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 id="2147483673" r:id="rId3"/>
    <p:sldMasterId id="2147483678" r:id="rId4"/>
  </p:sldMasterIdLst>
  <p:notesMasterIdLst>
    <p:notesMasterId r:id="rId74"/>
  </p:notesMasterIdLst>
  <p:handoutMasterIdLst>
    <p:handoutMasterId r:id="rId75"/>
  </p:handoutMasterIdLst>
  <p:sldIdLst>
    <p:sldId id="568" r:id="rId5"/>
    <p:sldId id="569" r:id="rId6"/>
    <p:sldId id="732" r:id="rId7"/>
    <p:sldId id="644" r:id="rId8"/>
    <p:sldId id="733" r:id="rId9"/>
    <p:sldId id="655" r:id="rId10"/>
    <p:sldId id="674" r:id="rId11"/>
    <p:sldId id="257" r:id="rId12"/>
    <p:sldId id="675" r:id="rId13"/>
    <p:sldId id="676" r:id="rId14"/>
    <p:sldId id="677" r:id="rId15"/>
    <p:sldId id="678" r:id="rId16"/>
    <p:sldId id="679" r:id="rId17"/>
    <p:sldId id="680" r:id="rId18"/>
    <p:sldId id="681" r:id="rId19"/>
    <p:sldId id="682" r:id="rId20"/>
    <p:sldId id="683" r:id="rId21"/>
    <p:sldId id="684" r:id="rId22"/>
    <p:sldId id="685" r:id="rId23"/>
    <p:sldId id="656" r:id="rId24"/>
    <p:sldId id="735" r:id="rId25"/>
    <p:sldId id="267" r:id="rId26"/>
    <p:sldId id="272" r:id="rId27"/>
    <p:sldId id="280" r:id="rId28"/>
    <p:sldId id="281" r:id="rId29"/>
    <p:sldId id="274" r:id="rId30"/>
    <p:sldId id="282" r:id="rId31"/>
    <p:sldId id="283" r:id="rId32"/>
    <p:sldId id="284" r:id="rId33"/>
    <p:sldId id="285" r:id="rId34"/>
    <p:sldId id="286" r:id="rId35"/>
    <p:sldId id="287" r:id="rId36"/>
    <p:sldId id="288" r:id="rId37"/>
    <p:sldId id="275" r:id="rId38"/>
    <p:sldId id="276" r:id="rId39"/>
    <p:sldId id="277" r:id="rId40"/>
    <p:sldId id="273" r:id="rId41"/>
    <p:sldId id="266" r:id="rId42"/>
    <p:sldId id="289" r:id="rId43"/>
    <p:sldId id="259" r:id="rId44"/>
    <p:sldId id="262" r:id="rId45"/>
    <p:sldId id="258" r:id="rId46"/>
    <p:sldId id="278" r:id="rId47"/>
    <p:sldId id="260" r:id="rId48"/>
    <p:sldId id="291" r:id="rId49"/>
    <p:sldId id="657" r:id="rId50"/>
    <p:sldId id="396" r:id="rId51"/>
    <p:sldId id="488" r:id="rId52"/>
    <p:sldId id="731" r:id="rId53"/>
    <p:sldId id="485" r:id="rId54"/>
    <p:sldId id="497" r:id="rId55"/>
    <p:sldId id="498" r:id="rId56"/>
    <p:sldId id="500" r:id="rId57"/>
    <p:sldId id="501" r:id="rId58"/>
    <p:sldId id="502" r:id="rId59"/>
    <p:sldId id="481" r:id="rId60"/>
    <p:sldId id="658" r:id="rId61"/>
    <p:sldId id="573" r:id="rId62"/>
    <p:sldId id="659" r:id="rId63"/>
    <p:sldId id="660" r:id="rId64"/>
    <p:sldId id="661" r:id="rId65"/>
    <p:sldId id="662" r:id="rId66"/>
    <p:sldId id="698" r:id="rId67"/>
    <p:sldId id="699" r:id="rId68"/>
    <p:sldId id="703" r:id="rId69"/>
    <p:sldId id="702" r:id="rId70"/>
    <p:sldId id="700" r:id="rId71"/>
    <p:sldId id="701" r:id="rId72"/>
    <p:sldId id="704" r:id="rId7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sha Hoy" initials="MH" lastIdx="1" clrIdx="0">
    <p:extLst>
      <p:ext uri="{19B8F6BF-5375-455C-9EA6-DF929625EA0E}">
        <p15:presenceInfo xmlns:p15="http://schemas.microsoft.com/office/powerpoint/2012/main" userId="S-1-5-21-2053449340-327248191-1190612905-26639" providerId="AD"/>
      </p:ext>
    </p:extLst>
  </p:cmAuthor>
  <p:cmAuthor id="2" name="Madland, Erik" initials="ME" lastIdx="1" clrIdx="1">
    <p:extLst>
      <p:ext uri="{19B8F6BF-5375-455C-9EA6-DF929625EA0E}">
        <p15:presenceInfo xmlns:p15="http://schemas.microsoft.com/office/powerpoint/2012/main" userId="S-1-5-21-1644491937-152049171-839522115-71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00FF"/>
    <a:srgbClr val="339933"/>
    <a:srgbClr val="006600"/>
    <a:srgbClr val="008080"/>
    <a:srgbClr val="FF00FF"/>
    <a:srgbClr val="000099"/>
    <a:srgbClr val="990000"/>
    <a:srgbClr val="9933FF"/>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237" autoAdjust="0"/>
    <p:restoredTop sz="95167" autoAdjust="0"/>
  </p:normalViewPr>
  <p:slideViewPr>
    <p:cSldViewPr>
      <p:cViewPr varScale="1">
        <p:scale>
          <a:sx n="97" d="100"/>
          <a:sy n="97" d="100"/>
        </p:scale>
        <p:origin x="62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E20CC5E-5F2B-4DE6-9183-5142077D5B0C}" type="datetimeFigureOut">
              <a:rPr lang="en-US" smtClean="0"/>
              <a:pPr/>
              <a:t>11/21/2018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B4D3515-6A03-434F-9033-BB6BF4263FA7}" type="slidenum">
              <a:rPr lang="en-US" smtClean="0"/>
              <a:pPr/>
              <a:t>‹#›</a:t>
            </a:fld>
            <a:endParaRPr lang="en-US"/>
          </a:p>
        </p:txBody>
      </p:sp>
    </p:spTree>
    <p:extLst>
      <p:ext uri="{BB962C8B-B14F-4D97-AF65-F5344CB8AC3E}">
        <p14:creationId xmlns:p14="http://schemas.microsoft.com/office/powerpoint/2010/main" val="3474774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1E25CE2B-CA65-4E56-86DA-CAB21E618B23}" type="datetimeFigureOut">
              <a:rPr lang="en-US" smtClean="0"/>
              <a:pPr/>
              <a:t>11/21/2018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DFE8128A-DFEE-48BD-B6FE-E7D6725E87E1}" type="slidenum">
              <a:rPr lang="en-US" smtClean="0"/>
              <a:pPr/>
              <a:t>‹#›</a:t>
            </a:fld>
            <a:endParaRPr lang="en-US"/>
          </a:p>
        </p:txBody>
      </p:sp>
    </p:spTree>
    <p:extLst>
      <p:ext uri="{BB962C8B-B14F-4D97-AF65-F5344CB8AC3E}">
        <p14:creationId xmlns:p14="http://schemas.microsoft.com/office/powerpoint/2010/main" val="1277384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8128A-DFEE-48BD-B6FE-E7D6725E87E1}" type="slidenum">
              <a:rPr lang="en-US" smtClean="0"/>
              <a:pPr/>
              <a:t>6</a:t>
            </a:fld>
            <a:endParaRPr lang="en-US"/>
          </a:p>
        </p:txBody>
      </p:sp>
    </p:spTree>
    <p:extLst>
      <p:ext uri="{BB962C8B-B14F-4D97-AF65-F5344CB8AC3E}">
        <p14:creationId xmlns:p14="http://schemas.microsoft.com/office/powerpoint/2010/main" val="1646460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8128A-DFEE-48BD-B6FE-E7D6725E87E1}" type="slidenum">
              <a:rPr lang="en-US" smtClean="0"/>
              <a:pPr/>
              <a:t>62</a:t>
            </a:fld>
            <a:endParaRPr lang="en-US"/>
          </a:p>
        </p:txBody>
      </p:sp>
    </p:spTree>
    <p:extLst>
      <p:ext uri="{BB962C8B-B14F-4D97-AF65-F5344CB8AC3E}">
        <p14:creationId xmlns:p14="http://schemas.microsoft.com/office/powerpoint/2010/main" val="22004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8128A-DFEE-48BD-B6FE-E7D6725E87E1}" type="slidenum">
              <a:rPr lang="en-US" smtClean="0"/>
              <a:pPr/>
              <a:t>63</a:t>
            </a:fld>
            <a:endParaRPr lang="en-US"/>
          </a:p>
        </p:txBody>
      </p:sp>
    </p:spTree>
    <p:extLst>
      <p:ext uri="{BB962C8B-B14F-4D97-AF65-F5344CB8AC3E}">
        <p14:creationId xmlns:p14="http://schemas.microsoft.com/office/powerpoint/2010/main" val="3655198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8128A-DFEE-48BD-B6FE-E7D6725E87E1}" type="slidenum">
              <a:rPr lang="en-US" smtClean="0"/>
              <a:pPr/>
              <a:t>64</a:t>
            </a:fld>
            <a:endParaRPr lang="en-US"/>
          </a:p>
        </p:txBody>
      </p:sp>
    </p:spTree>
    <p:extLst>
      <p:ext uri="{BB962C8B-B14F-4D97-AF65-F5344CB8AC3E}">
        <p14:creationId xmlns:p14="http://schemas.microsoft.com/office/powerpoint/2010/main" val="2150655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8128A-DFEE-48BD-B6FE-E7D6725E87E1}" type="slidenum">
              <a:rPr lang="en-US" smtClean="0"/>
              <a:pPr/>
              <a:t>65</a:t>
            </a:fld>
            <a:endParaRPr lang="en-US"/>
          </a:p>
        </p:txBody>
      </p:sp>
    </p:spTree>
    <p:extLst>
      <p:ext uri="{BB962C8B-B14F-4D97-AF65-F5344CB8AC3E}">
        <p14:creationId xmlns:p14="http://schemas.microsoft.com/office/powerpoint/2010/main" val="3584731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8128A-DFEE-48BD-B6FE-E7D6725E87E1}" type="slidenum">
              <a:rPr lang="en-US" smtClean="0"/>
              <a:pPr/>
              <a:t>66</a:t>
            </a:fld>
            <a:endParaRPr lang="en-US"/>
          </a:p>
        </p:txBody>
      </p:sp>
    </p:spTree>
    <p:extLst>
      <p:ext uri="{BB962C8B-B14F-4D97-AF65-F5344CB8AC3E}">
        <p14:creationId xmlns:p14="http://schemas.microsoft.com/office/powerpoint/2010/main" val="98332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8128A-DFEE-48BD-B6FE-E7D6725E87E1}" type="slidenum">
              <a:rPr lang="en-US" smtClean="0"/>
              <a:pPr/>
              <a:t>67</a:t>
            </a:fld>
            <a:endParaRPr lang="en-US"/>
          </a:p>
        </p:txBody>
      </p:sp>
    </p:spTree>
    <p:extLst>
      <p:ext uri="{BB962C8B-B14F-4D97-AF65-F5344CB8AC3E}">
        <p14:creationId xmlns:p14="http://schemas.microsoft.com/office/powerpoint/2010/main" val="499376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8128A-DFEE-48BD-B6FE-E7D6725E87E1}" type="slidenum">
              <a:rPr lang="en-US" smtClean="0"/>
              <a:pPr/>
              <a:t>68</a:t>
            </a:fld>
            <a:endParaRPr lang="en-US"/>
          </a:p>
        </p:txBody>
      </p:sp>
    </p:spTree>
    <p:extLst>
      <p:ext uri="{BB962C8B-B14F-4D97-AF65-F5344CB8AC3E}">
        <p14:creationId xmlns:p14="http://schemas.microsoft.com/office/powerpoint/2010/main" val="1774669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8128A-DFEE-48BD-B6FE-E7D6725E87E1}" type="slidenum">
              <a:rPr lang="en-US" smtClean="0"/>
              <a:pPr/>
              <a:t>69</a:t>
            </a:fld>
            <a:endParaRPr lang="en-US"/>
          </a:p>
        </p:txBody>
      </p:sp>
    </p:spTree>
    <p:extLst>
      <p:ext uri="{BB962C8B-B14F-4D97-AF65-F5344CB8AC3E}">
        <p14:creationId xmlns:p14="http://schemas.microsoft.com/office/powerpoint/2010/main" val="1601035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8128A-DFEE-48BD-B6FE-E7D6725E87E1}" type="slidenum">
              <a:rPr lang="en-US" smtClean="0"/>
              <a:pPr/>
              <a:t>20</a:t>
            </a:fld>
            <a:endParaRPr lang="en-US"/>
          </a:p>
        </p:txBody>
      </p:sp>
    </p:spTree>
    <p:extLst>
      <p:ext uri="{BB962C8B-B14F-4D97-AF65-F5344CB8AC3E}">
        <p14:creationId xmlns:p14="http://schemas.microsoft.com/office/powerpoint/2010/main" val="2729278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8128A-DFEE-48BD-B6FE-E7D6725E87E1}" type="slidenum">
              <a:rPr lang="en-US" smtClean="0"/>
              <a:pPr/>
              <a:t>46</a:t>
            </a:fld>
            <a:endParaRPr lang="en-US"/>
          </a:p>
        </p:txBody>
      </p:sp>
    </p:spTree>
    <p:extLst>
      <p:ext uri="{BB962C8B-B14F-4D97-AF65-F5344CB8AC3E}">
        <p14:creationId xmlns:p14="http://schemas.microsoft.com/office/powerpoint/2010/main" val="3438478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23230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8128A-DFEE-48BD-B6FE-E7D6725E87E1}" type="slidenum">
              <a:rPr lang="en-US" smtClean="0"/>
              <a:pPr/>
              <a:t>57</a:t>
            </a:fld>
            <a:endParaRPr lang="en-US"/>
          </a:p>
        </p:txBody>
      </p:sp>
    </p:spTree>
    <p:extLst>
      <p:ext uri="{BB962C8B-B14F-4D97-AF65-F5344CB8AC3E}">
        <p14:creationId xmlns:p14="http://schemas.microsoft.com/office/powerpoint/2010/main" val="4123568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8128A-DFEE-48BD-B6FE-E7D6725E87E1}" type="slidenum">
              <a:rPr lang="en-US" smtClean="0"/>
              <a:pPr/>
              <a:t>58</a:t>
            </a:fld>
            <a:endParaRPr lang="en-US"/>
          </a:p>
        </p:txBody>
      </p:sp>
    </p:spTree>
    <p:extLst>
      <p:ext uri="{BB962C8B-B14F-4D97-AF65-F5344CB8AC3E}">
        <p14:creationId xmlns:p14="http://schemas.microsoft.com/office/powerpoint/2010/main" val="2522445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8128A-DFEE-48BD-B6FE-E7D6725E87E1}" type="slidenum">
              <a:rPr lang="en-US" smtClean="0"/>
              <a:pPr/>
              <a:t>59</a:t>
            </a:fld>
            <a:endParaRPr lang="en-US"/>
          </a:p>
        </p:txBody>
      </p:sp>
    </p:spTree>
    <p:extLst>
      <p:ext uri="{BB962C8B-B14F-4D97-AF65-F5344CB8AC3E}">
        <p14:creationId xmlns:p14="http://schemas.microsoft.com/office/powerpoint/2010/main" val="125158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8128A-DFEE-48BD-B6FE-E7D6725E87E1}" type="slidenum">
              <a:rPr lang="en-US" smtClean="0"/>
              <a:pPr/>
              <a:t>60</a:t>
            </a:fld>
            <a:endParaRPr lang="en-US"/>
          </a:p>
        </p:txBody>
      </p:sp>
    </p:spTree>
    <p:extLst>
      <p:ext uri="{BB962C8B-B14F-4D97-AF65-F5344CB8AC3E}">
        <p14:creationId xmlns:p14="http://schemas.microsoft.com/office/powerpoint/2010/main" val="1802419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8128A-DFEE-48BD-B6FE-E7D6725E87E1}" type="slidenum">
              <a:rPr lang="en-US" smtClean="0"/>
              <a:pPr/>
              <a:t>61</a:t>
            </a:fld>
            <a:endParaRPr lang="en-US"/>
          </a:p>
        </p:txBody>
      </p:sp>
    </p:spTree>
    <p:extLst>
      <p:ext uri="{BB962C8B-B14F-4D97-AF65-F5344CB8AC3E}">
        <p14:creationId xmlns:p14="http://schemas.microsoft.com/office/powerpoint/2010/main" val="116760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6AC28CA-8734-4548-A52A-3AAC92B56ED6}" type="datetimeFigureOut">
              <a:rPr lang="en-US" smtClean="0"/>
              <a:pPr/>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A11D28-2B0A-4BD2-BF46-042FDDF98E1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AC28CA-8734-4548-A52A-3AAC92B56ED6}" type="datetimeFigureOut">
              <a:rPr lang="en-US" smtClean="0"/>
              <a:pPr/>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A11D28-2B0A-4BD2-BF46-042FDDF98E1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AC28CA-8734-4548-A52A-3AAC92B56ED6}" type="datetimeFigureOut">
              <a:rPr lang="en-US" smtClean="0"/>
              <a:pPr/>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A11D28-2B0A-4BD2-BF46-042FDDF98E1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342900"/>
            <a:fld id="{445B2286-7073-4641-BE81-63A57E8873AB}" type="datetimeFigureOut">
              <a:rPr lang="en-US" smtClean="0">
                <a:solidFill>
                  <a:prstClr val="black">
                    <a:tint val="75000"/>
                  </a:prstClr>
                </a:solidFill>
              </a:rPr>
              <a:pPr defTabSz="342900"/>
              <a:t>11/21/2018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3429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342900"/>
            <a:fld id="{122110C9-9B78-46B0-95FC-6199555AF384}" type="slidenum">
              <a:rPr lang="en-US" smtClean="0">
                <a:solidFill>
                  <a:srgbClr val="90C226"/>
                </a:solidFill>
              </a:rPr>
              <a:pPr defTabSz="342900"/>
              <a:t>‹#›</a:t>
            </a:fld>
            <a:endParaRPr lang="en-US">
              <a:solidFill>
                <a:srgbClr val="90C226"/>
              </a:solidFill>
            </a:endParaRPr>
          </a:p>
        </p:txBody>
      </p:sp>
    </p:spTree>
    <p:extLst>
      <p:ext uri="{BB962C8B-B14F-4D97-AF65-F5344CB8AC3E}">
        <p14:creationId xmlns:p14="http://schemas.microsoft.com/office/powerpoint/2010/main" val="2829077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342900"/>
            <a:fld id="{445B2286-7073-4641-BE81-63A57E8873AB}" type="datetimeFigureOut">
              <a:rPr lang="en-US" smtClean="0">
                <a:solidFill>
                  <a:prstClr val="black">
                    <a:tint val="75000"/>
                  </a:prstClr>
                </a:solidFill>
              </a:rPr>
              <a:pPr defTabSz="342900"/>
              <a:t>11/21/2018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3429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342900"/>
            <a:fld id="{122110C9-9B78-46B0-95FC-6199555AF384}" type="slidenum">
              <a:rPr lang="en-US" smtClean="0">
                <a:solidFill>
                  <a:srgbClr val="90C226"/>
                </a:solidFill>
              </a:rPr>
              <a:pPr defTabSz="342900"/>
              <a:t>‹#›</a:t>
            </a:fld>
            <a:endParaRPr lang="en-US">
              <a:solidFill>
                <a:srgbClr val="90C226"/>
              </a:solidFill>
            </a:endParaRPr>
          </a:p>
        </p:txBody>
      </p:sp>
    </p:spTree>
    <p:extLst>
      <p:ext uri="{BB962C8B-B14F-4D97-AF65-F5344CB8AC3E}">
        <p14:creationId xmlns:p14="http://schemas.microsoft.com/office/powerpoint/2010/main" val="2386272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9144000" cy="1295182"/>
          </a:xfrm>
          <a:solidFill>
            <a:schemeClr val="accent1"/>
          </a:solidFill>
        </p:spPr>
        <p:txBody>
          <a:bodyPr wrap="square" lIns="182880" tIns="91440" rIns="182880" bIns="91440" anchor="ctr">
            <a:normAutofit/>
          </a:bodyPr>
          <a:lstStyle>
            <a:lvl1pPr algn="ctr">
              <a:defRPr sz="2700">
                <a:solidFill>
                  <a:schemeClr val="bg1"/>
                </a:solidFill>
              </a:defRPr>
            </a:lvl1pPr>
          </a:lstStyle>
          <a:p>
            <a:r>
              <a:rPr lang="en-US" dirty="0"/>
              <a:t>Click to enter the slideshow title</a:t>
            </a:r>
          </a:p>
        </p:txBody>
      </p:sp>
      <p:sp>
        <p:nvSpPr>
          <p:cNvPr id="3" name="Rectangle 2"/>
          <p:cNvSpPr/>
          <p:nvPr userDrawn="1"/>
        </p:nvSpPr>
        <p:spPr>
          <a:xfrm>
            <a:off x="0" y="4773020"/>
            <a:ext cx="9144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sp>
        <p:nvSpPr>
          <p:cNvPr id="12" name="Text Placeholder 10"/>
          <p:cNvSpPr>
            <a:spLocks noGrp="1"/>
          </p:cNvSpPr>
          <p:nvPr>
            <p:ph type="body" sz="quarter" idx="14" hasCustomPrompt="1"/>
          </p:nvPr>
        </p:nvSpPr>
        <p:spPr>
          <a:xfrm>
            <a:off x="2101851" y="5041204"/>
            <a:ext cx="4940300" cy="1097128"/>
          </a:xfrm>
        </p:spPr>
        <p:txBody>
          <a:bodyPr>
            <a:normAutofit/>
          </a:bodyPr>
          <a:lstStyle>
            <a:lvl1pPr marL="0" indent="0" algn="ctr">
              <a:spcBef>
                <a:spcPts val="0"/>
              </a:spcBef>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pic>
        <p:nvPicPr>
          <p:cNvPr id="4" name="MN.IT Services Logo" descr="Minnesota Logo with text Agency Logo He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8915" y="5947868"/>
            <a:ext cx="2226627" cy="457200"/>
          </a:xfrm>
          <a:prstGeom prst="rect">
            <a:avLst/>
          </a:prstGeom>
        </p:spPr>
      </p:pic>
      <p:sp>
        <p:nvSpPr>
          <p:cNvPr id="9" name="Footer Placeholder 4"/>
          <p:cNvSpPr>
            <a:spLocks noGrp="1"/>
          </p:cNvSpPr>
          <p:nvPr>
            <p:ph type="ftr" sz="quarter" idx="3"/>
          </p:nvPr>
        </p:nvSpPr>
        <p:spPr>
          <a:xfrm>
            <a:off x="4690171" y="6138333"/>
            <a:ext cx="4190735" cy="365125"/>
          </a:xfrm>
          <a:prstGeom prst="rect">
            <a:avLst/>
          </a:prstGeom>
        </p:spPr>
        <p:txBody>
          <a:bodyPr anchor="b"/>
          <a:lstStyle>
            <a:lvl1pPr algn="r">
              <a:defRPr sz="900">
                <a:solidFill>
                  <a:schemeClr val="tx2"/>
                </a:solidFill>
              </a:defRPr>
            </a:lvl1pPr>
          </a:lstStyle>
          <a:p>
            <a:pPr defTabSz="685800"/>
            <a:r>
              <a:rPr lang="en-US">
                <a:solidFill>
                  <a:srgbClr val="000000"/>
                </a:solidFill>
              </a:rPr>
              <a:t>Optional Tagline Goes Here </a:t>
            </a:r>
            <a:r>
              <a:rPr lang="en-US">
                <a:solidFill>
                  <a:srgbClr val="003865"/>
                </a:solidFill>
              </a:rPr>
              <a:t>|</a:t>
            </a:r>
            <a:r>
              <a:rPr lang="en-US">
                <a:solidFill>
                  <a:srgbClr val="000000"/>
                </a:solidFill>
              </a:rPr>
              <a:t> mn.gov/websiteurl</a:t>
            </a:r>
            <a:endParaRPr lang="en-US" dirty="0">
              <a:solidFill>
                <a:srgbClr val="000000"/>
              </a:solidFill>
            </a:endParaRPr>
          </a:p>
        </p:txBody>
      </p:sp>
      <p:sp>
        <p:nvSpPr>
          <p:cNvPr id="6" name="Picture Placeholder 5"/>
          <p:cNvSpPr>
            <a:spLocks noGrp="1"/>
          </p:cNvSpPr>
          <p:nvPr>
            <p:ph type="pic" sz="quarter" idx="17"/>
          </p:nvPr>
        </p:nvSpPr>
        <p:spPr>
          <a:xfrm>
            <a:off x="0" y="0"/>
            <a:ext cx="9144000" cy="3380732"/>
          </a:xfrm>
        </p:spPr>
        <p:txBody>
          <a:bodyPr/>
          <a:lstStyle/>
          <a:p>
            <a:endParaRPr lang="en-US" dirty="0"/>
          </a:p>
        </p:txBody>
      </p:sp>
    </p:spTree>
    <p:extLst>
      <p:ext uri="{BB962C8B-B14F-4D97-AF65-F5344CB8AC3E}">
        <p14:creationId xmlns:p14="http://schemas.microsoft.com/office/powerpoint/2010/main" val="192740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defTabSz="685800"/>
            <a:fld id="{824D5D47-1752-4D84-8BFB-C2F71A34C932}" type="datetime1">
              <a:rPr lang="en-US" smtClean="0">
                <a:solidFill>
                  <a:srgbClr val="000000"/>
                </a:solidFill>
              </a:rPr>
              <a:pPr defTabSz="685800"/>
              <a:t>11/21/2018</a:t>
            </a:fld>
            <a:endParaRPr lang="en-US" dirty="0">
              <a:solidFill>
                <a:srgbClr val="000000"/>
              </a:solidFill>
            </a:endParaRPr>
          </a:p>
        </p:txBody>
      </p:sp>
      <p:sp>
        <p:nvSpPr>
          <p:cNvPr id="1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pPr defTabSz="685800"/>
            <a:r>
              <a:rPr lang="en-US">
                <a:solidFill>
                  <a:srgbClr val="000000"/>
                </a:solidFill>
              </a:rPr>
              <a:t>Optional Tagline Goes Here </a:t>
            </a:r>
            <a:r>
              <a:rPr lang="en-US">
                <a:solidFill>
                  <a:srgbClr val="003865"/>
                </a:solidFill>
              </a:rPr>
              <a:t>|</a:t>
            </a:r>
            <a:r>
              <a:rPr lang="en-US">
                <a:solidFill>
                  <a:srgbClr val="000000"/>
                </a:solidFill>
              </a:rPr>
              <a:t> mn.gov/websiteurl</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defTabSz="685800"/>
            <a:fld id="{48F63A3B-78C7-47BE-AE5E-E10140E04643}" type="slidenum">
              <a:rPr lang="en-US" smtClean="0">
                <a:solidFill>
                  <a:srgbClr val="000000"/>
                </a:solidFill>
              </a:rPr>
              <a:pPr defTabSz="685800"/>
              <a:t>‹#›</a:t>
            </a:fld>
            <a:endParaRPr lang="en-US" dirty="0">
              <a:solidFill>
                <a:srgbClr val="000000"/>
              </a:solidFill>
            </a:endParaRPr>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348602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9144000" cy="6857998"/>
          </a:xfrm>
        </p:spPr>
        <p:txBody>
          <a:bodyPr/>
          <a:lstStyle/>
          <a:p>
            <a:r>
              <a:rPr lang="en-US"/>
              <a:t>Click icon to add picture</a:t>
            </a:r>
          </a:p>
        </p:txBody>
      </p:sp>
      <p:sp>
        <p:nvSpPr>
          <p:cNvPr id="9" name="Title 1"/>
          <p:cNvSpPr>
            <a:spLocks noGrp="1"/>
          </p:cNvSpPr>
          <p:nvPr>
            <p:ph type="title" hasCustomPrompt="1"/>
          </p:nvPr>
        </p:nvSpPr>
        <p:spPr>
          <a:xfrm>
            <a:off x="1" y="5638801"/>
            <a:ext cx="9144000" cy="1219200"/>
          </a:xfrm>
          <a:solidFill>
            <a:srgbClr val="003865">
              <a:alpha val="87843"/>
            </a:srgbClr>
          </a:solidFill>
        </p:spPr>
        <p:txBody>
          <a:bodyPr>
            <a:normAutofit/>
          </a:bodyPr>
          <a:lstStyle>
            <a:lvl1pPr algn="ctr">
              <a:defRPr sz="27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628650" y="6356351"/>
            <a:ext cx="1018943" cy="365125"/>
          </a:xfrm>
        </p:spPr>
        <p:txBody>
          <a:bodyPr/>
          <a:lstStyle/>
          <a:p>
            <a:pPr defTabSz="685800"/>
            <a:fld id="{4D564EB3-B268-4748-86E7-9F55DF9078D1}" type="datetime1">
              <a:rPr lang="en-US" smtClean="0">
                <a:solidFill>
                  <a:srgbClr val="000000"/>
                </a:solidFill>
              </a:rPr>
              <a:pPr defTabSz="685800"/>
              <a:t>11/21/2018</a:t>
            </a:fld>
            <a:endParaRPr lang="en-US" dirty="0">
              <a:solidFill>
                <a:srgbClr val="000000"/>
              </a:solidFill>
            </a:endParaRPr>
          </a:p>
        </p:txBody>
      </p:sp>
      <p:sp>
        <p:nvSpPr>
          <p:cNvPr id="8"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pPr defTabSz="685800"/>
            <a:r>
              <a:rPr lang="en-US">
                <a:solidFill>
                  <a:srgbClr val="000000"/>
                </a:solidFill>
              </a:rPr>
              <a:t>Optional Tagline Goes Here </a:t>
            </a:r>
            <a:r>
              <a:rPr lang="en-US">
                <a:solidFill>
                  <a:srgbClr val="78BE21"/>
                </a:solidFill>
              </a:rPr>
              <a:t>|</a:t>
            </a:r>
            <a:r>
              <a:rPr lang="en-US">
                <a:solidFill>
                  <a:srgbClr val="000000"/>
                </a:solidFill>
              </a:rPr>
              <a:t> mn.gov/websiteurl</a:t>
            </a:r>
            <a:endParaRPr lang="en-US" dirty="0">
              <a:solidFill>
                <a:srgbClr val="000000"/>
              </a:solidFill>
            </a:endParaRPr>
          </a:p>
        </p:txBody>
      </p:sp>
      <p:sp>
        <p:nvSpPr>
          <p:cNvPr id="7" name="Slide Number Placeholder 5"/>
          <p:cNvSpPr>
            <a:spLocks noGrp="1"/>
          </p:cNvSpPr>
          <p:nvPr>
            <p:ph type="sldNum" sz="quarter" idx="12"/>
          </p:nvPr>
        </p:nvSpPr>
        <p:spPr>
          <a:xfrm>
            <a:off x="7418349" y="6356351"/>
            <a:ext cx="1097001" cy="365125"/>
          </a:xfrm>
        </p:spPr>
        <p:txBody>
          <a:bodyPr/>
          <a:lstStyle/>
          <a:p>
            <a:pPr defTabSz="685800"/>
            <a:fld id="{48F63A3B-78C7-47BE-AE5E-E10140E04643}" type="slidenum">
              <a:rPr lang="en-US" smtClean="0">
                <a:solidFill>
                  <a:srgbClr val="000000"/>
                </a:solidFill>
              </a:rPr>
              <a:pPr defTabSz="685800"/>
              <a:t>‹#›</a:t>
            </a:fld>
            <a:endParaRPr lang="en-US" dirty="0">
              <a:solidFill>
                <a:srgbClr val="000000"/>
              </a:solidFill>
            </a:endParaRPr>
          </a:p>
        </p:txBody>
      </p:sp>
    </p:spTree>
    <p:extLst>
      <p:ext uri="{BB962C8B-B14F-4D97-AF65-F5344CB8AC3E}">
        <p14:creationId xmlns:p14="http://schemas.microsoft.com/office/powerpoint/2010/main" val="228347392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9144000" cy="1733266"/>
          </a:xfrm>
          <a:solidFill>
            <a:schemeClr val="tx1"/>
          </a:solidFill>
        </p:spPr>
        <p:txBody>
          <a:bodyPr>
            <a:noAutofit/>
          </a:bodyPr>
          <a:lstStyle>
            <a:lvl1pPr algn="ctr">
              <a:tabLst>
                <a:tab pos="2827735" algn="l"/>
              </a:tabLst>
              <a:defRPr sz="525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628650" y="3521123"/>
            <a:ext cx="78867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pPr defTabSz="685800"/>
            <a:fld id="{466A75E6-E45B-4C5D-981E-7C8ED0C72F5D}" type="datetime1">
              <a:rPr lang="en-US" smtClean="0">
                <a:solidFill>
                  <a:srgbClr val="000000"/>
                </a:solidFill>
              </a:rPr>
              <a:pPr defTabSz="685800"/>
              <a:t>11/21/2018</a:t>
            </a:fld>
            <a:endParaRPr lang="en-US" dirty="0">
              <a:solidFill>
                <a:srgbClr val="000000"/>
              </a:solidFill>
            </a:endParaRPr>
          </a:p>
        </p:txBody>
      </p:sp>
      <p:sp>
        <p:nvSpPr>
          <p:cNvPr id="5" name="Footer Placeholder 4"/>
          <p:cNvSpPr>
            <a:spLocks noGrp="1"/>
          </p:cNvSpPr>
          <p:nvPr>
            <p:ph type="ftr" sz="quarter" idx="12"/>
          </p:nvPr>
        </p:nvSpPr>
        <p:spPr/>
        <p:txBody>
          <a:bodyPr/>
          <a:lstStyle>
            <a:lvl1pPr>
              <a:defRPr>
                <a:solidFill>
                  <a:schemeClr val="tx1"/>
                </a:solidFill>
              </a:defRPr>
            </a:lvl1pPr>
          </a:lstStyle>
          <a:p>
            <a:pPr defTabSz="685800"/>
            <a:r>
              <a:rPr lang="en-US">
                <a:solidFill>
                  <a:srgbClr val="000000"/>
                </a:solidFill>
              </a:rPr>
              <a:t>Optional Tagline Goes Here</a:t>
            </a:r>
            <a:r>
              <a:rPr lang="en-US">
                <a:solidFill>
                  <a:srgbClr val="003865"/>
                </a:solidFill>
              </a:rPr>
              <a:t> | </a:t>
            </a:r>
            <a:r>
              <a:rPr lang="en-US">
                <a:solidFill>
                  <a:srgbClr val="000000"/>
                </a:solidFill>
              </a:rPr>
              <a:t>mn.gov/websiteurl</a:t>
            </a:r>
            <a:endParaRPr lang="en-US" dirty="0">
              <a:solidFill>
                <a:srgbClr val="000000"/>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pPr defTabSz="685800"/>
            <a:fld id="{48F63A3B-78C7-47BE-AE5E-E10140E04643}" type="slidenum">
              <a:rPr lang="en-US" smtClean="0">
                <a:solidFill>
                  <a:srgbClr val="000000"/>
                </a:solidFill>
              </a:rPr>
              <a:pPr defTabSz="685800"/>
              <a:t>‹#›</a:t>
            </a:fld>
            <a:endParaRPr lang="en-US" dirty="0">
              <a:solidFill>
                <a:srgbClr val="000000"/>
              </a:solidFill>
            </a:endParaRPr>
          </a:p>
        </p:txBody>
      </p:sp>
      <p:sp>
        <p:nvSpPr>
          <p:cNvPr id="6" name="Rectangle 5"/>
          <p:cNvSpPr/>
          <p:nvPr userDrawn="1"/>
        </p:nvSpPr>
        <p:spPr>
          <a:xfrm>
            <a:off x="0" y="0"/>
            <a:ext cx="9144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pic>
        <p:nvPicPr>
          <p:cNvPr id="9" name="MN.IT Services Logo" descr="Minnesota Logo with text Agency Logo He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85062" y="632310"/>
            <a:ext cx="2226627" cy="457200"/>
          </a:xfrm>
          <a:prstGeom prst="rect">
            <a:avLst/>
          </a:prstGeom>
        </p:spPr>
      </p:pic>
    </p:spTree>
    <p:extLst>
      <p:ext uri="{BB962C8B-B14F-4D97-AF65-F5344CB8AC3E}">
        <p14:creationId xmlns:p14="http://schemas.microsoft.com/office/powerpoint/2010/main" val="22153735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E76CB-F2BC-4B97-A98E-82DFB03263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CC9800-806D-42A3-9E10-1C1391722A6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C7A92-87F5-4A06-A33D-0172642993B4}"/>
              </a:ext>
            </a:extLst>
          </p:cNvPr>
          <p:cNvSpPr>
            <a:spLocks noGrp="1"/>
          </p:cNvSpPr>
          <p:nvPr>
            <p:ph type="dt" sz="half" idx="10"/>
          </p:nvPr>
        </p:nvSpPr>
        <p:spPr/>
        <p:txBody>
          <a:bodyPr/>
          <a:lstStyle/>
          <a:p>
            <a:pPr defTabSz="685800"/>
            <a:fld id="{0BCDA39A-EF84-4882-9BAA-785918765E66}" type="datetimeFigureOut">
              <a:rPr lang="en-US" smtClean="0">
                <a:solidFill>
                  <a:prstClr val="black">
                    <a:tint val="75000"/>
                  </a:prstClr>
                </a:solidFill>
              </a:rPr>
              <a:pPr defTabSz="685800"/>
              <a:t>11/21/2018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3B03FF5-4E8D-4626-B7E1-43AD07300716}"/>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83F3824-0EF0-4837-A123-38E253017C8E}"/>
              </a:ext>
            </a:extLst>
          </p:cNvPr>
          <p:cNvSpPr>
            <a:spLocks noGrp="1"/>
          </p:cNvSpPr>
          <p:nvPr>
            <p:ph type="sldNum" sz="quarter" idx="12"/>
          </p:nvPr>
        </p:nvSpPr>
        <p:spPr/>
        <p:txBody>
          <a:bodyPr/>
          <a:lstStyle/>
          <a:p>
            <a:pPr defTabSz="685800"/>
            <a:fld id="{7AF45E91-8D6B-4D1F-825E-C3122E2EC529}"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537668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466DA-7EA5-430E-99B9-C204A657AFB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4EB7C83-949B-486A-89E3-2AAA4DC2122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2BF4CA0-EC88-4BFF-9DDE-B7BB8C3F5413}"/>
              </a:ext>
            </a:extLst>
          </p:cNvPr>
          <p:cNvSpPr>
            <a:spLocks noGrp="1"/>
          </p:cNvSpPr>
          <p:nvPr>
            <p:ph type="dt" sz="half" idx="10"/>
          </p:nvPr>
        </p:nvSpPr>
        <p:spPr/>
        <p:txBody>
          <a:bodyPr/>
          <a:lstStyle/>
          <a:p>
            <a:pPr defTabSz="685800"/>
            <a:fld id="{0BCDA39A-EF84-4882-9BAA-785918765E66}" type="datetimeFigureOut">
              <a:rPr lang="en-US" smtClean="0">
                <a:solidFill>
                  <a:prstClr val="black">
                    <a:tint val="75000"/>
                  </a:prstClr>
                </a:solidFill>
              </a:rPr>
              <a:pPr defTabSz="685800"/>
              <a:t>11/21/2018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B74344C-3A6B-42C3-870F-17EDD6C8BB85}"/>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CB29C42-0806-419A-AF86-67D6FE9791AF}"/>
              </a:ext>
            </a:extLst>
          </p:cNvPr>
          <p:cNvSpPr>
            <a:spLocks noGrp="1"/>
          </p:cNvSpPr>
          <p:nvPr>
            <p:ph type="sldNum" sz="quarter" idx="12"/>
          </p:nvPr>
        </p:nvSpPr>
        <p:spPr/>
        <p:txBody>
          <a:bodyPr/>
          <a:lstStyle/>
          <a:p>
            <a:pPr defTabSz="685800"/>
            <a:fld id="{7AF45E91-8D6B-4D1F-825E-C3122E2EC529}"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357520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AC28CA-8734-4548-A52A-3AAC92B56ED6}" type="datetimeFigureOut">
              <a:rPr lang="en-US" smtClean="0"/>
              <a:pPr/>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A11D28-2B0A-4BD2-BF46-042FDDF98E1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AC28CA-8734-4548-A52A-3AAC92B56ED6}" type="datetimeFigureOut">
              <a:rPr lang="en-US" smtClean="0"/>
              <a:pPr/>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A11D28-2B0A-4BD2-BF46-042FDDF98E1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AC28CA-8734-4548-A52A-3AAC92B56ED6}" type="datetimeFigureOut">
              <a:rPr lang="en-US" smtClean="0"/>
              <a:pPr/>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A11D28-2B0A-4BD2-BF46-042FDDF98E1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AC28CA-8734-4548-A52A-3AAC92B56ED6}" type="datetimeFigureOut">
              <a:rPr lang="en-US" smtClean="0"/>
              <a:pPr/>
              <a:t>11/21/2018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A11D28-2B0A-4BD2-BF46-042FDDF98E1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AC28CA-8734-4548-A52A-3AAC92B56ED6}" type="datetimeFigureOut">
              <a:rPr lang="en-US" smtClean="0"/>
              <a:pPr/>
              <a:t>11/21/2018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A11D28-2B0A-4BD2-BF46-042FDDF98E1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AC28CA-8734-4548-A52A-3AAC92B56ED6}" type="datetimeFigureOut">
              <a:rPr lang="en-US" smtClean="0"/>
              <a:pPr/>
              <a:t>11/21/2018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A11D28-2B0A-4BD2-BF46-042FDDF98E1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AC28CA-8734-4548-A52A-3AAC92B56ED6}" type="datetimeFigureOut">
              <a:rPr lang="en-US" smtClean="0"/>
              <a:pPr/>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A11D28-2B0A-4BD2-BF46-042FDDF98E1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AC28CA-8734-4548-A52A-3AAC92B56ED6}" type="datetimeFigureOut">
              <a:rPr lang="en-US" smtClean="0"/>
              <a:pPr/>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A11D28-2B0A-4BD2-BF46-042FDDF98E1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AC28CA-8734-4548-A52A-3AAC92B56ED6}" type="datetimeFigureOut">
              <a:rPr lang="en-US" smtClean="0"/>
              <a:pPr/>
              <a:t>11/21/2018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A11D28-2B0A-4BD2-BF46-042FDDF98E1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445B2286-7073-4641-BE81-63A57E8873AB}" type="datetimeFigureOut">
              <a:rPr lang="en-US" smtClean="0"/>
              <a:t>11/21/2018</a:t>
            </a:fld>
            <a:endParaRPr lang="en-US"/>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fld id="{122110C9-9B78-46B0-95FC-6199555AF384}" type="slidenum">
              <a:rPr lang="en-US" smtClean="0"/>
              <a:t>‹#›</a:t>
            </a:fld>
            <a:endParaRPr lang="en-US"/>
          </a:p>
        </p:txBody>
      </p:sp>
    </p:spTree>
    <p:extLst>
      <p:ext uri="{BB962C8B-B14F-4D97-AF65-F5344CB8AC3E}">
        <p14:creationId xmlns:p14="http://schemas.microsoft.com/office/powerpoint/2010/main" val="1213429761"/>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1018943" cy="365125"/>
          </a:xfrm>
          <a:prstGeom prst="rect">
            <a:avLst/>
          </a:prstGeom>
        </p:spPr>
        <p:txBody>
          <a:bodyPr vert="horz" lIns="91440" tIns="45720" rIns="91440" bIns="45720" rtlCol="0" anchor="ctr"/>
          <a:lstStyle>
            <a:lvl1pPr algn="l">
              <a:defRPr sz="900">
                <a:solidFill>
                  <a:schemeClr val="tx2"/>
                </a:solidFill>
              </a:defRPr>
            </a:lvl1pPr>
          </a:lstStyle>
          <a:p>
            <a:fld id="{068C556E-7101-4471-A958-3911E20944AB}" type="datetime1">
              <a:rPr lang="en-US" smtClean="0"/>
              <a:t>11/21/2018</a:t>
            </a:fld>
            <a:endParaRPr lang="en-US" dirty="0"/>
          </a:p>
        </p:txBody>
      </p:sp>
      <p:sp>
        <p:nvSpPr>
          <p:cNvPr id="12"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4"/>
          </p:nvPr>
        </p:nvSpPr>
        <p:spPr>
          <a:xfrm>
            <a:off x="7418349" y="6356351"/>
            <a:ext cx="1097001"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901201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1875"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575"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309238-A2FC-4D6B-B2B5-0F058AE504C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E57F81-062D-4166-A9BA-FD1A50E964E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6C187B-0840-4BA6-A9D4-816D5BC19C6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BCDA39A-EF84-4882-9BAA-785918765E66}" type="datetimeFigureOut">
              <a:rPr lang="en-US" smtClean="0"/>
              <a:t>11/21/2018</a:t>
            </a:fld>
            <a:endParaRPr lang="en-US"/>
          </a:p>
        </p:txBody>
      </p:sp>
      <p:sp>
        <p:nvSpPr>
          <p:cNvPr id="5" name="Footer Placeholder 4">
            <a:extLst>
              <a:ext uri="{FF2B5EF4-FFF2-40B4-BE49-F238E27FC236}">
                <a16:creationId xmlns:a16="http://schemas.microsoft.com/office/drawing/2014/main" id="{F31317F2-70CF-475F-AA5D-86193F3A113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215FED-D8CF-49DC-AF56-03EC16EA008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AF45E91-8D6B-4D1F-825E-C3122E2EC529}" type="slidenum">
              <a:rPr lang="en-US" smtClean="0"/>
              <a:t>‹#›</a:t>
            </a:fld>
            <a:endParaRPr lang="en-US"/>
          </a:p>
        </p:txBody>
      </p:sp>
    </p:spTree>
    <p:extLst>
      <p:ext uri="{BB962C8B-B14F-4D97-AF65-F5344CB8AC3E}">
        <p14:creationId xmlns:p14="http://schemas.microsoft.com/office/powerpoint/2010/main" val="602740673"/>
      </p:ext>
    </p:extLst>
  </p:cSld>
  <p:clrMap bg1="lt1" tx1="dk1" bg2="lt2" tx2="dk2" accent1="accent1" accent2="accent2" accent3="accent3" accent4="accent4" accent5="accent5" accent6="accent6" hlink="hlink" folHlink="folHlink"/>
  <p:sldLayoutIdLst>
    <p:sldLayoutId id="2147483679" r:id="rId1"/>
    <p:sldLayoutId id="2147483680"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5.emf"/></Relationships>
</file>

<file path=ppt/slides/_rels/slide4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EC96C9B-7A96-45C7-803F-04F9C531BBD1}"/>
              </a:ext>
            </a:extLst>
          </p:cNvPr>
          <p:cNvSpPr/>
          <p:nvPr/>
        </p:nvSpPr>
        <p:spPr>
          <a:xfrm>
            <a:off x="1381489" y="-24114"/>
            <a:ext cx="7762512" cy="6882114"/>
          </a:xfrm>
          <a:prstGeom prst="rect">
            <a:avLst/>
          </a:prstGeom>
          <a:gradFill>
            <a:gsLst>
              <a:gs pos="0">
                <a:schemeClr val="accent1">
                  <a:lumMod val="5000"/>
                  <a:lumOff val="95000"/>
                </a:schemeClr>
              </a:gs>
              <a:gs pos="100000">
                <a:schemeClr val="accent4">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97742" y="1790521"/>
            <a:ext cx="6384697" cy="2246769"/>
          </a:xfrm>
          <a:prstGeom prst="rect">
            <a:avLst/>
          </a:prstGeom>
          <a:noFill/>
        </p:spPr>
        <p:txBody>
          <a:bodyPr wrap="none" rtlCol="0">
            <a:spAutoFit/>
          </a:bodyPr>
          <a:lstStyle/>
          <a:p>
            <a:r>
              <a:rPr lang="en-US" sz="2800" b="1" dirty="0">
                <a:solidFill>
                  <a:srgbClr val="7030A0"/>
                </a:solidFill>
              </a:rPr>
              <a:t>METRO STORMWATER GEODATA PROJECT</a:t>
            </a:r>
          </a:p>
          <a:p>
            <a:r>
              <a:rPr lang="en-US" sz="2400" b="1" dirty="0">
                <a:solidFill>
                  <a:srgbClr val="002060"/>
                </a:solidFill>
              </a:rPr>
              <a:t>Steering Team Meeting #3</a:t>
            </a:r>
          </a:p>
          <a:p>
            <a:r>
              <a:rPr lang="en-US" sz="2200" dirty="0">
                <a:solidFill>
                  <a:srgbClr val="002060"/>
                </a:solidFill>
              </a:rPr>
              <a:t>November 14, 2018</a:t>
            </a:r>
          </a:p>
          <a:p>
            <a:endParaRPr lang="en-US" sz="2400" dirty="0">
              <a:solidFill>
                <a:srgbClr val="0070C0"/>
              </a:solidFill>
            </a:endParaRPr>
          </a:p>
          <a:p>
            <a:r>
              <a:rPr lang="en-US" sz="2100" dirty="0">
                <a:solidFill>
                  <a:srgbClr val="002060"/>
                </a:solidFill>
              </a:rPr>
              <a:t>Blaine City Hall</a:t>
            </a:r>
          </a:p>
          <a:p>
            <a:r>
              <a:rPr lang="en-US" sz="2100" dirty="0">
                <a:solidFill>
                  <a:srgbClr val="002060"/>
                </a:solidFill>
              </a:rPr>
              <a:t>10801 Town Square Drive NE</a:t>
            </a:r>
            <a:endParaRPr lang="en-US" sz="2000" dirty="0">
              <a:solidFill>
                <a:srgbClr val="0070C0"/>
              </a:solidFill>
            </a:endParaRPr>
          </a:p>
        </p:txBody>
      </p:sp>
      <p:pic>
        <p:nvPicPr>
          <p:cNvPr id="8" name="Picture 7">
            <a:extLst>
              <a:ext uri="{FF2B5EF4-FFF2-40B4-BE49-F238E27FC236}">
                <a16:creationId xmlns:a16="http://schemas.microsoft.com/office/drawing/2014/main" id="{82DAFA04-5B18-4B0D-B50E-A2832DF4F4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9" y="0"/>
            <a:ext cx="1368552" cy="6858000"/>
          </a:xfrm>
          <a:prstGeom prst="rect">
            <a:avLst/>
          </a:prstGeom>
        </p:spPr>
      </p:pic>
      <p:sp>
        <p:nvSpPr>
          <p:cNvPr id="12" name="Rectangle 11">
            <a:extLst>
              <a:ext uri="{FF2B5EF4-FFF2-40B4-BE49-F238E27FC236}">
                <a16:creationId xmlns:a16="http://schemas.microsoft.com/office/drawing/2014/main" id="{7C947A7D-C24F-4265-83C4-4974EAAC0E38}"/>
              </a:ext>
            </a:extLst>
          </p:cNvPr>
          <p:cNvSpPr/>
          <p:nvPr/>
        </p:nvSpPr>
        <p:spPr>
          <a:xfrm>
            <a:off x="1229090" y="0"/>
            <a:ext cx="152399"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D3F1960-63B6-4576-B566-9BE380EE2B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9481" y="381000"/>
            <a:ext cx="1249529" cy="1237543"/>
          </a:xfrm>
          <a:prstGeom prst="rect">
            <a:avLst/>
          </a:prstGeom>
        </p:spPr>
      </p:pic>
      <p:pic>
        <p:nvPicPr>
          <p:cNvPr id="3" name="Picture 2">
            <a:extLst>
              <a:ext uri="{FF2B5EF4-FFF2-40B4-BE49-F238E27FC236}">
                <a16:creationId xmlns:a16="http://schemas.microsoft.com/office/drawing/2014/main" id="{0BF3F6BC-0776-4A02-AFDC-F6E546DA41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4350" y="4120278"/>
            <a:ext cx="4858849" cy="2452920"/>
          </a:xfrm>
          <a:prstGeom prst="rect">
            <a:avLst/>
          </a:prstGeom>
        </p:spPr>
      </p:pic>
    </p:spTree>
    <p:extLst>
      <p:ext uri="{BB962C8B-B14F-4D97-AF65-F5344CB8AC3E}">
        <p14:creationId xmlns:p14="http://schemas.microsoft.com/office/powerpoint/2010/main" val="2149053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152400"/>
            <a:ext cx="6447501" cy="1320800"/>
          </a:xfrm>
        </p:spPr>
        <p:txBody>
          <a:bodyPr/>
          <a:lstStyle/>
          <a:p>
            <a:r>
              <a:rPr lang="en-US" b="1" dirty="0"/>
              <a:t>Life Cycle Delivery</a:t>
            </a:r>
          </a:p>
        </p:txBody>
      </p:sp>
      <p:graphicFrame>
        <p:nvGraphicFramePr>
          <p:cNvPr id="6" name="Content Placeholder 6"/>
          <p:cNvGraphicFramePr>
            <a:graphicFrameLocks/>
          </p:cNvGraphicFramePr>
          <p:nvPr>
            <p:extLst>
              <p:ext uri="{D42A27DB-BD31-4B8C-83A1-F6EECF244321}">
                <p14:modId xmlns:p14="http://schemas.microsoft.com/office/powerpoint/2010/main" val="4268869390"/>
              </p:ext>
            </p:extLst>
          </p:nvPr>
        </p:nvGraphicFramePr>
        <p:xfrm>
          <a:off x="508965" y="791154"/>
          <a:ext cx="8254035" cy="5700048"/>
        </p:xfrm>
        <a:graphic>
          <a:graphicData uri="http://schemas.openxmlformats.org/drawingml/2006/table">
            <a:tbl>
              <a:tblPr/>
              <a:tblGrid>
                <a:gridCol w="1593325">
                  <a:extLst>
                    <a:ext uri="{9D8B030D-6E8A-4147-A177-3AD203B41FA5}">
                      <a16:colId xmlns:a16="http://schemas.microsoft.com/office/drawing/2014/main" val="2431048611"/>
                    </a:ext>
                  </a:extLst>
                </a:gridCol>
                <a:gridCol w="1523042">
                  <a:extLst>
                    <a:ext uri="{9D8B030D-6E8A-4147-A177-3AD203B41FA5}">
                      <a16:colId xmlns:a16="http://schemas.microsoft.com/office/drawing/2014/main" val="3411775739"/>
                    </a:ext>
                  </a:extLst>
                </a:gridCol>
                <a:gridCol w="1099068">
                  <a:extLst>
                    <a:ext uri="{9D8B030D-6E8A-4147-A177-3AD203B41FA5}">
                      <a16:colId xmlns:a16="http://schemas.microsoft.com/office/drawing/2014/main" val="3546807902"/>
                    </a:ext>
                  </a:extLst>
                </a:gridCol>
                <a:gridCol w="748574">
                  <a:extLst>
                    <a:ext uri="{9D8B030D-6E8A-4147-A177-3AD203B41FA5}">
                      <a16:colId xmlns:a16="http://schemas.microsoft.com/office/drawing/2014/main" val="320986445"/>
                    </a:ext>
                  </a:extLst>
                </a:gridCol>
                <a:gridCol w="3290026">
                  <a:extLst>
                    <a:ext uri="{9D8B030D-6E8A-4147-A177-3AD203B41FA5}">
                      <a16:colId xmlns:a16="http://schemas.microsoft.com/office/drawing/2014/main" val="667028561"/>
                    </a:ext>
                  </a:extLst>
                </a:gridCol>
              </a:tblGrid>
              <a:tr h="350512">
                <a:tc>
                  <a:txBody>
                    <a:bodyPr/>
                    <a:lstStyle/>
                    <a:p>
                      <a:pPr algn="ctr" fontAlgn="ctr"/>
                      <a:r>
                        <a:rPr lang="en-US" sz="1400" b="1" i="0" u="none" strike="noStrike" dirty="0">
                          <a:solidFill>
                            <a:srgbClr val="000000"/>
                          </a:solidFill>
                          <a:effectLst/>
                          <a:latin typeface="Arial" panose="020B0604020202020204" pitchFamily="34" charset="0"/>
                        </a:rPr>
                        <a:t>Field Name</a:t>
                      </a:r>
                    </a:p>
                  </a:txBody>
                  <a:tcPr marL="8897" marR="8897" marT="8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Arial" panose="020B0604020202020204" pitchFamily="34" charset="0"/>
                        </a:rPr>
                        <a:t>Alias</a:t>
                      </a:r>
                    </a:p>
                  </a:txBody>
                  <a:tcPr marL="8897" marR="8897" marT="8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Arial" panose="020B0604020202020204" pitchFamily="34" charset="0"/>
                        </a:rPr>
                        <a:t>Rec</a:t>
                      </a:r>
                    </a:p>
                  </a:txBody>
                  <a:tcPr marL="8897" marR="8897" marT="8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Arial" panose="020B0604020202020204" pitchFamily="34" charset="0"/>
                        </a:rPr>
                        <a:t>Geometry </a:t>
                      </a:r>
                    </a:p>
                    <a:p>
                      <a:pPr algn="ctr" fontAlgn="ctr"/>
                      <a:r>
                        <a:rPr lang="en-US" sz="1400" b="1" i="0" u="none" strike="noStrike" dirty="0">
                          <a:solidFill>
                            <a:srgbClr val="000000"/>
                          </a:solidFill>
                          <a:effectLst/>
                          <a:latin typeface="Arial" panose="020B0604020202020204" pitchFamily="34" charset="0"/>
                        </a:rPr>
                        <a:t>Type</a:t>
                      </a:r>
                    </a:p>
                  </a:txBody>
                  <a:tcPr marL="8897" marR="8897" marT="8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Arial" panose="020B0604020202020204" pitchFamily="34" charset="0"/>
                        </a:rPr>
                        <a:t>Description</a:t>
                      </a:r>
                    </a:p>
                  </a:txBody>
                  <a:tcPr marL="8897" marR="8897" marT="8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9007556"/>
                  </a:ext>
                </a:extLst>
              </a:tr>
              <a:tr h="394674">
                <a:tc>
                  <a:txBody>
                    <a:bodyPr/>
                    <a:lstStyle/>
                    <a:p>
                      <a:pPr algn="l" fontAlgn="ctr"/>
                      <a:r>
                        <a:rPr lang="en-US" sz="1400" b="0" i="0" u="none" strike="noStrike" dirty="0" err="1">
                          <a:solidFill>
                            <a:srgbClr val="000000"/>
                          </a:solidFill>
                          <a:effectLst/>
                          <a:latin typeface="Times New Roman" panose="02020603050405020304" pitchFamily="18" charset="0"/>
                        </a:rPr>
                        <a:t>LifeCycleStatus</a:t>
                      </a:r>
                      <a:endParaRPr lang="en-US" sz="1400" b="0" i="0" u="none" strike="noStrike" dirty="0">
                        <a:solidFill>
                          <a:srgbClr val="000000"/>
                        </a:solidFill>
                        <a:effectLst/>
                        <a:latin typeface="Times New Roman" panose="02020603050405020304" pitchFamily="18" charset="0"/>
                      </a:endParaRPr>
                    </a:p>
                  </a:txBody>
                  <a:tcPr marL="80066" marR="8897" marT="88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US" sz="1400" b="0" i="0" u="none" strike="noStrike" dirty="0">
                          <a:solidFill>
                            <a:srgbClr val="000000"/>
                          </a:solidFill>
                          <a:effectLst/>
                          <a:latin typeface="Times New Roman" panose="02020603050405020304" pitchFamily="18" charset="0"/>
                        </a:rPr>
                        <a:t>Life Cycle Status</a:t>
                      </a:r>
                    </a:p>
                  </a:txBody>
                  <a:tcPr marL="80066" marR="8897" marT="8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dirty="0">
                          <a:solidFill>
                            <a:srgbClr val="000000"/>
                          </a:solidFill>
                          <a:effectLst/>
                          <a:latin typeface="Times New Roman" panose="02020603050405020304" pitchFamily="18" charset="0"/>
                        </a:rPr>
                        <a:t>Yes</a:t>
                      </a:r>
                    </a:p>
                  </a:txBody>
                  <a:tcPr marL="8897" marR="8897" marT="8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dirty="0">
                          <a:solidFill>
                            <a:srgbClr val="000000"/>
                          </a:solidFill>
                          <a:effectLst/>
                          <a:latin typeface="Times New Roman" panose="02020603050405020304" pitchFamily="18" charset="0"/>
                        </a:rPr>
                        <a:t>*</a:t>
                      </a:r>
                    </a:p>
                  </a:txBody>
                  <a:tcPr marL="8897" marR="8897" marT="8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US" sz="1400" b="0" i="0" u="none" strike="noStrike" dirty="0">
                          <a:solidFill>
                            <a:srgbClr val="000000"/>
                          </a:solidFill>
                          <a:effectLst/>
                          <a:latin typeface="Times New Roman" panose="02020603050405020304" pitchFamily="18" charset="0"/>
                        </a:rPr>
                        <a:t>Life Cycle Status of the Asset (Active, Removed, Proposed, Abandoned).</a:t>
                      </a:r>
                    </a:p>
                  </a:txBody>
                  <a:tcPr marL="85404" marR="8897" marT="88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50031248"/>
                  </a:ext>
                </a:extLst>
              </a:tr>
              <a:tr h="227883">
                <a:tc>
                  <a:txBody>
                    <a:bodyPr/>
                    <a:lstStyle/>
                    <a:p>
                      <a:pPr algn="l" fontAlgn="ctr"/>
                      <a:r>
                        <a:rPr lang="en-US" sz="1400" b="0" i="0" u="none" strike="noStrike" dirty="0">
                          <a:solidFill>
                            <a:srgbClr val="000000"/>
                          </a:solidFill>
                          <a:effectLst/>
                          <a:latin typeface="Times New Roman" panose="02020603050405020304" pitchFamily="18" charset="0"/>
                        </a:rPr>
                        <a:t>INSTALLDATE</a:t>
                      </a:r>
                    </a:p>
                  </a:txBody>
                  <a:tcPr marL="80066" marR="8897" marT="88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US" sz="1400" b="0" i="0" u="none" strike="noStrike" dirty="0">
                          <a:solidFill>
                            <a:srgbClr val="000000"/>
                          </a:solidFill>
                          <a:effectLst/>
                          <a:latin typeface="Times New Roman" panose="02020603050405020304" pitchFamily="18" charset="0"/>
                        </a:rPr>
                        <a:t>Install Date</a:t>
                      </a:r>
                    </a:p>
                  </a:txBody>
                  <a:tcPr marL="80066" marR="8897" marT="8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a:solidFill>
                            <a:srgbClr val="000000"/>
                          </a:solidFill>
                          <a:effectLst/>
                          <a:latin typeface="Times New Roman" panose="02020603050405020304" pitchFamily="18" charset="0"/>
                        </a:rPr>
                        <a:t>Yes</a:t>
                      </a:r>
                    </a:p>
                  </a:txBody>
                  <a:tcPr marL="8897" marR="8897" marT="8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a:solidFill>
                            <a:srgbClr val="000000"/>
                          </a:solidFill>
                          <a:effectLst/>
                          <a:latin typeface="Times New Roman" panose="02020603050405020304" pitchFamily="18" charset="0"/>
                        </a:rPr>
                        <a:t>*</a:t>
                      </a:r>
                    </a:p>
                  </a:txBody>
                  <a:tcPr marL="8897" marR="8897" marT="8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US" sz="1400" b="0" i="0" u="none" strike="noStrike" dirty="0">
                          <a:solidFill>
                            <a:srgbClr val="000000"/>
                          </a:solidFill>
                          <a:effectLst/>
                          <a:latin typeface="Times New Roman" panose="02020603050405020304" pitchFamily="18" charset="0"/>
                        </a:rPr>
                        <a:t>Date of install (within 1 week) </a:t>
                      </a:r>
                    </a:p>
                  </a:txBody>
                  <a:tcPr marL="85404" marR="8897" marT="88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301262458"/>
                  </a:ext>
                </a:extLst>
              </a:tr>
              <a:tr h="227883">
                <a:tc>
                  <a:txBody>
                    <a:bodyPr/>
                    <a:lstStyle/>
                    <a:p>
                      <a:pPr algn="l" fontAlgn="ctr"/>
                      <a:r>
                        <a:rPr lang="en-US" sz="1400" b="0" i="0" u="none" strike="noStrike" dirty="0" err="1">
                          <a:solidFill>
                            <a:srgbClr val="000000"/>
                          </a:solidFill>
                          <a:effectLst/>
                          <a:latin typeface="Times New Roman" panose="02020603050405020304" pitchFamily="18" charset="0"/>
                        </a:rPr>
                        <a:t>InstallYear</a:t>
                      </a:r>
                      <a:endParaRPr lang="en-US" sz="1400" b="0" i="0" u="none" strike="noStrike" dirty="0">
                        <a:solidFill>
                          <a:srgbClr val="000000"/>
                        </a:solidFill>
                        <a:effectLst/>
                        <a:latin typeface="Times New Roman" panose="02020603050405020304" pitchFamily="18" charset="0"/>
                      </a:endParaRPr>
                    </a:p>
                  </a:txBody>
                  <a:tcPr marL="80066" marR="8897" marT="88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US" sz="1400" b="0" i="0" u="none" strike="noStrike" dirty="0">
                          <a:solidFill>
                            <a:srgbClr val="000000"/>
                          </a:solidFill>
                          <a:effectLst/>
                          <a:latin typeface="Times New Roman" panose="02020603050405020304" pitchFamily="18" charset="0"/>
                        </a:rPr>
                        <a:t>Install Year</a:t>
                      </a:r>
                    </a:p>
                  </a:txBody>
                  <a:tcPr marL="80066" marR="8897" marT="8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dirty="0">
                          <a:solidFill>
                            <a:srgbClr val="000000"/>
                          </a:solidFill>
                          <a:effectLst/>
                          <a:latin typeface="Times New Roman" panose="02020603050405020304" pitchFamily="18" charset="0"/>
                        </a:rPr>
                        <a:t>Convenience</a:t>
                      </a:r>
                    </a:p>
                  </a:txBody>
                  <a:tcPr marL="8897" marR="8897" marT="8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a:solidFill>
                            <a:srgbClr val="000000"/>
                          </a:solidFill>
                          <a:effectLst/>
                          <a:latin typeface="Times New Roman" panose="02020603050405020304" pitchFamily="18" charset="0"/>
                        </a:rPr>
                        <a:t>*</a:t>
                      </a:r>
                    </a:p>
                  </a:txBody>
                  <a:tcPr marL="8897" marR="8897" marT="8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US" sz="1400" b="0" i="0" u="none" strike="noStrike" dirty="0">
                          <a:solidFill>
                            <a:srgbClr val="000000"/>
                          </a:solidFill>
                          <a:effectLst/>
                          <a:latin typeface="Times New Roman" panose="02020603050405020304" pitchFamily="18" charset="0"/>
                        </a:rPr>
                        <a:t>Year Asset was installed (If specific date is unknown).</a:t>
                      </a:r>
                    </a:p>
                  </a:txBody>
                  <a:tcPr marL="85404" marR="8897" marT="88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196395591"/>
                  </a:ext>
                </a:extLst>
              </a:tr>
              <a:tr h="227883">
                <a:tc>
                  <a:txBody>
                    <a:bodyPr/>
                    <a:lstStyle/>
                    <a:p>
                      <a:pPr algn="l" fontAlgn="ctr"/>
                      <a:r>
                        <a:rPr lang="en-US" sz="1400" b="0" i="0" u="none" strike="noStrike">
                          <a:solidFill>
                            <a:srgbClr val="000000"/>
                          </a:solidFill>
                          <a:effectLst/>
                          <a:latin typeface="Times New Roman" panose="02020603050405020304" pitchFamily="18" charset="0"/>
                        </a:rPr>
                        <a:t>WarrantyDate</a:t>
                      </a:r>
                    </a:p>
                  </a:txBody>
                  <a:tcPr marL="80066" marR="8897" marT="88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US" sz="1400" b="0" i="0" u="none" strike="noStrike">
                          <a:solidFill>
                            <a:srgbClr val="000000"/>
                          </a:solidFill>
                          <a:effectLst/>
                          <a:latin typeface="Times New Roman" panose="02020603050405020304" pitchFamily="18" charset="0"/>
                        </a:rPr>
                        <a:t>Warranty Date</a:t>
                      </a:r>
                    </a:p>
                  </a:txBody>
                  <a:tcPr marL="80066" marR="8897" marT="8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dirty="0">
                          <a:solidFill>
                            <a:srgbClr val="000000"/>
                          </a:solidFill>
                          <a:effectLst/>
                          <a:latin typeface="Times New Roman" panose="02020603050405020304" pitchFamily="18" charset="0"/>
                        </a:rPr>
                        <a:t>Convenience</a:t>
                      </a:r>
                    </a:p>
                  </a:txBody>
                  <a:tcPr marL="8897" marR="8897" marT="8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dirty="0">
                          <a:solidFill>
                            <a:srgbClr val="000000"/>
                          </a:solidFill>
                          <a:effectLst/>
                          <a:latin typeface="Times New Roman" panose="02020603050405020304" pitchFamily="18" charset="0"/>
                        </a:rPr>
                        <a:t>*</a:t>
                      </a:r>
                    </a:p>
                  </a:txBody>
                  <a:tcPr marL="8897" marR="8897" marT="8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US" sz="1400" b="0" i="0" u="none" strike="noStrike">
                          <a:solidFill>
                            <a:srgbClr val="000000"/>
                          </a:solidFill>
                          <a:effectLst/>
                          <a:latin typeface="Times New Roman" panose="02020603050405020304" pitchFamily="18" charset="0"/>
                        </a:rPr>
                        <a:t>Date warranty expires </a:t>
                      </a:r>
                    </a:p>
                  </a:txBody>
                  <a:tcPr marL="85404" marR="8897" marT="88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47152055"/>
                  </a:ext>
                </a:extLst>
              </a:tr>
              <a:tr h="227883">
                <a:tc>
                  <a:txBody>
                    <a:bodyPr/>
                    <a:lstStyle/>
                    <a:p>
                      <a:pPr algn="l" fontAlgn="ctr"/>
                      <a:r>
                        <a:rPr lang="en-US" sz="1400" b="0" i="0" u="none" strike="noStrike">
                          <a:solidFill>
                            <a:srgbClr val="000000"/>
                          </a:solidFill>
                          <a:effectLst/>
                          <a:latin typeface="Times New Roman" panose="02020603050405020304" pitchFamily="18" charset="0"/>
                        </a:rPr>
                        <a:t>Age</a:t>
                      </a:r>
                    </a:p>
                  </a:txBody>
                  <a:tcPr marL="80066" marR="8897" marT="88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US" sz="1400" b="0" i="0" u="none" strike="noStrike">
                          <a:solidFill>
                            <a:srgbClr val="000000"/>
                          </a:solidFill>
                          <a:effectLst/>
                          <a:latin typeface="Times New Roman" panose="02020603050405020304" pitchFamily="18" charset="0"/>
                        </a:rPr>
                        <a:t>Age (Years)</a:t>
                      </a:r>
                    </a:p>
                  </a:txBody>
                  <a:tcPr marL="80066" marR="8897" marT="8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a:solidFill>
                            <a:srgbClr val="000000"/>
                          </a:solidFill>
                          <a:effectLst/>
                          <a:latin typeface="Times New Roman" panose="02020603050405020304" pitchFamily="18" charset="0"/>
                        </a:rPr>
                        <a:t>Convenience</a:t>
                      </a:r>
                    </a:p>
                  </a:txBody>
                  <a:tcPr marL="8897" marR="8897" marT="8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dirty="0">
                          <a:solidFill>
                            <a:srgbClr val="000000"/>
                          </a:solidFill>
                          <a:effectLst/>
                          <a:latin typeface="Times New Roman" panose="02020603050405020304" pitchFamily="18" charset="0"/>
                        </a:rPr>
                        <a:t>*</a:t>
                      </a:r>
                    </a:p>
                  </a:txBody>
                  <a:tcPr marL="8897" marR="8897" marT="8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US" sz="1400" b="0" i="0" u="none" strike="noStrike" dirty="0">
                          <a:solidFill>
                            <a:srgbClr val="000000"/>
                          </a:solidFill>
                          <a:effectLst/>
                          <a:latin typeface="Times New Roman" panose="02020603050405020304" pitchFamily="18" charset="0"/>
                        </a:rPr>
                        <a:t>Age of Asset in Years</a:t>
                      </a:r>
                    </a:p>
                  </a:txBody>
                  <a:tcPr marL="85404" marR="8897" marT="88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09143165"/>
                  </a:ext>
                </a:extLst>
              </a:tr>
              <a:tr h="227883">
                <a:tc>
                  <a:txBody>
                    <a:bodyPr/>
                    <a:lstStyle/>
                    <a:p>
                      <a:pPr algn="l" fontAlgn="ctr"/>
                      <a:r>
                        <a:rPr lang="en-US" sz="1400" b="0" i="0" u="none" strike="noStrike" dirty="0" err="1">
                          <a:solidFill>
                            <a:srgbClr val="000000"/>
                          </a:solidFill>
                          <a:effectLst/>
                          <a:latin typeface="Times New Roman" panose="02020603050405020304" pitchFamily="18" charset="0"/>
                        </a:rPr>
                        <a:t>lifeExpectancy</a:t>
                      </a:r>
                      <a:endParaRPr lang="en-US" sz="1400" b="0" i="0" u="none" strike="noStrike" dirty="0">
                        <a:solidFill>
                          <a:srgbClr val="000000"/>
                        </a:solidFill>
                        <a:effectLst/>
                        <a:latin typeface="Times New Roman" panose="02020603050405020304" pitchFamily="18" charset="0"/>
                      </a:endParaRPr>
                    </a:p>
                  </a:txBody>
                  <a:tcPr marL="80066" marR="8897" marT="88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US" sz="1400" b="0" i="0" u="none" strike="noStrike" dirty="0">
                          <a:solidFill>
                            <a:srgbClr val="000000"/>
                          </a:solidFill>
                          <a:effectLst/>
                          <a:latin typeface="Times New Roman" panose="02020603050405020304" pitchFamily="18" charset="0"/>
                        </a:rPr>
                        <a:t>Life Expectancy (Years)</a:t>
                      </a:r>
                    </a:p>
                  </a:txBody>
                  <a:tcPr marL="80066" marR="8897" marT="8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dirty="0">
                          <a:solidFill>
                            <a:srgbClr val="000000"/>
                          </a:solidFill>
                          <a:effectLst/>
                          <a:latin typeface="Times New Roman" panose="02020603050405020304" pitchFamily="18" charset="0"/>
                        </a:rPr>
                        <a:t>AMS</a:t>
                      </a:r>
                    </a:p>
                  </a:txBody>
                  <a:tcPr marL="8897" marR="8897" marT="8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dirty="0">
                          <a:solidFill>
                            <a:srgbClr val="000000"/>
                          </a:solidFill>
                          <a:effectLst/>
                          <a:latin typeface="Times New Roman" panose="02020603050405020304" pitchFamily="18" charset="0"/>
                        </a:rPr>
                        <a:t>*</a:t>
                      </a:r>
                    </a:p>
                  </a:txBody>
                  <a:tcPr marL="8897" marR="8897" marT="8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US" sz="1400" b="0" i="0" u="none" strike="noStrike" dirty="0">
                          <a:solidFill>
                            <a:srgbClr val="000000"/>
                          </a:solidFill>
                          <a:effectLst/>
                          <a:latin typeface="Times New Roman" panose="02020603050405020304" pitchFamily="18" charset="0"/>
                        </a:rPr>
                        <a:t>Number of years the asset is expected to be in service</a:t>
                      </a:r>
                    </a:p>
                  </a:txBody>
                  <a:tcPr marL="85404" marR="8897" marT="88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617417400"/>
                  </a:ext>
                </a:extLst>
              </a:tr>
              <a:tr h="227883">
                <a:tc>
                  <a:txBody>
                    <a:bodyPr/>
                    <a:lstStyle/>
                    <a:p>
                      <a:pPr algn="l" fontAlgn="ctr"/>
                      <a:r>
                        <a:rPr lang="en-US" sz="1400" b="0" i="0" u="none" strike="noStrike">
                          <a:solidFill>
                            <a:srgbClr val="000000"/>
                          </a:solidFill>
                          <a:effectLst/>
                          <a:latin typeface="Times New Roman" panose="02020603050405020304" pitchFamily="18" charset="0"/>
                        </a:rPr>
                        <a:t>replacementYear</a:t>
                      </a:r>
                    </a:p>
                  </a:txBody>
                  <a:tcPr marL="80066" marR="8897" marT="88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US" sz="1400" b="0" i="0" u="none" strike="noStrike">
                          <a:solidFill>
                            <a:srgbClr val="000000"/>
                          </a:solidFill>
                          <a:effectLst/>
                          <a:latin typeface="Times New Roman" panose="02020603050405020304" pitchFamily="18" charset="0"/>
                        </a:rPr>
                        <a:t>Replacement Year</a:t>
                      </a:r>
                    </a:p>
                  </a:txBody>
                  <a:tcPr marL="80066" marR="8897" marT="8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a:solidFill>
                            <a:srgbClr val="000000"/>
                          </a:solidFill>
                          <a:effectLst/>
                          <a:latin typeface="Times New Roman" panose="02020603050405020304" pitchFamily="18" charset="0"/>
                        </a:rPr>
                        <a:t>AMS</a:t>
                      </a:r>
                    </a:p>
                  </a:txBody>
                  <a:tcPr marL="8897" marR="8897" marT="8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dirty="0">
                          <a:solidFill>
                            <a:srgbClr val="000000"/>
                          </a:solidFill>
                          <a:effectLst/>
                          <a:latin typeface="Times New Roman" panose="02020603050405020304" pitchFamily="18" charset="0"/>
                        </a:rPr>
                        <a:t>*</a:t>
                      </a:r>
                    </a:p>
                  </a:txBody>
                  <a:tcPr marL="8897" marR="8897" marT="8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US" sz="1400" b="0" i="0" u="none" strike="noStrike">
                          <a:solidFill>
                            <a:srgbClr val="000000"/>
                          </a:solidFill>
                          <a:effectLst/>
                          <a:latin typeface="Times New Roman" panose="02020603050405020304" pitchFamily="18" charset="0"/>
                        </a:rPr>
                        <a:t>Year the asset is scheduled for replacement</a:t>
                      </a:r>
                    </a:p>
                  </a:txBody>
                  <a:tcPr marL="85404" marR="8897" marT="88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945849898"/>
                  </a:ext>
                </a:extLst>
              </a:tr>
              <a:tr h="227883">
                <a:tc>
                  <a:txBody>
                    <a:bodyPr/>
                    <a:lstStyle/>
                    <a:p>
                      <a:pPr algn="l" fontAlgn="ctr"/>
                      <a:r>
                        <a:rPr lang="en-US" sz="1400" b="0" i="0" u="none" strike="noStrike">
                          <a:solidFill>
                            <a:srgbClr val="000000"/>
                          </a:solidFill>
                          <a:effectLst/>
                          <a:latin typeface="Times New Roman" panose="02020603050405020304" pitchFamily="18" charset="0"/>
                        </a:rPr>
                        <a:t>replacementCost</a:t>
                      </a:r>
                    </a:p>
                  </a:txBody>
                  <a:tcPr marL="80066" marR="8897" marT="88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US" sz="1400" b="0" i="0" u="none" strike="noStrike">
                          <a:solidFill>
                            <a:srgbClr val="000000"/>
                          </a:solidFill>
                          <a:effectLst/>
                          <a:latin typeface="Times New Roman" panose="02020603050405020304" pitchFamily="18" charset="0"/>
                        </a:rPr>
                        <a:t>Replacement Cost ($)</a:t>
                      </a:r>
                    </a:p>
                  </a:txBody>
                  <a:tcPr marL="80066" marR="8897" marT="8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a:solidFill>
                            <a:srgbClr val="000000"/>
                          </a:solidFill>
                          <a:effectLst/>
                          <a:latin typeface="Times New Roman" panose="02020603050405020304" pitchFamily="18" charset="0"/>
                        </a:rPr>
                        <a:t>AMS</a:t>
                      </a:r>
                    </a:p>
                  </a:txBody>
                  <a:tcPr marL="8897" marR="8897" marT="8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dirty="0">
                          <a:solidFill>
                            <a:srgbClr val="000000"/>
                          </a:solidFill>
                          <a:effectLst/>
                          <a:latin typeface="Times New Roman" panose="02020603050405020304" pitchFamily="18" charset="0"/>
                        </a:rPr>
                        <a:t>*</a:t>
                      </a:r>
                    </a:p>
                  </a:txBody>
                  <a:tcPr marL="8897" marR="8897" marT="8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US" sz="1400" b="0" i="0" u="none" strike="noStrike" dirty="0">
                          <a:solidFill>
                            <a:srgbClr val="000000"/>
                          </a:solidFill>
                          <a:effectLst/>
                          <a:latin typeface="Times New Roman" panose="02020603050405020304" pitchFamily="18" charset="0"/>
                        </a:rPr>
                        <a:t>Estimated cost to replace the asset</a:t>
                      </a:r>
                    </a:p>
                  </a:txBody>
                  <a:tcPr marL="85404" marR="8897" marT="88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4032579297"/>
                  </a:ext>
                </a:extLst>
              </a:tr>
              <a:tr h="227883">
                <a:tc>
                  <a:txBody>
                    <a:bodyPr/>
                    <a:lstStyle/>
                    <a:p>
                      <a:pPr algn="l" fontAlgn="ctr"/>
                      <a:r>
                        <a:rPr lang="en-US" sz="1400" b="0" i="0" u="none" strike="noStrike">
                          <a:solidFill>
                            <a:srgbClr val="000000"/>
                          </a:solidFill>
                          <a:effectLst/>
                          <a:latin typeface="Times New Roman" panose="02020603050405020304" pitchFamily="18" charset="0"/>
                        </a:rPr>
                        <a:t>replacementCostYear</a:t>
                      </a:r>
                    </a:p>
                  </a:txBody>
                  <a:tcPr marL="80066" marR="8897" marT="88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US" sz="1400" b="0" i="0" u="none" strike="noStrike">
                          <a:solidFill>
                            <a:srgbClr val="000000"/>
                          </a:solidFill>
                          <a:effectLst/>
                          <a:latin typeface="Times New Roman" panose="02020603050405020304" pitchFamily="18" charset="0"/>
                        </a:rPr>
                        <a:t>Replacement Cost Year</a:t>
                      </a:r>
                    </a:p>
                  </a:txBody>
                  <a:tcPr marL="80066" marR="8897" marT="8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a:solidFill>
                            <a:srgbClr val="000000"/>
                          </a:solidFill>
                          <a:effectLst/>
                          <a:latin typeface="Times New Roman" panose="02020603050405020304" pitchFamily="18" charset="0"/>
                        </a:rPr>
                        <a:t>AMS</a:t>
                      </a:r>
                    </a:p>
                  </a:txBody>
                  <a:tcPr marL="8897" marR="8897" marT="8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dirty="0">
                          <a:solidFill>
                            <a:srgbClr val="000000"/>
                          </a:solidFill>
                          <a:effectLst/>
                          <a:latin typeface="Times New Roman" panose="02020603050405020304" pitchFamily="18" charset="0"/>
                        </a:rPr>
                        <a:t>*</a:t>
                      </a:r>
                    </a:p>
                  </a:txBody>
                  <a:tcPr marL="8897" marR="8897" marT="8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US" sz="1400" b="0" i="0" u="none" strike="noStrike" dirty="0">
                          <a:solidFill>
                            <a:srgbClr val="000000"/>
                          </a:solidFill>
                          <a:effectLst/>
                          <a:latin typeface="Times New Roman" panose="02020603050405020304" pitchFamily="18" charset="0"/>
                        </a:rPr>
                        <a:t>Year the estimated cost applies to</a:t>
                      </a:r>
                    </a:p>
                  </a:txBody>
                  <a:tcPr marL="85404" marR="8897" marT="88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96793170"/>
                  </a:ext>
                </a:extLst>
              </a:tr>
              <a:tr h="312555">
                <a:tc>
                  <a:txBody>
                    <a:bodyPr/>
                    <a:lstStyle/>
                    <a:p>
                      <a:pPr algn="l" fontAlgn="ctr"/>
                      <a:r>
                        <a:rPr lang="en-US" sz="1400" b="0" i="0" u="none" strike="noStrike">
                          <a:solidFill>
                            <a:srgbClr val="000000"/>
                          </a:solidFill>
                          <a:effectLst/>
                          <a:latin typeface="Times New Roman" panose="02020603050405020304" pitchFamily="18" charset="0"/>
                        </a:rPr>
                        <a:t>replacementCycle</a:t>
                      </a:r>
                    </a:p>
                  </a:txBody>
                  <a:tcPr marL="80066" marR="8897" marT="88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US" sz="1400" b="0" i="0" u="none" strike="noStrike">
                          <a:solidFill>
                            <a:srgbClr val="000000"/>
                          </a:solidFill>
                          <a:effectLst/>
                          <a:latin typeface="Times New Roman" panose="02020603050405020304" pitchFamily="18" charset="0"/>
                        </a:rPr>
                        <a:t>Replacement Cycle</a:t>
                      </a:r>
                    </a:p>
                  </a:txBody>
                  <a:tcPr marL="80066" marR="8897" marT="8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a:solidFill>
                            <a:srgbClr val="000000"/>
                          </a:solidFill>
                          <a:effectLst/>
                          <a:latin typeface="Times New Roman" panose="02020603050405020304" pitchFamily="18" charset="0"/>
                        </a:rPr>
                        <a:t>AMS</a:t>
                      </a:r>
                    </a:p>
                  </a:txBody>
                  <a:tcPr marL="8897" marR="8897" marT="8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a:solidFill>
                            <a:srgbClr val="000000"/>
                          </a:solidFill>
                          <a:effectLst/>
                          <a:latin typeface="Times New Roman" panose="02020603050405020304" pitchFamily="18" charset="0"/>
                        </a:rPr>
                        <a:t>*</a:t>
                      </a:r>
                    </a:p>
                  </a:txBody>
                  <a:tcPr marL="8897" marR="8897" marT="8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US" sz="1400" b="0" i="0" u="none" strike="noStrike" dirty="0">
                          <a:solidFill>
                            <a:srgbClr val="000000"/>
                          </a:solidFill>
                          <a:effectLst/>
                          <a:latin typeface="Times New Roman" panose="02020603050405020304" pitchFamily="18" charset="0"/>
                        </a:rPr>
                        <a:t>Number of years to pass before asset is scheduled to be replaced</a:t>
                      </a:r>
                    </a:p>
                  </a:txBody>
                  <a:tcPr marL="85404" marR="8897" marT="88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438444743"/>
                  </a:ext>
                </a:extLst>
              </a:tr>
              <a:tr h="312555">
                <a:tc>
                  <a:txBody>
                    <a:bodyPr/>
                    <a:lstStyle/>
                    <a:p>
                      <a:pPr algn="l" fontAlgn="ctr"/>
                      <a:r>
                        <a:rPr lang="en-US" sz="1400" b="0" i="0" u="none" strike="noStrike">
                          <a:solidFill>
                            <a:srgbClr val="000000"/>
                          </a:solidFill>
                          <a:effectLst/>
                          <a:latin typeface="Times New Roman" panose="02020603050405020304" pitchFamily="18" charset="0"/>
                        </a:rPr>
                        <a:t>replacementMethod</a:t>
                      </a:r>
                    </a:p>
                  </a:txBody>
                  <a:tcPr marL="80066" marR="8897" marT="88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US" sz="1400" b="0" i="0" u="none" strike="noStrike">
                          <a:solidFill>
                            <a:srgbClr val="000000"/>
                          </a:solidFill>
                          <a:effectLst/>
                          <a:latin typeface="Times New Roman" panose="02020603050405020304" pitchFamily="18" charset="0"/>
                        </a:rPr>
                        <a:t>Replacement Method</a:t>
                      </a:r>
                    </a:p>
                  </a:txBody>
                  <a:tcPr marL="80066" marR="8897" marT="8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a:solidFill>
                            <a:srgbClr val="000000"/>
                          </a:solidFill>
                          <a:effectLst/>
                          <a:latin typeface="Times New Roman" panose="02020603050405020304" pitchFamily="18" charset="0"/>
                        </a:rPr>
                        <a:t>AMS</a:t>
                      </a:r>
                    </a:p>
                  </a:txBody>
                  <a:tcPr marL="8897" marR="8897" marT="8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a:solidFill>
                            <a:srgbClr val="000000"/>
                          </a:solidFill>
                          <a:effectLst/>
                          <a:latin typeface="Times New Roman" panose="02020603050405020304" pitchFamily="18" charset="0"/>
                        </a:rPr>
                        <a:t>*</a:t>
                      </a:r>
                    </a:p>
                  </a:txBody>
                  <a:tcPr marL="8897" marR="8897" marT="8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US" sz="1400" b="0" i="0" u="none" strike="noStrike" dirty="0">
                          <a:solidFill>
                            <a:srgbClr val="000000"/>
                          </a:solidFill>
                          <a:effectLst/>
                          <a:latin typeface="Times New Roman" panose="02020603050405020304" pitchFamily="18" charset="0"/>
                        </a:rPr>
                        <a:t>Method used to determine when asset will be replaced (Scheduled, Condition Based, Run to Failure, etc.)</a:t>
                      </a:r>
                    </a:p>
                  </a:txBody>
                  <a:tcPr marL="85404" marR="8897" marT="88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4215165008"/>
                  </a:ext>
                </a:extLst>
              </a:tr>
              <a:tr h="312555">
                <a:tc>
                  <a:txBody>
                    <a:bodyPr/>
                    <a:lstStyle/>
                    <a:p>
                      <a:pPr algn="l" fontAlgn="ctr"/>
                      <a:r>
                        <a:rPr lang="en-US" sz="1400" b="0" i="0" u="none" strike="noStrike">
                          <a:solidFill>
                            <a:srgbClr val="000000"/>
                          </a:solidFill>
                          <a:effectLst/>
                          <a:latin typeface="Times New Roman" panose="02020603050405020304" pitchFamily="18" charset="0"/>
                        </a:rPr>
                        <a:t>Condition</a:t>
                      </a:r>
                    </a:p>
                  </a:txBody>
                  <a:tcPr marL="80066" marR="8897" marT="88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US" sz="1400" b="0" i="0" u="none" strike="noStrike">
                          <a:solidFill>
                            <a:srgbClr val="000000"/>
                          </a:solidFill>
                          <a:effectLst/>
                          <a:latin typeface="Times New Roman" panose="02020603050405020304" pitchFamily="18" charset="0"/>
                        </a:rPr>
                        <a:t>Condition</a:t>
                      </a:r>
                    </a:p>
                  </a:txBody>
                  <a:tcPr marL="80066" marR="8897" marT="8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a:solidFill>
                            <a:srgbClr val="000000"/>
                          </a:solidFill>
                          <a:effectLst/>
                          <a:latin typeface="Times New Roman" panose="02020603050405020304" pitchFamily="18" charset="0"/>
                        </a:rPr>
                        <a:t>Yes</a:t>
                      </a:r>
                    </a:p>
                  </a:txBody>
                  <a:tcPr marL="8897" marR="8897" marT="8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a:solidFill>
                            <a:srgbClr val="000000"/>
                          </a:solidFill>
                          <a:effectLst/>
                          <a:latin typeface="Times New Roman" panose="02020603050405020304" pitchFamily="18" charset="0"/>
                        </a:rPr>
                        <a:t>*</a:t>
                      </a:r>
                    </a:p>
                  </a:txBody>
                  <a:tcPr marL="8897" marR="8897" marT="8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US" sz="1400" b="0" i="0" u="none" strike="noStrike" dirty="0">
                          <a:solidFill>
                            <a:srgbClr val="000000"/>
                          </a:solidFill>
                          <a:effectLst/>
                          <a:latin typeface="Times New Roman" panose="02020603050405020304" pitchFamily="18" charset="0"/>
                        </a:rPr>
                        <a:t>Condition of the Asset (Mark to Removed when Removed and Update the Condition Date)</a:t>
                      </a:r>
                    </a:p>
                  </a:txBody>
                  <a:tcPr marL="85404" marR="8897" marT="88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325944337"/>
                  </a:ext>
                </a:extLst>
              </a:tr>
              <a:tr h="227883">
                <a:tc>
                  <a:txBody>
                    <a:bodyPr/>
                    <a:lstStyle/>
                    <a:p>
                      <a:pPr algn="l" fontAlgn="ctr"/>
                      <a:r>
                        <a:rPr lang="en-US" sz="1400" b="0" i="0" u="none" strike="noStrike">
                          <a:solidFill>
                            <a:srgbClr val="000000"/>
                          </a:solidFill>
                          <a:effectLst/>
                          <a:latin typeface="Times New Roman" panose="02020603050405020304" pitchFamily="18" charset="0"/>
                        </a:rPr>
                        <a:t>ConditionDate</a:t>
                      </a:r>
                    </a:p>
                  </a:txBody>
                  <a:tcPr marL="80066" marR="8897" marT="88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ctr"/>
                      <a:r>
                        <a:rPr lang="en-US" sz="1400" b="0" i="0" u="none" strike="noStrike">
                          <a:solidFill>
                            <a:srgbClr val="000000"/>
                          </a:solidFill>
                          <a:effectLst/>
                          <a:latin typeface="Times New Roman" panose="02020603050405020304" pitchFamily="18" charset="0"/>
                        </a:rPr>
                        <a:t>Condition Date</a:t>
                      </a:r>
                    </a:p>
                  </a:txBody>
                  <a:tcPr marL="80066" marR="8897" marT="8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a:solidFill>
                            <a:srgbClr val="000000"/>
                          </a:solidFill>
                          <a:effectLst/>
                          <a:latin typeface="Times New Roman" panose="02020603050405020304" pitchFamily="18" charset="0"/>
                        </a:rPr>
                        <a:t>Yes</a:t>
                      </a:r>
                    </a:p>
                  </a:txBody>
                  <a:tcPr marL="8897" marR="8897" marT="8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a:solidFill>
                            <a:srgbClr val="000000"/>
                          </a:solidFill>
                          <a:effectLst/>
                          <a:latin typeface="Times New Roman" panose="02020603050405020304" pitchFamily="18" charset="0"/>
                        </a:rPr>
                        <a:t>*</a:t>
                      </a:r>
                    </a:p>
                  </a:txBody>
                  <a:tcPr marL="8897" marR="8897" marT="8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ctr"/>
                      <a:r>
                        <a:rPr lang="en-US" sz="1400" b="0" i="0" u="none" strike="noStrike" dirty="0">
                          <a:solidFill>
                            <a:srgbClr val="000000"/>
                          </a:solidFill>
                          <a:effectLst/>
                          <a:latin typeface="Times New Roman" panose="02020603050405020304" pitchFamily="18" charset="0"/>
                        </a:rPr>
                        <a:t>Date Condition was recorded</a:t>
                      </a:r>
                    </a:p>
                  </a:txBody>
                  <a:tcPr marL="85404" marR="8897" marT="88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43766352"/>
                  </a:ext>
                </a:extLst>
              </a:tr>
            </a:tbl>
          </a:graphicData>
        </a:graphic>
      </p:graphicFrame>
    </p:spTree>
    <p:extLst>
      <p:ext uri="{BB962C8B-B14F-4D97-AF65-F5344CB8AC3E}">
        <p14:creationId xmlns:p14="http://schemas.microsoft.com/office/powerpoint/2010/main" val="58137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852" y="169606"/>
            <a:ext cx="6447501" cy="1320800"/>
          </a:xfrm>
        </p:spPr>
        <p:txBody>
          <a:bodyPr/>
          <a:lstStyle/>
          <a:p>
            <a:r>
              <a:rPr lang="en-US" b="1" dirty="0"/>
              <a:t>Operations &amp; Maintenance</a:t>
            </a:r>
          </a:p>
        </p:txBody>
      </p:sp>
      <p:graphicFrame>
        <p:nvGraphicFramePr>
          <p:cNvPr id="5" name="Content Placeholder 6"/>
          <p:cNvGraphicFramePr>
            <a:graphicFrameLocks/>
          </p:cNvGraphicFramePr>
          <p:nvPr>
            <p:extLst>
              <p:ext uri="{D42A27DB-BD31-4B8C-83A1-F6EECF244321}">
                <p14:modId xmlns:p14="http://schemas.microsoft.com/office/powerpoint/2010/main" val="136122807"/>
              </p:ext>
            </p:extLst>
          </p:nvPr>
        </p:nvGraphicFramePr>
        <p:xfrm>
          <a:off x="340852" y="779207"/>
          <a:ext cx="8758901" cy="6014330"/>
        </p:xfrm>
        <a:graphic>
          <a:graphicData uri="http://schemas.openxmlformats.org/drawingml/2006/table">
            <a:tbl>
              <a:tblPr/>
              <a:tblGrid>
                <a:gridCol w="1647459">
                  <a:extLst>
                    <a:ext uri="{9D8B030D-6E8A-4147-A177-3AD203B41FA5}">
                      <a16:colId xmlns:a16="http://schemas.microsoft.com/office/drawing/2014/main" val="2431048611"/>
                    </a:ext>
                  </a:extLst>
                </a:gridCol>
                <a:gridCol w="1572728">
                  <a:extLst>
                    <a:ext uri="{9D8B030D-6E8A-4147-A177-3AD203B41FA5}">
                      <a16:colId xmlns:a16="http://schemas.microsoft.com/office/drawing/2014/main" val="3411775739"/>
                    </a:ext>
                  </a:extLst>
                </a:gridCol>
                <a:gridCol w="975741">
                  <a:extLst>
                    <a:ext uri="{9D8B030D-6E8A-4147-A177-3AD203B41FA5}">
                      <a16:colId xmlns:a16="http://schemas.microsoft.com/office/drawing/2014/main" val="3546807902"/>
                    </a:ext>
                  </a:extLst>
                </a:gridCol>
                <a:gridCol w="925240">
                  <a:extLst>
                    <a:ext uri="{9D8B030D-6E8A-4147-A177-3AD203B41FA5}">
                      <a16:colId xmlns:a16="http://schemas.microsoft.com/office/drawing/2014/main" val="320986445"/>
                    </a:ext>
                  </a:extLst>
                </a:gridCol>
                <a:gridCol w="3637733">
                  <a:extLst>
                    <a:ext uri="{9D8B030D-6E8A-4147-A177-3AD203B41FA5}">
                      <a16:colId xmlns:a16="http://schemas.microsoft.com/office/drawing/2014/main" val="667028561"/>
                    </a:ext>
                  </a:extLst>
                </a:gridCol>
              </a:tblGrid>
              <a:tr h="678087">
                <a:tc>
                  <a:txBody>
                    <a:bodyPr/>
                    <a:lstStyle/>
                    <a:p>
                      <a:pPr algn="ctr" fontAlgn="ctr"/>
                      <a:r>
                        <a:rPr lang="en-US" sz="1400" b="1" i="0" u="none" strike="noStrike" dirty="0">
                          <a:solidFill>
                            <a:srgbClr val="000000"/>
                          </a:solidFill>
                          <a:effectLst/>
                          <a:latin typeface="Arial" panose="020B0604020202020204" pitchFamily="34" charset="0"/>
                        </a:rPr>
                        <a:t>Field Name</a:t>
                      </a:r>
                    </a:p>
                  </a:txBody>
                  <a:tcPr marL="7906" marR="7906" marT="79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Arial" panose="020B0604020202020204" pitchFamily="34" charset="0"/>
                        </a:rPr>
                        <a:t>Alias</a:t>
                      </a:r>
                    </a:p>
                  </a:txBody>
                  <a:tcPr marL="7906" marR="7906" marT="79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Arial" panose="020B0604020202020204" pitchFamily="34" charset="0"/>
                        </a:rPr>
                        <a:t>Rec</a:t>
                      </a:r>
                    </a:p>
                  </a:txBody>
                  <a:tcPr marL="7906" marR="7906" marT="79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Arial" panose="020B0604020202020204" pitchFamily="34" charset="0"/>
                        </a:rPr>
                        <a:t>Geometry </a:t>
                      </a:r>
                    </a:p>
                    <a:p>
                      <a:pPr algn="ctr" fontAlgn="ctr"/>
                      <a:r>
                        <a:rPr lang="en-US" sz="1400" b="1" i="0" u="none" strike="noStrike" dirty="0">
                          <a:solidFill>
                            <a:srgbClr val="000000"/>
                          </a:solidFill>
                          <a:effectLst/>
                          <a:latin typeface="Arial" panose="020B0604020202020204" pitchFamily="34" charset="0"/>
                        </a:rPr>
                        <a:t>Type</a:t>
                      </a:r>
                    </a:p>
                  </a:txBody>
                  <a:tcPr marL="7906" marR="7906" marT="79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panose="020B0604020202020204" pitchFamily="34" charset="0"/>
                        </a:rPr>
                        <a:t>Description</a:t>
                      </a:r>
                    </a:p>
                  </a:txBody>
                  <a:tcPr marL="7906" marR="7906" marT="79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9007556"/>
                  </a:ext>
                </a:extLst>
              </a:tr>
              <a:tr h="757565">
                <a:tc>
                  <a:txBody>
                    <a:bodyPr/>
                    <a:lstStyle/>
                    <a:p>
                      <a:pPr algn="l" fontAlgn="ctr"/>
                      <a:r>
                        <a:rPr lang="en-US" sz="1400" b="0" i="0" u="none" strike="noStrike" dirty="0">
                          <a:solidFill>
                            <a:srgbClr val="000000"/>
                          </a:solidFill>
                          <a:effectLst/>
                          <a:latin typeface="Times New Roman" panose="02020603050405020304" pitchFamily="18" charset="0"/>
                        </a:rPr>
                        <a:t>Size Attributes</a:t>
                      </a:r>
                    </a:p>
                  </a:txBody>
                  <a:tcPr marL="71151" marR="7906" marT="79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en-US" sz="1400" b="0" i="0" u="none" strike="noStrike" dirty="0">
                          <a:solidFill>
                            <a:srgbClr val="000000"/>
                          </a:solidFill>
                          <a:effectLst/>
                          <a:latin typeface="Times New Roman" panose="02020603050405020304" pitchFamily="18" charset="0"/>
                        </a:rPr>
                        <a:t> </a:t>
                      </a:r>
                    </a:p>
                  </a:txBody>
                  <a:tcPr marL="71151" marR="7906" marT="7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400" b="0" i="0" u="none" strike="noStrike" dirty="0">
                          <a:solidFill>
                            <a:srgbClr val="000000"/>
                          </a:solidFill>
                          <a:effectLst/>
                          <a:latin typeface="Times New Roman" panose="02020603050405020304" pitchFamily="18" charset="0"/>
                        </a:rPr>
                        <a:t>Yes</a:t>
                      </a:r>
                    </a:p>
                  </a:txBody>
                  <a:tcPr marL="7906" marR="7906" marT="7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400" b="0" i="0" u="none" strike="noStrike" dirty="0">
                          <a:solidFill>
                            <a:srgbClr val="000000"/>
                          </a:solidFill>
                          <a:effectLst/>
                          <a:latin typeface="Times New Roman" panose="02020603050405020304" pitchFamily="18" charset="0"/>
                        </a:rPr>
                        <a:t>Varies</a:t>
                      </a:r>
                    </a:p>
                  </a:txBody>
                  <a:tcPr marL="7906" marR="7906" marT="7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en-US" sz="1400" b="0" i="0" u="none" strike="noStrike" dirty="0">
                          <a:solidFill>
                            <a:srgbClr val="000000"/>
                          </a:solidFill>
                          <a:effectLst/>
                          <a:latin typeface="Times New Roman" panose="02020603050405020304" pitchFamily="18" charset="0"/>
                        </a:rPr>
                        <a:t>Multiple fields depending on type of Asset (diameter, length, width, etc.)</a:t>
                      </a:r>
                    </a:p>
                  </a:txBody>
                  <a:tcPr marL="75894" marR="7906" marT="79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50031248"/>
                  </a:ext>
                </a:extLst>
              </a:tr>
              <a:tr h="454475">
                <a:tc>
                  <a:txBody>
                    <a:bodyPr/>
                    <a:lstStyle/>
                    <a:p>
                      <a:pPr algn="l" fontAlgn="ctr"/>
                      <a:r>
                        <a:rPr lang="en-US" sz="1400" b="0" i="0" u="none" strike="noStrike" dirty="0">
                          <a:solidFill>
                            <a:srgbClr val="000000"/>
                          </a:solidFill>
                          <a:effectLst/>
                          <a:latin typeface="Times New Roman" panose="02020603050405020304" pitchFamily="18" charset="0"/>
                        </a:rPr>
                        <a:t>Slope/Capacity</a:t>
                      </a:r>
                    </a:p>
                  </a:txBody>
                  <a:tcPr marL="71151" marR="7906" marT="79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en-US" sz="1400" b="0" i="0" u="none" strike="noStrike">
                          <a:solidFill>
                            <a:srgbClr val="000000"/>
                          </a:solidFill>
                          <a:effectLst/>
                          <a:latin typeface="Times New Roman" panose="02020603050405020304" pitchFamily="18" charset="0"/>
                        </a:rPr>
                        <a:t> </a:t>
                      </a:r>
                    </a:p>
                  </a:txBody>
                  <a:tcPr marL="71151" marR="7906" marT="7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400" b="0" i="0" u="none" strike="noStrike">
                          <a:solidFill>
                            <a:srgbClr val="000000"/>
                          </a:solidFill>
                          <a:effectLst/>
                          <a:latin typeface="Times New Roman" panose="02020603050405020304" pitchFamily="18" charset="0"/>
                        </a:rPr>
                        <a:t>Convenience</a:t>
                      </a:r>
                    </a:p>
                  </a:txBody>
                  <a:tcPr marL="7906" marR="7906" marT="7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400" b="0" i="0" u="none" strike="noStrike">
                          <a:solidFill>
                            <a:srgbClr val="000000"/>
                          </a:solidFill>
                          <a:effectLst/>
                          <a:latin typeface="Times New Roman" panose="02020603050405020304" pitchFamily="18" charset="0"/>
                        </a:rPr>
                        <a:t> </a:t>
                      </a:r>
                    </a:p>
                  </a:txBody>
                  <a:tcPr marL="7906" marR="7906" marT="7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en-US" sz="1400" b="0" i="0" u="none" strike="noStrike">
                          <a:solidFill>
                            <a:srgbClr val="000000"/>
                          </a:solidFill>
                          <a:effectLst/>
                          <a:latin typeface="Times New Roman" panose="02020603050405020304" pitchFamily="18" charset="0"/>
                        </a:rPr>
                        <a:t>Identifying pipes meeting cleaning velocities</a:t>
                      </a:r>
                    </a:p>
                  </a:txBody>
                  <a:tcPr marL="75894" marR="7906" marT="79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301262458"/>
                  </a:ext>
                </a:extLst>
              </a:tr>
              <a:tr h="308638">
                <a:tc>
                  <a:txBody>
                    <a:bodyPr/>
                    <a:lstStyle/>
                    <a:p>
                      <a:pPr algn="l" fontAlgn="ctr"/>
                      <a:r>
                        <a:rPr lang="en-US" sz="1400" b="0" i="0" u="none" strike="noStrike" dirty="0" err="1">
                          <a:solidFill>
                            <a:srgbClr val="000000"/>
                          </a:solidFill>
                          <a:effectLst/>
                          <a:latin typeface="Times New Roman" panose="02020603050405020304" pitchFamily="18" charset="0"/>
                        </a:rPr>
                        <a:t>invertElevation</a:t>
                      </a:r>
                      <a:endParaRPr lang="en-US" sz="1400" b="0" i="0" u="none" strike="noStrike" dirty="0">
                        <a:solidFill>
                          <a:srgbClr val="000000"/>
                        </a:solidFill>
                        <a:effectLst/>
                        <a:latin typeface="Times New Roman" panose="02020603050405020304" pitchFamily="18" charset="0"/>
                      </a:endParaRPr>
                    </a:p>
                  </a:txBody>
                  <a:tcPr marL="71151" marR="7906" marT="79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en-US" sz="1400" b="0" i="0" u="none" strike="noStrike" dirty="0">
                          <a:solidFill>
                            <a:srgbClr val="000000"/>
                          </a:solidFill>
                          <a:effectLst/>
                          <a:latin typeface="Times New Roman" panose="02020603050405020304" pitchFamily="18" charset="0"/>
                        </a:rPr>
                        <a:t>Invert Elevation</a:t>
                      </a:r>
                    </a:p>
                  </a:txBody>
                  <a:tcPr marL="71151" marR="7906" marT="7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400" b="0" i="0" u="none" strike="noStrike" dirty="0">
                          <a:solidFill>
                            <a:srgbClr val="000000"/>
                          </a:solidFill>
                          <a:effectLst/>
                          <a:latin typeface="Times New Roman" panose="02020603050405020304" pitchFamily="18" charset="0"/>
                        </a:rPr>
                        <a:t>Yes</a:t>
                      </a:r>
                    </a:p>
                  </a:txBody>
                  <a:tcPr marL="7906" marR="7906" marT="7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400" b="0" i="0" u="none" strike="noStrike">
                          <a:solidFill>
                            <a:srgbClr val="000000"/>
                          </a:solidFill>
                          <a:effectLst/>
                          <a:latin typeface="Times New Roman" panose="02020603050405020304" pitchFamily="18" charset="0"/>
                        </a:rPr>
                        <a:t> </a:t>
                      </a:r>
                    </a:p>
                  </a:txBody>
                  <a:tcPr marL="7906" marR="7906" marT="7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en-US" sz="1400" b="0" i="0" u="none" strike="noStrike" dirty="0">
                          <a:solidFill>
                            <a:srgbClr val="000000"/>
                          </a:solidFill>
                          <a:effectLst/>
                          <a:latin typeface="Times New Roman" panose="02020603050405020304" pitchFamily="18" charset="0"/>
                        </a:rPr>
                        <a:t> </a:t>
                      </a:r>
                    </a:p>
                  </a:txBody>
                  <a:tcPr marL="75894" marR="7906" marT="79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445733887"/>
                  </a:ext>
                </a:extLst>
              </a:tr>
              <a:tr h="454475">
                <a:tc>
                  <a:txBody>
                    <a:bodyPr/>
                    <a:lstStyle/>
                    <a:p>
                      <a:pPr algn="l" fontAlgn="ctr"/>
                      <a:r>
                        <a:rPr lang="en-US" sz="1400" b="0" i="0" u="none" strike="noStrike">
                          <a:solidFill>
                            <a:srgbClr val="000000"/>
                          </a:solidFill>
                          <a:effectLst/>
                          <a:latin typeface="Times New Roman" panose="02020603050405020304" pitchFamily="18" charset="0"/>
                        </a:rPr>
                        <a:t>Material Attributes</a:t>
                      </a:r>
                    </a:p>
                  </a:txBody>
                  <a:tcPr marL="71151" marR="7906" marT="79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en-US" sz="1400" b="0" i="0" u="none" strike="noStrike" dirty="0">
                          <a:solidFill>
                            <a:srgbClr val="000000"/>
                          </a:solidFill>
                          <a:effectLst/>
                          <a:latin typeface="Times New Roman" panose="02020603050405020304" pitchFamily="18" charset="0"/>
                        </a:rPr>
                        <a:t> </a:t>
                      </a:r>
                    </a:p>
                  </a:txBody>
                  <a:tcPr marL="71151" marR="7906" marT="7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400" b="0" i="0" u="none" strike="noStrike" dirty="0">
                          <a:solidFill>
                            <a:srgbClr val="000000"/>
                          </a:solidFill>
                          <a:effectLst/>
                          <a:latin typeface="Times New Roman" panose="02020603050405020304" pitchFamily="18" charset="0"/>
                        </a:rPr>
                        <a:t>Yes</a:t>
                      </a:r>
                    </a:p>
                  </a:txBody>
                  <a:tcPr marL="7906" marR="7906" marT="7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400" b="0" i="0" u="none" strike="noStrike">
                          <a:solidFill>
                            <a:srgbClr val="000000"/>
                          </a:solidFill>
                          <a:effectLst/>
                          <a:latin typeface="Times New Roman" panose="02020603050405020304" pitchFamily="18" charset="0"/>
                        </a:rPr>
                        <a:t>Varies</a:t>
                      </a:r>
                    </a:p>
                  </a:txBody>
                  <a:tcPr marL="7906" marR="7906" marT="7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en-US" sz="1400" b="0" i="0" u="none" strike="noStrike" dirty="0">
                          <a:solidFill>
                            <a:srgbClr val="000000"/>
                          </a:solidFill>
                          <a:effectLst/>
                          <a:latin typeface="Times New Roman" panose="02020603050405020304" pitchFamily="18" charset="0"/>
                        </a:rPr>
                        <a:t>Type of Material </a:t>
                      </a:r>
                    </a:p>
                  </a:txBody>
                  <a:tcPr marL="75894" marR="7906" marT="79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674070115"/>
                  </a:ext>
                </a:extLst>
              </a:tr>
              <a:tr h="308638">
                <a:tc>
                  <a:txBody>
                    <a:bodyPr/>
                    <a:lstStyle/>
                    <a:p>
                      <a:pPr algn="l" fontAlgn="ctr"/>
                      <a:r>
                        <a:rPr lang="en-US" sz="1400" b="0" i="0" u="none" strike="noStrike">
                          <a:solidFill>
                            <a:srgbClr val="000000"/>
                          </a:solidFill>
                          <a:effectLst/>
                          <a:latin typeface="Times New Roman" panose="02020603050405020304" pitchFamily="18" charset="0"/>
                        </a:rPr>
                        <a:t>type</a:t>
                      </a:r>
                    </a:p>
                  </a:txBody>
                  <a:tcPr marL="71151" marR="7906" marT="79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en-US" sz="1400" b="0" i="0" u="none" strike="noStrike">
                          <a:solidFill>
                            <a:srgbClr val="000000"/>
                          </a:solidFill>
                          <a:effectLst/>
                          <a:latin typeface="Times New Roman" panose="02020603050405020304" pitchFamily="18" charset="0"/>
                        </a:rPr>
                        <a:t>Structure Type</a:t>
                      </a:r>
                    </a:p>
                  </a:txBody>
                  <a:tcPr marL="71151" marR="7906" marT="7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400" b="0" i="0" u="none" strike="noStrike" dirty="0">
                          <a:solidFill>
                            <a:srgbClr val="000000"/>
                          </a:solidFill>
                          <a:effectLst/>
                          <a:latin typeface="Times New Roman" panose="02020603050405020304" pitchFamily="18" charset="0"/>
                        </a:rPr>
                        <a:t>Yes</a:t>
                      </a:r>
                    </a:p>
                  </a:txBody>
                  <a:tcPr marL="7906" marR="7906" marT="7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400" b="0" i="0" u="none" strike="noStrike" dirty="0">
                          <a:solidFill>
                            <a:srgbClr val="000000"/>
                          </a:solidFill>
                          <a:effectLst/>
                          <a:latin typeface="Times New Roman" panose="02020603050405020304" pitchFamily="18" charset="0"/>
                        </a:rPr>
                        <a:t> </a:t>
                      </a:r>
                    </a:p>
                  </a:txBody>
                  <a:tcPr marL="7906" marR="7906" marT="7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en-US" sz="1400" b="0" i="0" u="none" strike="noStrike" dirty="0">
                          <a:solidFill>
                            <a:srgbClr val="000000"/>
                          </a:solidFill>
                          <a:effectLst/>
                          <a:latin typeface="Times New Roman" panose="02020603050405020304" pitchFamily="18" charset="0"/>
                        </a:rPr>
                        <a:t>Definition of the structures function</a:t>
                      </a:r>
                    </a:p>
                  </a:txBody>
                  <a:tcPr marL="75894" marR="7906" marT="79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76874520"/>
                  </a:ext>
                </a:extLst>
              </a:tr>
              <a:tr h="454475">
                <a:tc>
                  <a:txBody>
                    <a:bodyPr/>
                    <a:lstStyle/>
                    <a:p>
                      <a:pPr algn="l" fontAlgn="ctr"/>
                      <a:r>
                        <a:rPr lang="en-US" sz="1400" b="0" i="0" u="none" strike="noStrike">
                          <a:solidFill>
                            <a:srgbClr val="000000"/>
                          </a:solidFill>
                          <a:effectLst/>
                          <a:latin typeface="Times New Roman" panose="02020603050405020304" pitchFamily="18" charset="0"/>
                        </a:rPr>
                        <a:t>projectPlanNumber</a:t>
                      </a:r>
                    </a:p>
                  </a:txBody>
                  <a:tcPr marL="71151" marR="7906" marT="79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en-US" sz="1400" b="0" i="0" u="none" strike="noStrike">
                          <a:solidFill>
                            <a:srgbClr val="000000"/>
                          </a:solidFill>
                          <a:effectLst/>
                          <a:latin typeface="Times New Roman" panose="02020603050405020304" pitchFamily="18" charset="0"/>
                        </a:rPr>
                        <a:t>Project / Plan Number</a:t>
                      </a:r>
                    </a:p>
                  </a:txBody>
                  <a:tcPr marL="71151" marR="7906" marT="7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400" b="0" i="0" u="none" strike="noStrike">
                          <a:solidFill>
                            <a:srgbClr val="000000"/>
                          </a:solidFill>
                          <a:effectLst/>
                          <a:latin typeface="Times New Roman" panose="02020603050405020304" pitchFamily="18" charset="0"/>
                        </a:rPr>
                        <a:t>Yes</a:t>
                      </a:r>
                    </a:p>
                  </a:txBody>
                  <a:tcPr marL="7906" marR="7906" marT="7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400" b="0" i="0" u="none" strike="noStrike" dirty="0">
                          <a:solidFill>
                            <a:srgbClr val="000000"/>
                          </a:solidFill>
                          <a:effectLst/>
                          <a:latin typeface="Times New Roman" panose="02020603050405020304" pitchFamily="18" charset="0"/>
                        </a:rPr>
                        <a:t> </a:t>
                      </a:r>
                    </a:p>
                  </a:txBody>
                  <a:tcPr marL="7906" marR="7906" marT="7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en-US" sz="1400" b="0" i="0" u="none" strike="noStrike" dirty="0">
                          <a:solidFill>
                            <a:srgbClr val="000000"/>
                          </a:solidFill>
                          <a:effectLst/>
                          <a:latin typeface="Times New Roman" panose="02020603050405020304" pitchFamily="18" charset="0"/>
                        </a:rPr>
                        <a:t>Name of the linked file for public viewing</a:t>
                      </a:r>
                    </a:p>
                  </a:txBody>
                  <a:tcPr marL="75894" marR="7906" marT="79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656383553"/>
                  </a:ext>
                </a:extLst>
              </a:tr>
              <a:tr h="454475">
                <a:tc>
                  <a:txBody>
                    <a:bodyPr/>
                    <a:lstStyle/>
                    <a:p>
                      <a:pPr algn="l" fontAlgn="ctr"/>
                      <a:r>
                        <a:rPr lang="en-US" sz="1400" b="0" i="0" u="none" strike="noStrike">
                          <a:solidFill>
                            <a:srgbClr val="000000"/>
                          </a:solidFill>
                          <a:effectLst/>
                          <a:latin typeface="Times New Roman" panose="02020603050405020304" pitchFamily="18" charset="0"/>
                        </a:rPr>
                        <a:t>asBuiltLink</a:t>
                      </a:r>
                    </a:p>
                  </a:txBody>
                  <a:tcPr marL="71151" marR="7906" marT="79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en-US" sz="1400" b="0" i="0" u="none" strike="noStrike">
                          <a:solidFill>
                            <a:srgbClr val="000000"/>
                          </a:solidFill>
                          <a:effectLst/>
                          <a:latin typeface="Times New Roman" panose="02020603050405020304" pitchFamily="18" charset="0"/>
                        </a:rPr>
                        <a:t>As-Built Link</a:t>
                      </a:r>
                    </a:p>
                  </a:txBody>
                  <a:tcPr marL="71151" marR="7906" marT="7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400" b="0" i="0" u="none" strike="noStrike">
                          <a:solidFill>
                            <a:srgbClr val="000000"/>
                          </a:solidFill>
                          <a:effectLst/>
                          <a:latin typeface="Times New Roman" panose="02020603050405020304" pitchFamily="18" charset="0"/>
                        </a:rPr>
                        <a:t>Yes/Non Public</a:t>
                      </a:r>
                    </a:p>
                  </a:txBody>
                  <a:tcPr marL="7906" marR="7906" marT="7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400" b="0" i="0" u="none" strike="noStrike">
                          <a:solidFill>
                            <a:srgbClr val="000000"/>
                          </a:solidFill>
                          <a:effectLst/>
                          <a:latin typeface="Times New Roman" panose="02020603050405020304" pitchFamily="18" charset="0"/>
                        </a:rPr>
                        <a:t>*</a:t>
                      </a:r>
                    </a:p>
                  </a:txBody>
                  <a:tcPr marL="7906" marR="7906" marT="7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en-US" sz="1400" b="0" i="0" u="none" strike="noStrike" dirty="0">
                          <a:solidFill>
                            <a:srgbClr val="000000"/>
                          </a:solidFill>
                          <a:effectLst/>
                          <a:latin typeface="Times New Roman" panose="02020603050405020304" pitchFamily="18" charset="0"/>
                        </a:rPr>
                        <a:t>Link to O &amp; M Manual and/or As-Built Drawings.   O &amp; M Specific</a:t>
                      </a:r>
                    </a:p>
                  </a:txBody>
                  <a:tcPr marL="75894" marR="7906" marT="79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042049735"/>
                  </a:ext>
                </a:extLst>
              </a:tr>
              <a:tr h="454475">
                <a:tc>
                  <a:txBody>
                    <a:bodyPr/>
                    <a:lstStyle/>
                    <a:p>
                      <a:pPr algn="l" fontAlgn="ctr"/>
                      <a:r>
                        <a:rPr lang="en-US" sz="1400" b="0" i="0" u="none" strike="noStrike">
                          <a:solidFill>
                            <a:srgbClr val="000000"/>
                          </a:solidFill>
                          <a:effectLst/>
                          <a:latin typeface="Times New Roman" panose="02020603050405020304" pitchFamily="18" charset="0"/>
                        </a:rPr>
                        <a:t>pmDescription</a:t>
                      </a:r>
                    </a:p>
                  </a:txBody>
                  <a:tcPr marL="71151" marR="7906" marT="79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en-US" sz="1400" b="0" i="0" u="none" strike="noStrike">
                          <a:solidFill>
                            <a:srgbClr val="000000"/>
                          </a:solidFill>
                          <a:effectLst/>
                          <a:latin typeface="Times New Roman" panose="02020603050405020304" pitchFamily="18" charset="0"/>
                        </a:rPr>
                        <a:t>PM Description</a:t>
                      </a:r>
                    </a:p>
                  </a:txBody>
                  <a:tcPr marL="71151" marR="7906" marT="7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400" b="0" i="0" u="none" strike="noStrike">
                          <a:solidFill>
                            <a:srgbClr val="000000"/>
                          </a:solidFill>
                          <a:effectLst/>
                          <a:latin typeface="Times New Roman" panose="02020603050405020304" pitchFamily="18" charset="0"/>
                        </a:rPr>
                        <a:t>AMS</a:t>
                      </a:r>
                    </a:p>
                  </a:txBody>
                  <a:tcPr marL="7906" marR="7906" marT="7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400" b="0" i="0" u="none" strike="noStrike">
                          <a:solidFill>
                            <a:srgbClr val="000000"/>
                          </a:solidFill>
                          <a:effectLst/>
                          <a:latin typeface="Times New Roman" panose="02020603050405020304" pitchFamily="18" charset="0"/>
                        </a:rPr>
                        <a:t> </a:t>
                      </a:r>
                    </a:p>
                  </a:txBody>
                  <a:tcPr marL="7906" marR="7906" marT="7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en-US" sz="1400" b="0" i="0" u="none" strike="noStrike" dirty="0">
                          <a:solidFill>
                            <a:srgbClr val="000000"/>
                          </a:solidFill>
                          <a:effectLst/>
                          <a:latin typeface="Times New Roman" panose="02020603050405020304" pitchFamily="18" charset="0"/>
                        </a:rPr>
                        <a:t>Name of the PM Description that applies to the Asset (if only 1 PM activity)</a:t>
                      </a:r>
                    </a:p>
                  </a:txBody>
                  <a:tcPr marL="75894" marR="7906" marT="79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098111241"/>
                  </a:ext>
                </a:extLst>
              </a:tr>
              <a:tr h="308638">
                <a:tc>
                  <a:txBody>
                    <a:bodyPr/>
                    <a:lstStyle/>
                    <a:p>
                      <a:pPr algn="l" fontAlgn="ctr"/>
                      <a:r>
                        <a:rPr lang="en-US" sz="1400" b="0" i="0" u="none" strike="noStrike">
                          <a:solidFill>
                            <a:srgbClr val="000000"/>
                          </a:solidFill>
                          <a:effectLst/>
                          <a:latin typeface="Times New Roman" panose="02020603050405020304" pitchFamily="18" charset="0"/>
                        </a:rPr>
                        <a:t>pmCycle</a:t>
                      </a:r>
                    </a:p>
                  </a:txBody>
                  <a:tcPr marL="71151" marR="7906" marT="79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en-US" sz="1400" b="0" i="0" u="none" strike="noStrike">
                          <a:solidFill>
                            <a:srgbClr val="000000"/>
                          </a:solidFill>
                          <a:effectLst/>
                          <a:latin typeface="Times New Roman" panose="02020603050405020304" pitchFamily="18" charset="0"/>
                        </a:rPr>
                        <a:t>PM Cycle</a:t>
                      </a:r>
                    </a:p>
                  </a:txBody>
                  <a:tcPr marL="71151" marR="7906" marT="7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400" b="0" i="0" u="none" strike="noStrike">
                          <a:solidFill>
                            <a:srgbClr val="000000"/>
                          </a:solidFill>
                          <a:effectLst/>
                          <a:latin typeface="Times New Roman" panose="02020603050405020304" pitchFamily="18" charset="0"/>
                        </a:rPr>
                        <a:t>AMS</a:t>
                      </a:r>
                    </a:p>
                  </a:txBody>
                  <a:tcPr marL="7906" marR="7906" marT="7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400" b="0" i="0" u="none" strike="noStrike">
                          <a:solidFill>
                            <a:srgbClr val="000000"/>
                          </a:solidFill>
                          <a:effectLst/>
                          <a:latin typeface="Times New Roman" panose="02020603050405020304" pitchFamily="18" charset="0"/>
                        </a:rPr>
                        <a:t> </a:t>
                      </a:r>
                    </a:p>
                  </a:txBody>
                  <a:tcPr marL="7906" marR="7906" marT="7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en-US" sz="1400" b="0" i="0" u="none" strike="noStrike" dirty="0">
                          <a:solidFill>
                            <a:srgbClr val="000000"/>
                          </a:solidFill>
                          <a:effectLst/>
                          <a:latin typeface="Times New Roman" panose="02020603050405020304" pitchFamily="18" charset="0"/>
                        </a:rPr>
                        <a:t>Cycle in Months or based on Meter</a:t>
                      </a:r>
                    </a:p>
                  </a:txBody>
                  <a:tcPr marL="75894" marR="7906" marT="79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267020986"/>
                  </a:ext>
                </a:extLst>
              </a:tr>
              <a:tr h="308638">
                <a:tc>
                  <a:txBody>
                    <a:bodyPr/>
                    <a:lstStyle/>
                    <a:p>
                      <a:pPr algn="l" fontAlgn="ctr"/>
                      <a:r>
                        <a:rPr lang="en-US" sz="1400" b="0" i="0" u="none" strike="noStrike">
                          <a:solidFill>
                            <a:srgbClr val="000000"/>
                          </a:solidFill>
                          <a:effectLst/>
                          <a:latin typeface="Times New Roman" panose="02020603050405020304" pitchFamily="18" charset="0"/>
                        </a:rPr>
                        <a:t>lastPMDate</a:t>
                      </a:r>
                    </a:p>
                  </a:txBody>
                  <a:tcPr marL="71151" marR="7906" marT="79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en-US" sz="1400" b="0" i="0" u="none" strike="noStrike">
                          <a:solidFill>
                            <a:srgbClr val="000000"/>
                          </a:solidFill>
                          <a:effectLst/>
                          <a:latin typeface="Times New Roman" panose="02020603050405020304" pitchFamily="18" charset="0"/>
                        </a:rPr>
                        <a:t>Last PM Date</a:t>
                      </a:r>
                    </a:p>
                  </a:txBody>
                  <a:tcPr marL="71151" marR="7906" marT="7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400" b="0" i="0" u="none" strike="noStrike">
                          <a:solidFill>
                            <a:srgbClr val="000000"/>
                          </a:solidFill>
                          <a:effectLst/>
                          <a:latin typeface="Times New Roman" panose="02020603050405020304" pitchFamily="18" charset="0"/>
                        </a:rPr>
                        <a:t>AMS</a:t>
                      </a:r>
                    </a:p>
                  </a:txBody>
                  <a:tcPr marL="7906" marR="7906" marT="7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400" b="0" i="0" u="none" strike="noStrike">
                          <a:solidFill>
                            <a:srgbClr val="000000"/>
                          </a:solidFill>
                          <a:effectLst/>
                          <a:latin typeface="Times New Roman" panose="02020603050405020304" pitchFamily="18" charset="0"/>
                        </a:rPr>
                        <a:t> </a:t>
                      </a:r>
                    </a:p>
                  </a:txBody>
                  <a:tcPr marL="7906" marR="7906" marT="7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en-US" sz="1400" b="0" i="0" u="none" strike="noStrike" dirty="0">
                          <a:solidFill>
                            <a:srgbClr val="000000"/>
                          </a:solidFill>
                          <a:effectLst/>
                          <a:latin typeface="Times New Roman" panose="02020603050405020304" pitchFamily="18" charset="0"/>
                        </a:rPr>
                        <a:t>Date of Last PM</a:t>
                      </a:r>
                    </a:p>
                  </a:txBody>
                  <a:tcPr marL="75894" marR="7906" marT="79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799477658"/>
                  </a:ext>
                </a:extLst>
              </a:tr>
              <a:tr h="308638">
                <a:tc>
                  <a:txBody>
                    <a:bodyPr/>
                    <a:lstStyle/>
                    <a:p>
                      <a:pPr algn="l" fontAlgn="b"/>
                      <a:r>
                        <a:rPr lang="en-US" sz="1400" b="0" i="0" u="none" strike="noStrike">
                          <a:solidFill>
                            <a:srgbClr val="000000"/>
                          </a:solidFill>
                          <a:effectLst/>
                          <a:latin typeface="Times New Roman" panose="02020603050405020304" pitchFamily="18" charset="0"/>
                        </a:rPr>
                        <a:t>OWNEDBY</a:t>
                      </a:r>
                    </a:p>
                  </a:txBody>
                  <a:tcPr marL="71151" marR="7906" marT="79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en-US" sz="1400" b="0" i="0" u="none" strike="noStrike">
                          <a:solidFill>
                            <a:srgbClr val="000000"/>
                          </a:solidFill>
                          <a:effectLst/>
                          <a:latin typeface="Times New Roman" panose="02020603050405020304" pitchFamily="18" charset="0"/>
                        </a:rPr>
                        <a:t>Owned By</a:t>
                      </a:r>
                    </a:p>
                  </a:txBody>
                  <a:tcPr marL="71151" marR="7906" marT="7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400" b="0" i="0" u="none" strike="noStrike">
                          <a:solidFill>
                            <a:srgbClr val="000000"/>
                          </a:solidFill>
                          <a:effectLst/>
                          <a:latin typeface="Times New Roman" panose="02020603050405020304" pitchFamily="18" charset="0"/>
                        </a:rPr>
                        <a:t>Yes</a:t>
                      </a:r>
                    </a:p>
                  </a:txBody>
                  <a:tcPr marL="7906" marR="7906" marT="7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400" b="0" i="0" u="none" strike="noStrike">
                          <a:solidFill>
                            <a:srgbClr val="000000"/>
                          </a:solidFill>
                          <a:effectLst/>
                          <a:latin typeface="Times New Roman" panose="02020603050405020304" pitchFamily="18" charset="0"/>
                        </a:rPr>
                        <a:t>*</a:t>
                      </a:r>
                    </a:p>
                  </a:txBody>
                  <a:tcPr marL="7906" marR="7906" marT="7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en-US" sz="1400" b="0" i="0" u="none" strike="noStrike" dirty="0">
                          <a:solidFill>
                            <a:srgbClr val="000000"/>
                          </a:solidFill>
                          <a:effectLst/>
                          <a:latin typeface="Times New Roman" panose="02020603050405020304" pitchFamily="18" charset="0"/>
                        </a:rPr>
                        <a:t>Asset Owner</a:t>
                      </a:r>
                    </a:p>
                  </a:txBody>
                  <a:tcPr marL="75894" marR="7906" marT="79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80064854"/>
                  </a:ext>
                </a:extLst>
              </a:tr>
              <a:tr h="308638">
                <a:tc>
                  <a:txBody>
                    <a:bodyPr/>
                    <a:lstStyle/>
                    <a:p>
                      <a:pPr algn="l" fontAlgn="ctr"/>
                      <a:r>
                        <a:rPr lang="en-US" sz="1400" b="0" i="0" u="none" strike="noStrike">
                          <a:solidFill>
                            <a:srgbClr val="000000"/>
                          </a:solidFill>
                          <a:effectLst/>
                          <a:latin typeface="Times New Roman" panose="02020603050405020304" pitchFamily="18" charset="0"/>
                        </a:rPr>
                        <a:t>MAINTBY</a:t>
                      </a:r>
                    </a:p>
                  </a:txBody>
                  <a:tcPr marL="71151" marR="7906" marT="79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en-US" sz="1400" b="0" i="0" u="none" strike="noStrike">
                          <a:solidFill>
                            <a:srgbClr val="000000"/>
                          </a:solidFill>
                          <a:effectLst/>
                          <a:latin typeface="Times New Roman" panose="02020603050405020304" pitchFamily="18" charset="0"/>
                        </a:rPr>
                        <a:t>Managed By</a:t>
                      </a:r>
                    </a:p>
                  </a:txBody>
                  <a:tcPr marL="71151" marR="7906" marT="7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400" b="0" i="0" u="none" strike="noStrike">
                          <a:solidFill>
                            <a:srgbClr val="000000"/>
                          </a:solidFill>
                          <a:effectLst/>
                          <a:latin typeface="Times New Roman" panose="02020603050405020304" pitchFamily="18" charset="0"/>
                        </a:rPr>
                        <a:t>Yes</a:t>
                      </a:r>
                    </a:p>
                  </a:txBody>
                  <a:tcPr marL="7906" marR="7906" marT="7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400" b="0" i="0" u="none" strike="noStrike">
                          <a:solidFill>
                            <a:srgbClr val="000000"/>
                          </a:solidFill>
                          <a:effectLst/>
                          <a:latin typeface="Times New Roman" panose="02020603050405020304" pitchFamily="18" charset="0"/>
                        </a:rPr>
                        <a:t>*</a:t>
                      </a:r>
                    </a:p>
                  </a:txBody>
                  <a:tcPr marL="7906" marR="7906" marT="7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en-US" sz="1400" b="0" i="0" u="none" strike="noStrike" dirty="0">
                          <a:solidFill>
                            <a:srgbClr val="000000"/>
                          </a:solidFill>
                          <a:effectLst/>
                          <a:latin typeface="Times New Roman" panose="02020603050405020304" pitchFamily="18" charset="0"/>
                        </a:rPr>
                        <a:t>Asset Manager</a:t>
                      </a:r>
                    </a:p>
                  </a:txBody>
                  <a:tcPr marL="75894" marR="7906" marT="79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136126088"/>
                  </a:ext>
                </a:extLst>
              </a:tr>
              <a:tr h="454475">
                <a:tc>
                  <a:txBody>
                    <a:bodyPr/>
                    <a:lstStyle/>
                    <a:p>
                      <a:pPr algn="l" fontAlgn="ctr"/>
                      <a:r>
                        <a:rPr lang="en-US" sz="1400" b="0" i="0" u="none" strike="noStrike">
                          <a:solidFill>
                            <a:srgbClr val="000000"/>
                          </a:solidFill>
                          <a:effectLst/>
                          <a:latin typeface="Times New Roman" panose="02020603050405020304" pitchFamily="18" charset="0"/>
                        </a:rPr>
                        <a:t>maintAgreement</a:t>
                      </a:r>
                    </a:p>
                  </a:txBody>
                  <a:tcPr marL="71151" marR="7906" marT="79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l" fontAlgn="ctr"/>
                      <a:r>
                        <a:rPr lang="en-US" sz="1400" b="0" i="0" u="none" strike="noStrike">
                          <a:solidFill>
                            <a:srgbClr val="000000"/>
                          </a:solidFill>
                          <a:effectLst/>
                          <a:latin typeface="Times New Roman" panose="02020603050405020304" pitchFamily="18" charset="0"/>
                        </a:rPr>
                        <a:t>Maintenance Agreement</a:t>
                      </a:r>
                    </a:p>
                  </a:txBody>
                  <a:tcPr marL="71151" marR="7906" marT="7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400" b="0" i="0" u="none" strike="noStrike">
                          <a:solidFill>
                            <a:srgbClr val="000000"/>
                          </a:solidFill>
                          <a:effectLst/>
                          <a:latin typeface="Times New Roman" panose="02020603050405020304" pitchFamily="18" charset="0"/>
                        </a:rPr>
                        <a:t>Yes</a:t>
                      </a:r>
                    </a:p>
                  </a:txBody>
                  <a:tcPr marL="7906" marR="7906" marT="7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400" b="0" i="0" u="none" strike="noStrike" dirty="0">
                          <a:solidFill>
                            <a:srgbClr val="000000"/>
                          </a:solidFill>
                          <a:effectLst/>
                          <a:latin typeface="Times New Roman" panose="02020603050405020304" pitchFamily="18" charset="0"/>
                        </a:rPr>
                        <a:t> </a:t>
                      </a:r>
                    </a:p>
                  </a:txBody>
                  <a:tcPr marL="7906" marR="7906" marT="7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l" fontAlgn="ctr"/>
                      <a:r>
                        <a:rPr lang="en-US" sz="1400" b="0" i="0" u="none" strike="noStrike" dirty="0">
                          <a:solidFill>
                            <a:srgbClr val="000000"/>
                          </a:solidFill>
                          <a:effectLst/>
                          <a:latin typeface="Times New Roman" panose="02020603050405020304" pitchFamily="18" charset="0"/>
                        </a:rPr>
                        <a:t>Link or Text describing maintenance agreement</a:t>
                      </a:r>
                    </a:p>
                  </a:txBody>
                  <a:tcPr marL="75894" marR="7906" marT="79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730292489"/>
                  </a:ext>
                </a:extLst>
              </a:tr>
            </a:tbl>
          </a:graphicData>
        </a:graphic>
      </p:graphicFrame>
    </p:spTree>
    <p:extLst>
      <p:ext uri="{BB962C8B-B14F-4D97-AF65-F5344CB8AC3E}">
        <p14:creationId xmlns:p14="http://schemas.microsoft.com/office/powerpoint/2010/main" val="1464260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Risk</a:t>
            </a:r>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2614189286"/>
              </p:ext>
            </p:extLst>
          </p:nvPr>
        </p:nvGraphicFramePr>
        <p:xfrm>
          <a:off x="508397" y="1447800"/>
          <a:ext cx="8379620" cy="3581400"/>
        </p:xfrm>
        <a:graphic>
          <a:graphicData uri="http://schemas.openxmlformats.org/drawingml/2006/table">
            <a:tbl>
              <a:tblPr/>
              <a:tblGrid>
                <a:gridCol w="1167474">
                  <a:extLst>
                    <a:ext uri="{9D8B030D-6E8A-4147-A177-3AD203B41FA5}">
                      <a16:colId xmlns:a16="http://schemas.microsoft.com/office/drawing/2014/main" val="2431048611"/>
                    </a:ext>
                  </a:extLst>
                </a:gridCol>
                <a:gridCol w="1304960">
                  <a:extLst>
                    <a:ext uri="{9D8B030D-6E8A-4147-A177-3AD203B41FA5}">
                      <a16:colId xmlns:a16="http://schemas.microsoft.com/office/drawing/2014/main" val="3411775739"/>
                    </a:ext>
                  </a:extLst>
                </a:gridCol>
                <a:gridCol w="1422589">
                  <a:extLst>
                    <a:ext uri="{9D8B030D-6E8A-4147-A177-3AD203B41FA5}">
                      <a16:colId xmlns:a16="http://schemas.microsoft.com/office/drawing/2014/main" val="3546807902"/>
                    </a:ext>
                  </a:extLst>
                </a:gridCol>
                <a:gridCol w="1108013">
                  <a:extLst>
                    <a:ext uri="{9D8B030D-6E8A-4147-A177-3AD203B41FA5}">
                      <a16:colId xmlns:a16="http://schemas.microsoft.com/office/drawing/2014/main" val="320986445"/>
                    </a:ext>
                  </a:extLst>
                </a:gridCol>
                <a:gridCol w="3376584">
                  <a:extLst>
                    <a:ext uri="{9D8B030D-6E8A-4147-A177-3AD203B41FA5}">
                      <a16:colId xmlns:a16="http://schemas.microsoft.com/office/drawing/2014/main" val="667028561"/>
                    </a:ext>
                  </a:extLst>
                </a:gridCol>
              </a:tblGrid>
              <a:tr h="1061538">
                <a:tc>
                  <a:txBody>
                    <a:bodyPr/>
                    <a:lstStyle/>
                    <a:p>
                      <a:pPr algn="ctr" fontAlgn="ctr"/>
                      <a:r>
                        <a:rPr lang="en-US" sz="1600" b="1" i="0" u="none" strike="noStrike" dirty="0">
                          <a:solidFill>
                            <a:srgbClr val="000000"/>
                          </a:solidFill>
                          <a:effectLst/>
                          <a:latin typeface="Arial" panose="020B0604020202020204" pitchFamily="34" charset="0"/>
                        </a:rPr>
                        <a:t>Field Name</a:t>
                      </a:r>
                    </a:p>
                  </a:txBody>
                  <a:tcPr marL="9285" marR="9285" marT="92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Arial" panose="020B0604020202020204" pitchFamily="34" charset="0"/>
                        </a:rPr>
                        <a:t>Alias</a:t>
                      </a:r>
                    </a:p>
                  </a:txBody>
                  <a:tcPr marL="9285" marR="9285" marT="92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Arial" panose="020B0604020202020204" pitchFamily="34" charset="0"/>
                        </a:rPr>
                        <a:t>Rec</a:t>
                      </a:r>
                    </a:p>
                  </a:txBody>
                  <a:tcPr marL="9285" marR="9285" marT="92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Arial" panose="020B0604020202020204" pitchFamily="34" charset="0"/>
                        </a:rPr>
                        <a:t>Geometry </a:t>
                      </a:r>
                    </a:p>
                    <a:p>
                      <a:pPr algn="ctr" fontAlgn="ctr"/>
                      <a:r>
                        <a:rPr lang="en-US" sz="1600" b="1" i="0" u="none" strike="noStrike" dirty="0">
                          <a:solidFill>
                            <a:srgbClr val="000000"/>
                          </a:solidFill>
                          <a:effectLst/>
                          <a:latin typeface="Arial" panose="020B0604020202020204" pitchFamily="34" charset="0"/>
                        </a:rPr>
                        <a:t>Type</a:t>
                      </a:r>
                    </a:p>
                  </a:txBody>
                  <a:tcPr marL="9285" marR="9285" marT="92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Arial" panose="020B0604020202020204" pitchFamily="34" charset="0"/>
                        </a:rPr>
                        <a:t>Description</a:t>
                      </a:r>
                    </a:p>
                  </a:txBody>
                  <a:tcPr marL="9285" marR="9285" marT="92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9007556"/>
                  </a:ext>
                </a:extLst>
              </a:tr>
              <a:tr h="923331">
                <a:tc>
                  <a:txBody>
                    <a:bodyPr/>
                    <a:lstStyle/>
                    <a:p>
                      <a:pPr algn="l" fontAlgn="ctr"/>
                      <a:r>
                        <a:rPr lang="en-US" sz="1600" b="0" i="0" u="none" strike="noStrike" dirty="0" err="1">
                          <a:solidFill>
                            <a:srgbClr val="000000"/>
                          </a:solidFill>
                          <a:effectLst/>
                          <a:latin typeface="Times New Roman" panose="02020603050405020304" pitchFamily="18" charset="0"/>
                        </a:rPr>
                        <a:t>CoF</a:t>
                      </a:r>
                      <a:endParaRPr lang="en-US" sz="1600" b="0" i="0" u="none" strike="noStrike" dirty="0">
                        <a:solidFill>
                          <a:srgbClr val="000000"/>
                        </a:solidFill>
                        <a:effectLst/>
                        <a:latin typeface="Times New Roman" panose="02020603050405020304" pitchFamily="18" charset="0"/>
                      </a:endParaRPr>
                    </a:p>
                  </a:txBody>
                  <a:tcPr marL="83566" marR="9285" marT="92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en-US" sz="1600" b="0" i="0" u="none" strike="noStrike" dirty="0">
                          <a:solidFill>
                            <a:srgbClr val="000000"/>
                          </a:solidFill>
                          <a:effectLst/>
                          <a:latin typeface="Times New Roman" panose="02020603050405020304" pitchFamily="18" charset="0"/>
                        </a:rPr>
                        <a:t>Consequence of Failure</a:t>
                      </a:r>
                    </a:p>
                  </a:txBody>
                  <a:tcPr marL="83566" marR="9285" marT="9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600" b="0" i="0" u="none" strike="noStrike" dirty="0">
                          <a:solidFill>
                            <a:srgbClr val="000000"/>
                          </a:solidFill>
                          <a:effectLst/>
                          <a:latin typeface="Times New Roman" panose="02020603050405020304" pitchFamily="18" charset="0"/>
                        </a:rPr>
                        <a:t>AMS</a:t>
                      </a:r>
                    </a:p>
                  </a:txBody>
                  <a:tcPr marL="9285" marR="9285" marT="9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600" b="0" i="0" u="none" strike="noStrike" dirty="0">
                          <a:solidFill>
                            <a:srgbClr val="000000"/>
                          </a:solidFill>
                          <a:effectLst/>
                          <a:latin typeface="Times New Roman" panose="02020603050405020304" pitchFamily="18" charset="0"/>
                        </a:rPr>
                        <a:t> </a:t>
                      </a:r>
                    </a:p>
                  </a:txBody>
                  <a:tcPr marL="9285" marR="9285" marT="9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en-US" sz="1600" b="0" i="0" u="none" strike="noStrike" dirty="0">
                          <a:solidFill>
                            <a:srgbClr val="000000"/>
                          </a:solidFill>
                          <a:effectLst/>
                          <a:latin typeface="Times New Roman" panose="02020603050405020304" pitchFamily="18" charset="0"/>
                        </a:rPr>
                        <a:t>1 – 5 Rating with 1 being low and 5 being High</a:t>
                      </a:r>
                    </a:p>
                  </a:txBody>
                  <a:tcPr marL="89137" marR="9285" marT="92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50031248"/>
                  </a:ext>
                </a:extLst>
              </a:tr>
              <a:tr h="673200">
                <a:tc>
                  <a:txBody>
                    <a:bodyPr/>
                    <a:lstStyle/>
                    <a:p>
                      <a:pPr algn="l" fontAlgn="ctr"/>
                      <a:r>
                        <a:rPr lang="en-US" sz="1600" b="0" i="0" u="none" strike="noStrike" dirty="0" err="1">
                          <a:solidFill>
                            <a:srgbClr val="000000"/>
                          </a:solidFill>
                          <a:effectLst/>
                          <a:latin typeface="Times New Roman" panose="02020603050405020304" pitchFamily="18" charset="0"/>
                        </a:rPr>
                        <a:t>PoF</a:t>
                      </a:r>
                      <a:endParaRPr lang="en-US" sz="1600" b="0" i="0" u="none" strike="noStrike" dirty="0">
                        <a:solidFill>
                          <a:srgbClr val="000000"/>
                        </a:solidFill>
                        <a:effectLst/>
                        <a:latin typeface="Times New Roman" panose="02020603050405020304" pitchFamily="18" charset="0"/>
                      </a:endParaRPr>
                    </a:p>
                  </a:txBody>
                  <a:tcPr marL="83566" marR="9285" marT="92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en-US" sz="1600" b="0" i="0" u="none" strike="noStrike" dirty="0">
                          <a:solidFill>
                            <a:srgbClr val="000000"/>
                          </a:solidFill>
                          <a:effectLst/>
                          <a:latin typeface="Times New Roman" panose="02020603050405020304" pitchFamily="18" charset="0"/>
                        </a:rPr>
                        <a:t>Probability of Failure</a:t>
                      </a:r>
                    </a:p>
                  </a:txBody>
                  <a:tcPr marL="83566" marR="9285" marT="9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600" b="0" i="0" u="none" strike="noStrike" dirty="0">
                          <a:solidFill>
                            <a:srgbClr val="000000"/>
                          </a:solidFill>
                          <a:effectLst/>
                          <a:latin typeface="Times New Roman" panose="02020603050405020304" pitchFamily="18" charset="0"/>
                        </a:rPr>
                        <a:t>AMS</a:t>
                      </a:r>
                    </a:p>
                  </a:txBody>
                  <a:tcPr marL="9285" marR="9285" marT="9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600" b="0" i="0" u="none" strike="noStrike" dirty="0">
                          <a:solidFill>
                            <a:srgbClr val="000000"/>
                          </a:solidFill>
                          <a:effectLst/>
                          <a:latin typeface="Times New Roman" panose="02020603050405020304" pitchFamily="18" charset="0"/>
                        </a:rPr>
                        <a:t> </a:t>
                      </a:r>
                    </a:p>
                  </a:txBody>
                  <a:tcPr marL="9285" marR="9285" marT="9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en-US" sz="1600" b="0" i="0" u="none" strike="noStrike" dirty="0">
                          <a:solidFill>
                            <a:srgbClr val="000000"/>
                          </a:solidFill>
                          <a:effectLst/>
                          <a:latin typeface="Times New Roman" panose="02020603050405020304" pitchFamily="18" charset="0"/>
                        </a:rPr>
                        <a:t>1 – 5 Rating with 1 being low and 5 being High</a:t>
                      </a:r>
                    </a:p>
                  </a:txBody>
                  <a:tcPr marL="89137" marR="9285" marT="92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301262458"/>
                  </a:ext>
                </a:extLst>
              </a:tr>
              <a:tr h="923331">
                <a:tc>
                  <a:txBody>
                    <a:bodyPr/>
                    <a:lstStyle/>
                    <a:p>
                      <a:pPr algn="l" fontAlgn="ctr"/>
                      <a:r>
                        <a:rPr lang="en-US" sz="1600" b="0" i="0" u="none" strike="noStrike">
                          <a:solidFill>
                            <a:srgbClr val="000000"/>
                          </a:solidFill>
                          <a:effectLst/>
                          <a:latin typeface="Times New Roman" panose="02020603050405020304" pitchFamily="18" charset="0"/>
                        </a:rPr>
                        <a:t>criticallity</a:t>
                      </a:r>
                    </a:p>
                  </a:txBody>
                  <a:tcPr marL="83566" marR="9285" marT="92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fontAlgn="ctr"/>
                      <a:r>
                        <a:rPr lang="en-US" sz="1600" b="0" i="0" u="none" strike="noStrike" dirty="0">
                          <a:solidFill>
                            <a:srgbClr val="000000"/>
                          </a:solidFill>
                          <a:effectLst/>
                          <a:latin typeface="Times New Roman" panose="02020603050405020304" pitchFamily="18" charset="0"/>
                        </a:rPr>
                        <a:t>Criticality</a:t>
                      </a:r>
                    </a:p>
                  </a:txBody>
                  <a:tcPr marL="83566" marR="9285" marT="9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600" b="0" i="0" u="none" strike="noStrike" dirty="0">
                          <a:solidFill>
                            <a:srgbClr val="000000"/>
                          </a:solidFill>
                          <a:effectLst/>
                          <a:latin typeface="Times New Roman" panose="02020603050405020304" pitchFamily="18" charset="0"/>
                        </a:rPr>
                        <a:t>AMS</a:t>
                      </a:r>
                    </a:p>
                  </a:txBody>
                  <a:tcPr marL="9285" marR="9285" marT="9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600" b="0" i="0" u="none" strike="noStrike" dirty="0">
                          <a:solidFill>
                            <a:srgbClr val="000000"/>
                          </a:solidFill>
                          <a:effectLst/>
                          <a:latin typeface="Times New Roman" panose="02020603050405020304" pitchFamily="18" charset="0"/>
                        </a:rPr>
                        <a:t> </a:t>
                      </a:r>
                    </a:p>
                  </a:txBody>
                  <a:tcPr marL="9285" marR="9285" marT="9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fontAlgn="ctr"/>
                      <a:r>
                        <a:rPr lang="en-US" sz="1600" b="0" i="0" u="none" strike="noStrike" dirty="0">
                          <a:solidFill>
                            <a:srgbClr val="000000"/>
                          </a:solidFill>
                          <a:effectLst/>
                          <a:latin typeface="Times New Roman" panose="02020603050405020304" pitchFamily="18" charset="0"/>
                        </a:rPr>
                        <a:t>Product of </a:t>
                      </a:r>
                      <a:r>
                        <a:rPr lang="en-US" sz="1600" b="0" i="0" u="none" strike="noStrike" dirty="0" err="1">
                          <a:solidFill>
                            <a:srgbClr val="000000"/>
                          </a:solidFill>
                          <a:effectLst/>
                          <a:latin typeface="Times New Roman" panose="02020603050405020304" pitchFamily="18" charset="0"/>
                        </a:rPr>
                        <a:t>Cof</a:t>
                      </a:r>
                      <a:r>
                        <a:rPr lang="en-US" sz="1600" b="0" i="0" u="none" strike="noStrike" dirty="0">
                          <a:solidFill>
                            <a:srgbClr val="000000"/>
                          </a:solidFill>
                          <a:effectLst/>
                          <a:latin typeface="Times New Roman" panose="02020603050405020304" pitchFamily="18" charset="0"/>
                        </a:rPr>
                        <a:t> &amp; </a:t>
                      </a:r>
                      <a:r>
                        <a:rPr lang="en-US" sz="1600" b="0" i="0" u="none" strike="noStrike" dirty="0" err="1">
                          <a:solidFill>
                            <a:srgbClr val="000000"/>
                          </a:solidFill>
                          <a:effectLst/>
                          <a:latin typeface="Times New Roman" panose="02020603050405020304" pitchFamily="18" charset="0"/>
                        </a:rPr>
                        <a:t>Pof</a:t>
                      </a:r>
                      <a:r>
                        <a:rPr lang="en-US" sz="1600" b="0" i="0" u="none" strike="noStrike" dirty="0">
                          <a:solidFill>
                            <a:srgbClr val="000000"/>
                          </a:solidFill>
                          <a:effectLst/>
                          <a:latin typeface="Times New Roman" panose="02020603050405020304" pitchFamily="18" charset="0"/>
                        </a:rPr>
                        <a:t>.  1 - 25 Rating with 1 being Low and 25 being Very High.</a:t>
                      </a:r>
                    </a:p>
                  </a:txBody>
                  <a:tcPr marL="89137" marR="9285" marT="92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51795277"/>
                  </a:ext>
                </a:extLst>
              </a:tr>
            </a:tbl>
          </a:graphicData>
        </a:graphic>
      </p:graphicFrame>
    </p:spTree>
    <p:extLst>
      <p:ext uri="{BB962C8B-B14F-4D97-AF65-F5344CB8AC3E}">
        <p14:creationId xmlns:p14="http://schemas.microsoft.com/office/powerpoint/2010/main" val="1420292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Level of Service</a:t>
            </a:r>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938329628"/>
              </p:ext>
            </p:extLst>
          </p:nvPr>
        </p:nvGraphicFramePr>
        <p:xfrm>
          <a:off x="508397" y="1295400"/>
          <a:ext cx="8330803" cy="5349757"/>
        </p:xfrm>
        <a:graphic>
          <a:graphicData uri="http://schemas.openxmlformats.org/drawingml/2006/table">
            <a:tbl>
              <a:tblPr/>
              <a:tblGrid>
                <a:gridCol w="1505306">
                  <a:extLst>
                    <a:ext uri="{9D8B030D-6E8A-4147-A177-3AD203B41FA5}">
                      <a16:colId xmlns:a16="http://schemas.microsoft.com/office/drawing/2014/main" val="2431048611"/>
                    </a:ext>
                  </a:extLst>
                </a:gridCol>
                <a:gridCol w="1583763">
                  <a:extLst>
                    <a:ext uri="{9D8B030D-6E8A-4147-A177-3AD203B41FA5}">
                      <a16:colId xmlns:a16="http://schemas.microsoft.com/office/drawing/2014/main" val="3411775739"/>
                    </a:ext>
                  </a:extLst>
                </a:gridCol>
                <a:gridCol w="974534">
                  <a:extLst>
                    <a:ext uri="{9D8B030D-6E8A-4147-A177-3AD203B41FA5}">
                      <a16:colId xmlns:a16="http://schemas.microsoft.com/office/drawing/2014/main" val="3546807902"/>
                    </a:ext>
                  </a:extLst>
                </a:gridCol>
                <a:gridCol w="1143000">
                  <a:extLst>
                    <a:ext uri="{9D8B030D-6E8A-4147-A177-3AD203B41FA5}">
                      <a16:colId xmlns:a16="http://schemas.microsoft.com/office/drawing/2014/main" val="320986445"/>
                    </a:ext>
                  </a:extLst>
                </a:gridCol>
                <a:gridCol w="3124200">
                  <a:extLst>
                    <a:ext uri="{9D8B030D-6E8A-4147-A177-3AD203B41FA5}">
                      <a16:colId xmlns:a16="http://schemas.microsoft.com/office/drawing/2014/main" val="667028561"/>
                    </a:ext>
                  </a:extLst>
                </a:gridCol>
              </a:tblGrid>
              <a:tr h="701244">
                <a:tc>
                  <a:txBody>
                    <a:bodyPr/>
                    <a:lstStyle/>
                    <a:p>
                      <a:pPr algn="ctr" fontAlgn="ctr"/>
                      <a:r>
                        <a:rPr lang="en-US" sz="1600" b="1" i="0" u="none" strike="noStrike" dirty="0">
                          <a:solidFill>
                            <a:srgbClr val="000000"/>
                          </a:solidFill>
                          <a:effectLst/>
                          <a:latin typeface="Arial" panose="020B0604020202020204" pitchFamily="34" charset="0"/>
                        </a:rPr>
                        <a:t>Field Name</a:t>
                      </a:r>
                    </a:p>
                  </a:txBody>
                  <a:tcPr marL="8701" marR="8701" marT="8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Arial" panose="020B0604020202020204" pitchFamily="34" charset="0"/>
                        </a:rPr>
                        <a:t>Alias</a:t>
                      </a:r>
                    </a:p>
                  </a:txBody>
                  <a:tcPr marL="8701" marR="8701" marT="8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Arial" panose="020B0604020202020204" pitchFamily="34" charset="0"/>
                        </a:rPr>
                        <a:t>Rec</a:t>
                      </a:r>
                    </a:p>
                  </a:txBody>
                  <a:tcPr marL="8701" marR="8701" marT="8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Arial" panose="020B0604020202020204" pitchFamily="34" charset="0"/>
                        </a:rPr>
                        <a:t>Geometry </a:t>
                      </a:r>
                    </a:p>
                    <a:p>
                      <a:pPr algn="ctr" fontAlgn="ctr"/>
                      <a:r>
                        <a:rPr lang="en-US" sz="1600" b="1" i="0" u="none" strike="noStrike" dirty="0">
                          <a:solidFill>
                            <a:srgbClr val="000000"/>
                          </a:solidFill>
                          <a:effectLst/>
                          <a:latin typeface="Arial" panose="020B0604020202020204" pitchFamily="34" charset="0"/>
                        </a:rPr>
                        <a:t>Type</a:t>
                      </a:r>
                    </a:p>
                  </a:txBody>
                  <a:tcPr marL="8701" marR="8701" marT="8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Arial" panose="020B0604020202020204" pitchFamily="34" charset="0"/>
                        </a:rPr>
                        <a:t>Description</a:t>
                      </a:r>
                    </a:p>
                  </a:txBody>
                  <a:tcPr marL="8701" marR="8701" marT="8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9007556"/>
                  </a:ext>
                </a:extLst>
              </a:tr>
              <a:tr h="1115198">
                <a:tc>
                  <a:txBody>
                    <a:bodyPr/>
                    <a:lstStyle/>
                    <a:p>
                      <a:pPr algn="l" fontAlgn="ctr"/>
                      <a:r>
                        <a:rPr lang="en-US" sz="1600" b="0" i="0" u="none" strike="noStrike" dirty="0" err="1">
                          <a:solidFill>
                            <a:srgbClr val="000000"/>
                          </a:solidFill>
                          <a:effectLst/>
                          <a:latin typeface="Times New Roman" panose="02020603050405020304" pitchFamily="18" charset="0"/>
                        </a:rPr>
                        <a:t>customerLOS</a:t>
                      </a:r>
                      <a:endParaRPr lang="en-US" sz="1600" b="0" i="0" u="none" strike="noStrike" dirty="0">
                        <a:solidFill>
                          <a:srgbClr val="000000"/>
                        </a:solidFill>
                        <a:effectLst/>
                        <a:latin typeface="Times New Roman" panose="02020603050405020304" pitchFamily="18" charset="0"/>
                      </a:endParaRPr>
                    </a:p>
                  </a:txBody>
                  <a:tcPr marL="78304" marR="8701" marT="87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en-US" sz="1600" b="0" i="0" u="none" strike="noStrike" dirty="0">
                          <a:solidFill>
                            <a:srgbClr val="000000"/>
                          </a:solidFill>
                          <a:effectLst/>
                          <a:latin typeface="Times New Roman" panose="02020603050405020304" pitchFamily="18" charset="0"/>
                        </a:rPr>
                        <a:t>Customer LOS</a:t>
                      </a:r>
                    </a:p>
                  </a:txBody>
                  <a:tcPr marL="78304"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600" b="0" i="0" u="none" strike="noStrike">
                          <a:solidFill>
                            <a:srgbClr val="000000"/>
                          </a:solidFill>
                          <a:effectLst/>
                          <a:latin typeface="Times New Roman" panose="02020603050405020304" pitchFamily="18" charset="0"/>
                        </a:rPr>
                        <a:t>AMS</a:t>
                      </a:r>
                    </a:p>
                  </a:txBody>
                  <a:tcPr marL="8701"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600" b="0" i="0" u="none" strike="noStrike" dirty="0">
                          <a:solidFill>
                            <a:srgbClr val="000000"/>
                          </a:solidFill>
                          <a:effectLst/>
                          <a:latin typeface="Times New Roman" panose="02020603050405020304" pitchFamily="18" charset="0"/>
                        </a:rPr>
                        <a:t> </a:t>
                      </a:r>
                    </a:p>
                  </a:txBody>
                  <a:tcPr marL="8701"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en-US" sz="1600" b="0" i="0" u="none" strike="noStrike" dirty="0">
                          <a:solidFill>
                            <a:srgbClr val="000000"/>
                          </a:solidFill>
                          <a:effectLst/>
                          <a:latin typeface="Times New Roman" panose="02020603050405020304" pitchFamily="18" charset="0"/>
                        </a:rPr>
                        <a:t>Level of Service the customer expects from Asset (Group)</a:t>
                      </a:r>
                    </a:p>
                  </a:txBody>
                  <a:tcPr marL="83524" marR="8701" marT="87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50031248"/>
                  </a:ext>
                </a:extLst>
              </a:tr>
              <a:tr h="454342">
                <a:tc>
                  <a:txBody>
                    <a:bodyPr/>
                    <a:lstStyle/>
                    <a:p>
                      <a:pPr algn="l" fontAlgn="ctr"/>
                      <a:r>
                        <a:rPr lang="en-US" sz="1600" b="0" i="0" u="none" strike="noStrike" dirty="0" err="1">
                          <a:solidFill>
                            <a:srgbClr val="000000"/>
                          </a:solidFill>
                          <a:effectLst/>
                          <a:latin typeface="Times New Roman" panose="02020603050405020304" pitchFamily="18" charset="0"/>
                        </a:rPr>
                        <a:t>closQuality</a:t>
                      </a:r>
                      <a:endParaRPr lang="en-US" sz="1600" b="0" i="0" u="none" strike="noStrike" dirty="0">
                        <a:solidFill>
                          <a:srgbClr val="000000"/>
                        </a:solidFill>
                        <a:effectLst/>
                        <a:latin typeface="Times New Roman" panose="02020603050405020304" pitchFamily="18" charset="0"/>
                      </a:endParaRPr>
                    </a:p>
                  </a:txBody>
                  <a:tcPr marL="78304" marR="8701" marT="87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en-US" sz="1600" b="0" i="0" u="none" strike="noStrike" dirty="0">
                          <a:solidFill>
                            <a:srgbClr val="000000"/>
                          </a:solidFill>
                          <a:effectLst/>
                          <a:latin typeface="Times New Roman" panose="02020603050405020304" pitchFamily="18" charset="0"/>
                        </a:rPr>
                        <a:t>Customer Quality</a:t>
                      </a:r>
                    </a:p>
                  </a:txBody>
                  <a:tcPr marL="78304"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600" b="0" i="0" u="none" strike="noStrike" dirty="0">
                          <a:solidFill>
                            <a:srgbClr val="000000"/>
                          </a:solidFill>
                          <a:effectLst/>
                          <a:latin typeface="Times New Roman" panose="02020603050405020304" pitchFamily="18" charset="0"/>
                        </a:rPr>
                        <a:t>AMS</a:t>
                      </a:r>
                    </a:p>
                  </a:txBody>
                  <a:tcPr marL="8701"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600" b="0" i="0" u="none" strike="noStrike" dirty="0">
                          <a:solidFill>
                            <a:srgbClr val="000000"/>
                          </a:solidFill>
                          <a:effectLst/>
                          <a:latin typeface="Times New Roman" panose="02020603050405020304" pitchFamily="18" charset="0"/>
                        </a:rPr>
                        <a:t> </a:t>
                      </a:r>
                    </a:p>
                  </a:txBody>
                  <a:tcPr marL="8701"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en-US" sz="1600" b="0" i="0" u="none" strike="noStrike" dirty="0">
                          <a:solidFill>
                            <a:srgbClr val="000000"/>
                          </a:solidFill>
                          <a:effectLst/>
                          <a:latin typeface="Times New Roman" panose="02020603050405020304" pitchFamily="18" charset="0"/>
                        </a:rPr>
                        <a:t> </a:t>
                      </a:r>
                    </a:p>
                  </a:txBody>
                  <a:tcPr marL="83524" marR="8701" marT="87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301262458"/>
                  </a:ext>
                </a:extLst>
              </a:tr>
              <a:tr h="454342">
                <a:tc>
                  <a:txBody>
                    <a:bodyPr/>
                    <a:lstStyle/>
                    <a:p>
                      <a:pPr algn="l" fontAlgn="ctr"/>
                      <a:r>
                        <a:rPr lang="en-US" sz="1600" b="0" i="0" u="none" strike="noStrike" dirty="0" err="1">
                          <a:solidFill>
                            <a:srgbClr val="000000"/>
                          </a:solidFill>
                          <a:effectLst/>
                          <a:latin typeface="Times New Roman" panose="02020603050405020304" pitchFamily="18" charset="0"/>
                        </a:rPr>
                        <a:t>closFunction</a:t>
                      </a:r>
                      <a:endParaRPr lang="en-US" sz="1600" b="0" i="0" u="none" strike="noStrike" dirty="0">
                        <a:solidFill>
                          <a:srgbClr val="000000"/>
                        </a:solidFill>
                        <a:effectLst/>
                        <a:latin typeface="Times New Roman" panose="02020603050405020304" pitchFamily="18" charset="0"/>
                      </a:endParaRPr>
                    </a:p>
                  </a:txBody>
                  <a:tcPr marL="78304" marR="8701" marT="87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en-US" sz="1600" b="0" i="0" u="none" strike="noStrike" dirty="0">
                          <a:solidFill>
                            <a:srgbClr val="000000"/>
                          </a:solidFill>
                          <a:effectLst/>
                          <a:latin typeface="Times New Roman" panose="02020603050405020304" pitchFamily="18" charset="0"/>
                        </a:rPr>
                        <a:t>Customer Function</a:t>
                      </a:r>
                    </a:p>
                  </a:txBody>
                  <a:tcPr marL="78304"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600" b="0" i="0" u="none" strike="noStrike" dirty="0">
                          <a:solidFill>
                            <a:srgbClr val="000000"/>
                          </a:solidFill>
                          <a:effectLst/>
                          <a:latin typeface="Times New Roman" panose="02020603050405020304" pitchFamily="18" charset="0"/>
                        </a:rPr>
                        <a:t>AMS</a:t>
                      </a:r>
                    </a:p>
                  </a:txBody>
                  <a:tcPr marL="8701"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600" b="0" i="0" u="none" strike="noStrike" dirty="0">
                          <a:solidFill>
                            <a:srgbClr val="000000"/>
                          </a:solidFill>
                          <a:effectLst/>
                          <a:latin typeface="Times New Roman" panose="02020603050405020304" pitchFamily="18" charset="0"/>
                        </a:rPr>
                        <a:t> </a:t>
                      </a:r>
                    </a:p>
                  </a:txBody>
                  <a:tcPr marL="8701"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en-US" sz="1600" b="0" i="0" u="none" strike="noStrike" dirty="0">
                          <a:solidFill>
                            <a:srgbClr val="000000"/>
                          </a:solidFill>
                          <a:effectLst/>
                          <a:latin typeface="Times New Roman" panose="02020603050405020304" pitchFamily="18" charset="0"/>
                        </a:rPr>
                        <a:t> </a:t>
                      </a:r>
                    </a:p>
                  </a:txBody>
                  <a:tcPr marL="83524" marR="8701" marT="87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215011977"/>
                  </a:ext>
                </a:extLst>
              </a:tr>
              <a:tr h="454342">
                <a:tc>
                  <a:txBody>
                    <a:bodyPr/>
                    <a:lstStyle/>
                    <a:p>
                      <a:pPr algn="l" fontAlgn="ctr"/>
                      <a:r>
                        <a:rPr lang="en-US" sz="1600" b="0" i="0" u="none" strike="noStrike">
                          <a:solidFill>
                            <a:srgbClr val="000000"/>
                          </a:solidFill>
                          <a:effectLst/>
                          <a:latin typeface="Times New Roman" panose="02020603050405020304" pitchFamily="18" charset="0"/>
                        </a:rPr>
                        <a:t>closCapacity</a:t>
                      </a:r>
                    </a:p>
                  </a:txBody>
                  <a:tcPr marL="78304" marR="8701" marT="87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en-US" sz="1600" b="0" i="0" u="none" strike="noStrike">
                          <a:solidFill>
                            <a:srgbClr val="000000"/>
                          </a:solidFill>
                          <a:effectLst/>
                          <a:latin typeface="Times New Roman" panose="02020603050405020304" pitchFamily="18" charset="0"/>
                        </a:rPr>
                        <a:t>Customer Capacity</a:t>
                      </a:r>
                    </a:p>
                  </a:txBody>
                  <a:tcPr marL="78304"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600" b="0" i="0" u="none" strike="noStrike">
                          <a:solidFill>
                            <a:srgbClr val="000000"/>
                          </a:solidFill>
                          <a:effectLst/>
                          <a:latin typeface="Times New Roman" panose="02020603050405020304" pitchFamily="18" charset="0"/>
                        </a:rPr>
                        <a:t>AMS</a:t>
                      </a:r>
                    </a:p>
                  </a:txBody>
                  <a:tcPr marL="8701"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600" b="0" i="0" u="none" strike="noStrike" dirty="0">
                          <a:solidFill>
                            <a:srgbClr val="000000"/>
                          </a:solidFill>
                          <a:effectLst/>
                          <a:latin typeface="Times New Roman" panose="02020603050405020304" pitchFamily="18" charset="0"/>
                        </a:rPr>
                        <a:t> </a:t>
                      </a:r>
                    </a:p>
                  </a:txBody>
                  <a:tcPr marL="8701"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en-US" sz="1600" b="0" i="0" u="none" strike="noStrike">
                          <a:solidFill>
                            <a:srgbClr val="000000"/>
                          </a:solidFill>
                          <a:effectLst/>
                          <a:latin typeface="Times New Roman" panose="02020603050405020304" pitchFamily="18" charset="0"/>
                        </a:rPr>
                        <a:t> </a:t>
                      </a:r>
                    </a:p>
                  </a:txBody>
                  <a:tcPr marL="83524" marR="8701" marT="87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909687683"/>
                  </a:ext>
                </a:extLst>
              </a:tr>
              <a:tr h="639107">
                <a:tc>
                  <a:txBody>
                    <a:bodyPr/>
                    <a:lstStyle/>
                    <a:p>
                      <a:pPr algn="l" fontAlgn="ctr"/>
                      <a:r>
                        <a:rPr lang="en-US" sz="1600" b="0" i="0" u="none" strike="noStrike">
                          <a:solidFill>
                            <a:srgbClr val="000000"/>
                          </a:solidFill>
                          <a:effectLst/>
                          <a:latin typeface="Times New Roman" panose="02020603050405020304" pitchFamily="18" charset="0"/>
                        </a:rPr>
                        <a:t>technicalLOS</a:t>
                      </a:r>
                    </a:p>
                  </a:txBody>
                  <a:tcPr marL="78304" marR="8701" marT="87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en-US" sz="1600" b="0" i="0" u="none" strike="noStrike">
                          <a:solidFill>
                            <a:srgbClr val="000000"/>
                          </a:solidFill>
                          <a:effectLst/>
                          <a:latin typeface="Times New Roman" panose="02020603050405020304" pitchFamily="18" charset="0"/>
                        </a:rPr>
                        <a:t>Technical LOS</a:t>
                      </a:r>
                    </a:p>
                  </a:txBody>
                  <a:tcPr marL="78304"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600" b="0" i="0" u="none" strike="noStrike">
                          <a:solidFill>
                            <a:srgbClr val="000000"/>
                          </a:solidFill>
                          <a:effectLst/>
                          <a:latin typeface="Times New Roman" panose="02020603050405020304" pitchFamily="18" charset="0"/>
                        </a:rPr>
                        <a:t>AMS</a:t>
                      </a:r>
                    </a:p>
                  </a:txBody>
                  <a:tcPr marL="8701"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600" b="0" i="0" u="none" strike="noStrike" dirty="0">
                          <a:solidFill>
                            <a:srgbClr val="000000"/>
                          </a:solidFill>
                          <a:effectLst/>
                          <a:latin typeface="Times New Roman" panose="02020603050405020304" pitchFamily="18" charset="0"/>
                        </a:rPr>
                        <a:t> </a:t>
                      </a:r>
                    </a:p>
                  </a:txBody>
                  <a:tcPr marL="8701"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en-US" sz="1600" b="0" i="0" u="none" strike="noStrike">
                          <a:solidFill>
                            <a:srgbClr val="000000"/>
                          </a:solidFill>
                          <a:effectLst/>
                          <a:latin typeface="Times New Roman" panose="02020603050405020304" pitchFamily="18" charset="0"/>
                        </a:rPr>
                        <a:t>Level of Service Operations and Maintenance Staff expect from Asset</a:t>
                      </a:r>
                    </a:p>
                  </a:txBody>
                  <a:tcPr marL="83524" marR="8701" marT="87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008605796"/>
                  </a:ext>
                </a:extLst>
              </a:tr>
              <a:tr h="454342">
                <a:tc>
                  <a:txBody>
                    <a:bodyPr/>
                    <a:lstStyle/>
                    <a:p>
                      <a:pPr algn="l" fontAlgn="ctr"/>
                      <a:r>
                        <a:rPr lang="en-US" sz="1600" b="0" i="0" u="none" strike="noStrike">
                          <a:solidFill>
                            <a:srgbClr val="000000"/>
                          </a:solidFill>
                          <a:effectLst/>
                          <a:latin typeface="Times New Roman" panose="02020603050405020304" pitchFamily="18" charset="0"/>
                        </a:rPr>
                        <a:t>tlosOperations</a:t>
                      </a:r>
                    </a:p>
                  </a:txBody>
                  <a:tcPr marL="78304" marR="8701" marT="87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en-US" sz="1600" b="0" i="0" u="none" strike="noStrike">
                          <a:solidFill>
                            <a:srgbClr val="000000"/>
                          </a:solidFill>
                          <a:effectLst/>
                          <a:latin typeface="Times New Roman" panose="02020603050405020304" pitchFamily="18" charset="0"/>
                        </a:rPr>
                        <a:t>Technical Operations</a:t>
                      </a:r>
                    </a:p>
                  </a:txBody>
                  <a:tcPr marL="78304"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600" b="0" i="0" u="none" strike="noStrike">
                          <a:solidFill>
                            <a:srgbClr val="000000"/>
                          </a:solidFill>
                          <a:effectLst/>
                          <a:latin typeface="Times New Roman" panose="02020603050405020304" pitchFamily="18" charset="0"/>
                        </a:rPr>
                        <a:t>AMS</a:t>
                      </a:r>
                    </a:p>
                  </a:txBody>
                  <a:tcPr marL="8701"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600" b="0" i="0" u="none" strike="noStrike" dirty="0">
                          <a:solidFill>
                            <a:srgbClr val="000000"/>
                          </a:solidFill>
                          <a:effectLst/>
                          <a:latin typeface="Times New Roman" panose="02020603050405020304" pitchFamily="18" charset="0"/>
                        </a:rPr>
                        <a:t> </a:t>
                      </a:r>
                    </a:p>
                  </a:txBody>
                  <a:tcPr marL="8701"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en-US" sz="1600" b="0" i="0" u="none" strike="noStrike" dirty="0">
                          <a:solidFill>
                            <a:srgbClr val="000000"/>
                          </a:solidFill>
                          <a:effectLst/>
                          <a:latin typeface="Times New Roman" panose="02020603050405020304" pitchFamily="18" charset="0"/>
                        </a:rPr>
                        <a:t> </a:t>
                      </a:r>
                    </a:p>
                  </a:txBody>
                  <a:tcPr marL="83524" marR="8701" marT="87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705287617"/>
                  </a:ext>
                </a:extLst>
              </a:tr>
              <a:tr h="454342">
                <a:tc>
                  <a:txBody>
                    <a:bodyPr/>
                    <a:lstStyle/>
                    <a:p>
                      <a:pPr algn="l" fontAlgn="ctr"/>
                      <a:r>
                        <a:rPr lang="en-US" sz="1600" b="0" i="0" u="none" strike="noStrike">
                          <a:solidFill>
                            <a:srgbClr val="000000"/>
                          </a:solidFill>
                          <a:effectLst/>
                          <a:latin typeface="Times New Roman" panose="02020603050405020304" pitchFamily="18" charset="0"/>
                        </a:rPr>
                        <a:t>tlosMaintenance</a:t>
                      </a:r>
                    </a:p>
                  </a:txBody>
                  <a:tcPr marL="78304" marR="8701" marT="87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en-US" sz="1600" b="0" i="0" u="none" strike="noStrike">
                          <a:solidFill>
                            <a:srgbClr val="000000"/>
                          </a:solidFill>
                          <a:effectLst/>
                          <a:latin typeface="Times New Roman" panose="02020603050405020304" pitchFamily="18" charset="0"/>
                        </a:rPr>
                        <a:t>Technical Maintenance</a:t>
                      </a:r>
                    </a:p>
                  </a:txBody>
                  <a:tcPr marL="78304"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600" b="0" i="0" u="none" strike="noStrike">
                          <a:solidFill>
                            <a:srgbClr val="000000"/>
                          </a:solidFill>
                          <a:effectLst/>
                          <a:latin typeface="Times New Roman" panose="02020603050405020304" pitchFamily="18" charset="0"/>
                        </a:rPr>
                        <a:t>AMS</a:t>
                      </a:r>
                    </a:p>
                  </a:txBody>
                  <a:tcPr marL="8701"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600" b="0" i="0" u="none" strike="noStrike">
                          <a:solidFill>
                            <a:srgbClr val="000000"/>
                          </a:solidFill>
                          <a:effectLst/>
                          <a:latin typeface="Times New Roman" panose="02020603050405020304" pitchFamily="18" charset="0"/>
                        </a:rPr>
                        <a:t> </a:t>
                      </a:r>
                    </a:p>
                  </a:txBody>
                  <a:tcPr marL="8701"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en-US" sz="1600" b="0" i="0" u="none" strike="noStrike" dirty="0">
                          <a:solidFill>
                            <a:srgbClr val="000000"/>
                          </a:solidFill>
                          <a:effectLst/>
                          <a:latin typeface="Times New Roman" panose="02020603050405020304" pitchFamily="18" charset="0"/>
                        </a:rPr>
                        <a:t> </a:t>
                      </a:r>
                    </a:p>
                  </a:txBody>
                  <a:tcPr marL="83524" marR="8701" marT="87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975571490"/>
                  </a:ext>
                </a:extLst>
              </a:tr>
              <a:tr h="454342">
                <a:tc>
                  <a:txBody>
                    <a:bodyPr/>
                    <a:lstStyle/>
                    <a:p>
                      <a:pPr algn="l" fontAlgn="ctr"/>
                      <a:r>
                        <a:rPr lang="en-US" sz="1000" b="0" i="0" u="none" strike="noStrike">
                          <a:solidFill>
                            <a:srgbClr val="000000"/>
                          </a:solidFill>
                          <a:effectLst/>
                          <a:latin typeface="Times New Roman" panose="02020603050405020304" pitchFamily="18" charset="0"/>
                        </a:rPr>
                        <a:t> </a:t>
                      </a:r>
                    </a:p>
                  </a:txBody>
                  <a:tcPr marL="78304" marR="8701" marT="87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ctr"/>
                      <a:r>
                        <a:rPr lang="en-US" sz="1000" b="0" i="0" u="none" strike="noStrike">
                          <a:solidFill>
                            <a:srgbClr val="000000"/>
                          </a:solidFill>
                          <a:effectLst/>
                          <a:latin typeface="Times New Roman" panose="02020603050405020304" pitchFamily="18" charset="0"/>
                        </a:rPr>
                        <a:t> </a:t>
                      </a:r>
                    </a:p>
                  </a:txBody>
                  <a:tcPr marL="78304"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8701"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8701" marR="8701" marT="8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ctr"/>
                      <a:r>
                        <a:rPr lang="en-US" sz="1000" b="0" i="0" u="none" strike="noStrike" dirty="0">
                          <a:solidFill>
                            <a:srgbClr val="000000"/>
                          </a:solidFill>
                          <a:effectLst/>
                          <a:latin typeface="Times New Roman" panose="02020603050405020304" pitchFamily="18" charset="0"/>
                        </a:rPr>
                        <a:t> </a:t>
                      </a:r>
                    </a:p>
                  </a:txBody>
                  <a:tcPr marL="83524" marR="8701" marT="87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502258321"/>
                  </a:ext>
                </a:extLst>
              </a:tr>
            </a:tbl>
          </a:graphicData>
        </a:graphic>
      </p:graphicFrame>
    </p:spTree>
    <p:extLst>
      <p:ext uri="{BB962C8B-B14F-4D97-AF65-F5344CB8AC3E}">
        <p14:creationId xmlns:p14="http://schemas.microsoft.com/office/powerpoint/2010/main" val="3875560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Financial</a:t>
            </a:r>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800165800"/>
              </p:ext>
            </p:extLst>
          </p:nvPr>
        </p:nvGraphicFramePr>
        <p:xfrm>
          <a:off x="508397" y="1295400"/>
          <a:ext cx="7864430" cy="4800601"/>
        </p:xfrm>
        <a:graphic>
          <a:graphicData uri="http://schemas.openxmlformats.org/drawingml/2006/table">
            <a:tbl>
              <a:tblPr/>
              <a:tblGrid>
                <a:gridCol w="1015679">
                  <a:extLst>
                    <a:ext uri="{9D8B030D-6E8A-4147-A177-3AD203B41FA5}">
                      <a16:colId xmlns:a16="http://schemas.microsoft.com/office/drawing/2014/main" val="2431048611"/>
                    </a:ext>
                  </a:extLst>
                </a:gridCol>
                <a:gridCol w="947476">
                  <a:extLst>
                    <a:ext uri="{9D8B030D-6E8A-4147-A177-3AD203B41FA5}">
                      <a16:colId xmlns:a16="http://schemas.microsoft.com/office/drawing/2014/main" val="3411775739"/>
                    </a:ext>
                  </a:extLst>
                </a:gridCol>
                <a:gridCol w="933593">
                  <a:extLst>
                    <a:ext uri="{9D8B030D-6E8A-4147-A177-3AD203B41FA5}">
                      <a16:colId xmlns:a16="http://schemas.microsoft.com/office/drawing/2014/main" val="3546807902"/>
                    </a:ext>
                  </a:extLst>
                </a:gridCol>
                <a:gridCol w="945631">
                  <a:extLst>
                    <a:ext uri="{9D8B030D-6E8A-4147-A177-3AD203B41FA5}">
                      <a16:colId xmlns:a16="http://schemas.microsoft.com/office/drawing/2014/main" val="320986445"/>
                    </a:ext>
                  </a:extLst>
                </a:gridCol>
                <a:gridCol w="4022051">
                  <a:extLst>
                    <a:ext uri="{9D8B030D-6E8A-4147-A177-3AD203B41FA5}">
                      <a16:colId xmlns:a16="http://schemas.microsoft.com/office/drawing/2014/main" val="667028561"/>
                    </a:ext>
                  </a:extLst>
                </a:gridCol>
              </a:tblGrid>
              <a:tr h="1057520">
                <a:tc>
                  <a:txBody>
                    <a:bodyPr/>
                    <a:lstStyle/>
                    <a:p>
                      <a:pPr algn="ctr" fontAlgn="ctr"/>
                      <a:r>
                        <a:rPr lang="en-US" sz="1600" b="1" i="0" u="none" strike="noStrike" dirty="0">
                          <a:solidFill>
                            <a:srgbClr val="000000"/>
                          </a:solidFill>
                          <a:effectLst/>
                          <a:latin typeface="Arial" panose="020B0604020202020204" pitchFamily="34" charset="0"/>
                        </a:rPr>
                        <a:t>Field Name</a:t>
                      </a:r>
                    </a:p>
                  </a:txBody>
                  <a:tcPr marL="8715" marR="8715" marT="8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Arial" panose="020B0604020202020204" pitchFamily="34" charset="0"/>
                        </a:rPr>
                        <a:t>Alias</a:t>
                      </a:r>
                    </a:p>
                  </a:txBody>
                  <a:tcPr marL="8715" marR="8715" marT="8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Arial" panose="020B0604020202020204" pitchFamily="34" charset="0"/>
                        </a:rPr>
                        <a:t>Rec</a:t>
                      </a:r>
                    </a:p>
                  </a:txBody>
                  <a:tcPr marL="8715" marR="8715" marT="8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Arial" panose="020B0604020202020204" pitchFamily="34" charset="0"/>
                        </a:rPr>
                        <a:t>Geometry </a:t>
                      </a:r>
                    </a:p>
                    <a:p>
                      <a:pPr algn="ctr" fontAlgn="ctr"/>
                      <a:r>
                        <a:rPr lang="en-US" sz="1600" b="1" i="0" u="none" strike="noStrike" dirty="0">
                          <a:solidFill>
                            <a:srgbClr val="000000"/>
                          </a:solidFill>
                          <a:effectLst/>
                          <a:latin typeface="Arial" panose="020B0604020202020204" pitchFamily="34" charset="0"/>
                        </a:rPr>
                        <a:t>Type</a:t>
                      </a:r>
                    </a:p>
                  </a:txBody>
                  <a:tcPr marL="8715" marR="8715" marT="8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Arial" panose="020B0604020202020204" pitchFamily="34" charset="0"/>
                        </a:rPr>
                        <a:t>Description</a:t>
                      </a:r>
                    </a:p>
                  </a:txBody>
                  <a:tcPr marL="8715" marR="8715" marT="8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9007556"/>
                  </a:ext>
                </a:extLst>
              </a:tr>
              <a:tr h="1684385">
                <a:tc>
                  <a:txBody>
                    <a:bodyPr/>
                    <a:lstStyle/>
                    <a:p>
                      <a:pPr algn="l" fontAlgn="ctr"/>
                      <a:r>
                        <a:rPr lang="en-US" sz="1600" b="0" i="0" u="none" strike="noStrike" dirty="0" err="1">
                          <a:solidFill>
                            <a:srgbClr val="000000"/>
                          </a:solidFill>
                          <a:effectLst/>
                          <a:latin typeface="Times New Roman" panose="02020603050405020304" pitchFamily="18" charset="0"/>
                        </a:rPr>
                        <a:t>costNew</a:t>
                      </a:r>
                      <a:endParaRPr lang="en-US" sz="1600" b="0" i="0" u="none" strike="noStrike" dirty="0">
                        <a:solidFill>
                          <a:srgbClr val="000000"/>
                        </a:solidFill>
                        <a:effectLst/>
                        <a:latin typeface="Times New Roman" panose="02020603050405020304" pitchFamily="18" charset="0"/>
                      </a:endParaRPr>
                    </a:p>
                  </a:txBody>
                  <a:tcPr marL="78428" marR="8715" marT="87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en-US" sz="1600" b="0" i="0" u="none" strike="noStrike" dirty="0">
                          <a:solidFill>
                            <a:srgbClr val="000000"/>
                          </a:solidFill>
                          <a:effectLst/>
                          <a:latin typeface="Times New Roman" panose="02020603050405020304" pitchFamily="18" charset="0"/>
                        </a:rPr>
                        <a:t>Cost of Asset</a:t>
                      </a:r>
                    </a:p>
                  </a:txBody>
                  <a:tcPr marL="78428" marR="8715" marT="8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600" b="0" i="0" u="none" strike="noStrike" dirty="0">
                          <a:solidFill>
                            <a:srgbClr val="000000"/>
                          </a:solidFill>
                          <a:effectLst/>
                          <a:latin typeface="Times New Roman" panose="02020603050405020304" pitchFamily="18" charset="0"/>
                        </a:rPr>
                        <a:t>AMS</a:t>
                      </a:r>
                    </a:p>
                  </a:txBody>
                  <a:tcPr marL="8715" marR="8715" marT="8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600" b="0" i="0" u="none" strike="noStrike" dirty="0">
                          <a:solidFill>
                            <a:srgbClr val="000000"/>
                          </a:solidFill>
                          <a:effectLst/>
                          <a:latin typeface="Times New Roman" panose="02020603050405020304" pitchFamily="18" charset="0"/>
                        </a:rPr>
                        <a:t> </a:t>
                      </a:r>
                    </a:p>
                  </a:txBody>
                  <a:tcPr marL="83657" marR="8715" marT="8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en-US" sz="1600" b="0" i="0" u="none" strike="noStrike" dirty="0">
                          <a:solidFill>
                            <a:srgbClr val="000000"/>
                          </a:solidFill>
                          <a:effectLst/>
                          <a:latin typeface="Times New Roman" panose="02020603050405020304" pitchFamily="18" charset="0"/>
                        </a:rPr>
                        <a:t> </a:t>
                      </a:r>
                    </a:p>
                  </a:txBody>
                  <a:tcPr marL="83657" marR="8715" marT="87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50031248"/>
                  </a:ext>
                </a:extLst>
              </a:tr>
              <a:tr h="686232">
                <a:tc>
                  <a:txBody>
                    <a:bodyPr/>
                    <a:lstStyle/>
                    <a:p>
                      <a:pPr algn="l" fontAlgn="ctr"/>
                      <a:r>
                        <a:rPr lang="en-US" sz="1600" b="0" i="0" u="none" strike="noStrike" dirty="0" err="1">
                          <a:solidFill>
                            <a:srgbClr val="000000"/>
                          </a:solidFill>
                          <a:effectLst/>
                          <a:latin typeface="Times New Roman" panose="02020603050405020304" pitchFamily="18" charset="0"/>
                        </a:rPr>
                        <a:t>usefulLife</a:t>
                      </a:r>
                      <a:endParaRPr lang="en-US" sz="1600" b="0" i="0" u="none" strike="noStrike" dirty="0">
                        <a:solidFill>
                          <a:srgbClr val="000000"/>
                        </a:solidFill>
                        <a:effectLst/>
                        <a:latin typeface="Times New Roman" panose="02020603050405020304" pitchFamily="18" charset="0"/>
                      </a:endParaRPr>
                    </a:p>
                  </a:txBody>
                  <a:tcPr marL="78428" marR="8715" marT="87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en-US" sz="1600" b="0" i="0" u="none" strike="noStrike">
                          <a:solidFill>
                            <a:srgbClr val="000000"/>
                          </a:solidFill>
                          <a:effectLst/>
                          <a:latin typeface="Times New Roman" panose="02020603050405020304" pitchFamily="18" charset="0"/>
                        </a:rPr>
                        <a:t>Useful Life</a:t>
                      </a:r>
                    </a:p>
                  </a:txBody>
                  <a:tcPr marL="78428" marR="8715" marT="8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600" b="0" i="0" u="none" strike="noStrike" dirty="0">
                          <a:solidFill>
                            <a:srgbClr val="000000"/>
                          </a:solidFill>
                          <a:effectLst/>
                          <a:latin typeface="Times New Roman" panose="02020603050405020304" pitchFamily="18" charset="0"/>
                        </a:rPr>
                        <a:t>AMS</a:t>
                      </a:r>
                    </a:p>
                  </a:txBody>
                  <a:tcPr marL="8715" marR="8715" marT="8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600" b="0" i="0" u="none" strike="noStrike" dirty="0">
                          <a:solidFill>
                            <a:srgbClr val="000000"/>
                          </a:solidFill>
                          <a:effectLst/>
                          <a:latin typeface="Times New Roman" panose="02020603050405020304" pitchFamily="18" charset="0"/>
                        </a:rPr>
                        <a:t> </a:t>
                      </a:r>
                    </a:p>
                  </a:txBody>
                  <a:tcPr marL="8715" marR="8715" marT="8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en-US" sz="1600" b="0" i="0" u="none" strike="noStrike" dirty="0">
                          <a:solidFill>
                            <a:srgbClr val="000000"/>
                          </a:solidFill>
                          <a:effectLst/>
                          <a:latin typeface="Times New Roman" panose="02020603050405020304" pitchFamily="18" charset="0"/>
                        </a:rPr>
                        <a:t> </a:t>
                      </a:r>
                    </a:p>
                  </a:txBody>
                  <a:tcPr marL="83657" marR="8715" marT="87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301262458"/>
                  </a:ext>
                </a:extLst>
              </a:tr>
              <a:tr h="686232">
                <a:tc>
                  <a:txBody>
                    <a:bodyPr/>
                    <a:lstStyle/>
                    <a:p>
                      <a:pPr algn="l" fontAlgn="ctr"/>
                      <a:r>
                        <a:rPr lang="en-US" sz="1600" b="0" i="0" u="none" strike="noStrike" dirty="0" err="1">
                          <a:solidFill>
                            <a:srgbClr val="000000"/>
                          </a:solidFill>
                          <a:effectLst/>
                          <a:latin typeface="Times New Roman" panose="02020603050405020304" pitchFamily="18" charset="0"/>
                        </a:rPr>
                        <a:t>residualLife</a:t>
                      </a:r>
                      <a:endParaRPr lang="en-US" sz="1600" b="0" i="0" u="none" strike="noStrike" dirty="0">
                        <a:solidFill>
                          <a:srgbClr val="000000"/>
                        </a:solidFill>
                        <a:effectLst/>
                        <a:latin typeface="Times New Roman" panose="02020603050405020304" pitchFamily="18" charset="0"/>
                      </a:endParaRPr>
                    </a:p>
                  </a:txBody>
                  <a:tcPr marL="78428" marR="8715" marT="87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en-US" sz="1600" b="0" i="0" u="none" strike="noStrike" dirty="0">
                          <a:solidFill>
                            <a:srgbClr val="000000"/>
                          </a:solidFill>
                          <a:effectLst/>
                          <a:latin typeface="Times New Roman" panose="02020603050405020304" pitchFamily="18" charset="0"/>
                        </a:rPr>
                        <a:t>Residual Life</a:t>
                      </a:r>
                    </a:p>
                  </a:txBody>
                  <a:tcPr marL="78428" marR="8715" marT="8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600" b="0" i="0" u="none" strike="noStrike" dirty="0">
                          <a:solidFill>
                            <a:srgbClr val="000000"/>
                          </a:solidFill>
                          <a:effectLst/>
                          <a:latin typeface="Times New Roman" panose="02020603050405020304" pitchFamily="18" charset="0"/>
                        </a:rPr>
                        <a:t>AMS</a:t>
                      </a:r>
                    </a:p>
                  </a:txBody>
                  <a:tcPr marL="8715" marR="8715" marT="8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600" b="0" i="0" u="none" strike="noStrike" dirty="0">
                          <a:solidFill>
                            <a:srgbClr val="000000"/>
                          </a:solidFill>
                          <a:effectLst/>
                          <a:latin typeface="Times New Roman" panose="02020603050405020304" pitchFamily="18" charset="0"/>
                        </a:rPr>
                        <a:t> </a:t>
                      </a:r>
                    </a:p>
                  </a:txBody>
                  <a:tcPr marL="8715" marR="8715" marT="8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en-US" sz="1600" b="0" i="0" u="none" strike="noStrike" dirty="0">
                          <a:solidFill>
                            <a:srgbClr val="000000"/>
                          </a:solidFill>
                          <a:effectLst/>
                          <a:latin typeface="Times New Roman" panose="02020603050405020304" pitchFamily="18" charset="0"/>
                        </a:rPr>
                        <a:t> </a:t>
                      </a:r>
                    </a:p>
                  </a:txBody>
                  <a:tcPr marL="83657" marR="8715" marT="87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19397460"/>
                  </a:ext>
                </a:extLst>
              </a:tr>
              <a:tr h="686232">
                <a:tc>
                  <a:txBody>
                    <a:bodyPr/>
                    <a:lstStyle/>
                    <a:p>
                      <a:pPr algn="l" fontAlgn="ctr"/>
                      <a:r>
                        <a:rPr lang="en-US" sz="1600" b="0" i="0" u="none" strike="noStrike">
                          <a:solidFill>
                            <a:srgbClr val="000000"/>
                          </a:solidFill>
                          <a:effectLst/>
                          <a:latin typeface="Times New Roman" panose="02020603050405020304" pitchFamily="18" charset="0"/>
                        </a:rPr>
                        <a:t>depreciation</a:t>
                      </a:r>
                    </a:p>
                  </a:txBody>
                  <a:tcPr marL="78428" marR="8715" marT="87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en-US" sz="1600" b="0" i="0" u="none" strike="noStrike">
                          <a:solidFill>
                            <a:srgbClr val="000000"/>
                          </a:solidFill>
                          <a:effectLst/>
                          <a:latin typeface="Times New Roman" panose="02020603050405020304" pitchFamily="18" charset="0"/>
                        </a:rPr>
                        <a:t>Depreciation</a:t>
                      </a:r>
                    </a:p>
                  </a:txBody>
                  <a:tcPr marL="78428" marR="8715" marT="8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600" b="0" i="0" u="none" strike="noStrike">
                          <a:solidFill>
                            <a:srgbClr val="000000"/>
                          </a:solidFill>
                          <a:effectLst/>
                          <a:latin typeface="Times New Roman" panose="02020603050405020304" pitchFamily="18" charset="0"/>
                        </a:rPr>
                        <a:t>AMS</a:t>
                      </a:r>
                    </a:p>
                  </a:txBody>
                  <a:tcPr marL="8715" marR="8715" marT="8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600" b="0" i="0" u="none" strike="noStrike" dirty="0">
                          <a:solidFill>
                            <a:srgbClr val="000000"/>
                          </a:solidFill>
                          <a:effectLst/>
                          <a:latin typeface="Times New Roman" panose="02020603050405020304" pitchFamily="18" charset="0"/>
                        </a:rPr>
                        <a:t> </a:t>
                      </a:r>
                    </a:p>
                  </a:txBody>
                  <a:tcPr marL="8715" marR="8715" marT="8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en-US" sz="1600" b="0" i="0" u="none" strike="noStrike" dirty="0">
                          <a:solidFill>
                            <a:srgbClr val="000000"/>
                          </a:solidFill>
                          <a:effectLst/>
                          <a:latin typeface="Times New Roman" panose="02020603050405020304" pitchFamily="18" charset="0"/>
                        </a:rPr>
                        <a:t> </a:t>
                      </a:r>
                    </a:p>
                  </a:txBody>
                  <a:tcPr marL="83657" marR="8715" marT="87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107662170"/>
                  </a:ext>
                </a:extLst>
              </a:tr>
            </a:tbl>
          </a:graphicData>
        </a:graphic>
      </p:graphicFrame>
    </p:spTree>
    <p:extLst>
      <p:ext uri="{BB962C8B-B14F-4D97-AF65-F5344CB8AC3E}">
        <p14:creationId xmlns:p14="http://schemas.microsoft.com/office/powerpoint/2010/main" val="3451526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MS4 Inspection Fields - Compliance</a:t>
            </a:r>
          </a:p>
        </p:txBody>
      </p:sp>
      <p:sp>
        <p:nvSpPr>
          <p:cNvPr id="3" name="Content Placeholder 2"/>
          <p:cNvSpPr>
            <a:spLocks noGrp="1"/>
          </p:cNvSpPr>
          <p:nvPr>
            <p:ph idx="1"/>
          </p:nvPr>
        </p:nvSpPr>
        <p:spPr>
          <a:xfrm>
            <a:off x="508001" y="2160590"/>
            <a:ext cx="7416799" cy="3880773"/>
          </a:xfrm>
        </p:spPr>
        <p:txBody>
          <a:bodyPr>
            <a:normAutofit/>
          </a:bodyPr>
          <a:lstStyle/>
          <a:p>
            <a:pPr marL="0" indent="0">
              <a:buNone/>
            </a:pPr>
            <a:r>
              <a:rPr lang="en-US" sz="2000" dirty="0"/>
              <a:t>MS4 inspections focus on illicit discharge detection but also record basic condition and function information</a:t>
            </a:r>
          </a:p>
          <a:p>
            <a:pPr marL="0" indent="0">
              <a:buNone/>
            </a:pPr>
            <a:endParaRPr lang="en-US" sz="2000" dirty="0"/>
          </a:p>
          <a:p>
            <a:r>
              <a:rPr lang="en-US" sz="2000" dirty="0"/>
              <a:t>Would like to explore MS4 related attributes and fields as a standard</a:t>
            </a:r>
          </a:p>
          <a:p>
            <a:r>
              <a:rPr lang="en-US" sz="2000" dirty="0"/>
              <a:t>Overlap exists with other teams</a:t>
            </a:r>
          </a:p>
          <a:p>
            <a:r>
              <a:rPr lang="en-US" sz="2000" dirty="0"/>
              <a:t>Waiting for PCA input / recommendation</a:t>
            </a:r>
          </a:p>
        </p:txBody>
      </p:sp>
    </p:spTree>
    <p:extLst>
      <p:ext uri="{BB962C8B-B14F-4D97-AF65-F5344CB8AC3E}">
        <p14:creationId xmlns:p14="http://schemas.microsoft.com/office/powerpoint/2010/main" val="3080973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6447501" cy="1320800"/>
          </a:xfrm>
        </p:spPr>
        <p:txBody>
          <a:bodyPr/>
          <a:lstStyle/>
          <a:p>
            <a:r>
              <a:rPr lang="en-US" b="1" dirty="0"/>
              <a:t>Detailed Inspections - Condition</a:t>
            </a:r>
          </a:p>
        </p:txBody>
      </p:sp>
      <p:sp>
        <p:nvSpPr>
          <p:cNvPr id="3" name="Content Placeholder 2"/>
          <p:cNvSpPr>
            <a:spLocks noGrp="1"/>
          </p:cNvSpPr>
          <p:nvPr>
            <p:ph idx="1"/>
          </p:nvPr>
        </p:nvSpPr>
        <p:spPr>
          <a:xfrm>
            <a:off x="304800" y="1371600"/>
            <a:ext cx="6959599" cy="4913655"/>
          </a:xfrm>
        </p:spPr>
        <p:txBody>
          <a:bodyPr>
            <a:normAutofit lnSpcReduction="10000"/>
          </a:bodyPr>
          <a:lstStyle/>
          <a:p>
            <a:pPr marL="0" indent="0">
              <a:spcBef>
                <a:spcPts val="0"/>
              </a:spcBef>
              <a:buNone/>
            </a:pPr>
            <a:r>
              <a:rPr lang="en-US" sz="2000" dirty="0"/>
              <a:t>Detailed condition inspections are an important tool for asset management, they are used to identify preventative maintenance needs, and to determine rehabilitation and replacement projects</a:t>
            </a:r>
          </a:p>
          <a:p>
            <a:pPr marL="0" indent="0">
              <a:buNone/>
            </a:pPr>
            <a:endParaRPr lang="en-US" sz="2000" dirty="0"/>
          </a:p>
          <a:p>
            <a:r>
              <a:rPr lang="en-US" sz="2000" dirty="0"/>
              <a:t>Related tables for each asset class where appropriate</a:t>
            </a:r>
          </a:p>
          <a:p>
            <a:r>
              <a:rPr lang="en-US" sz="2000" dirty="0"/>
              <a:t>Simple conversion of existing inspection forms from agencies that have established inspection programs such as </a:t>
            </a:r>
            <a:r>
              <a:rPr lang="en-US" sz="2000" dirty="0" err="1"/>
              <a:t>MnDOT</a:t>
            </a:r>
            <a:endParaRPr lang="en-US" sz="2000" dirty="0"/>
          </a:p>
          <a:p>
            <a:r>
              <a:rPr lang="en-US" sz="2000" dirty="0"/>
              <a:t>Not an official standard, end users can choose to implement or not, use as is or customize</a:t>
            </a:r>
          </a:p>
          <a:p>
            <a:r>
              <a:rPr lang="en-US" sz="2000" dirty="0"/>
              <a:t>Big benefit to agencies that have nothing</a:t>
            </a:r>
          </a:p>
          <a:p>
            <a:pPr lvl="1"/>
            <a:r>
              <a:rPr lang="en-US" sz="2000" dirty="0"/>
              <a:t>Easy to implement with standard GIS knowledge, can be inspecting assets in a couple hours</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916995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Detailed Inspections </a:t>
            </a:r>
            <a:br>
              <a:rPr lang="en-US" b="1" dirty="0"/>
            </a:br>
            <a:r>
              <a:rPr lang="en-US" b="1" dirty="0"/>
              <a:t>Include with this Standard or not?</a:t>
            </a:r>
          </a:p>
        </p:txBody>
      </p:sp>
      <p:sp>
        <p:nvSpPr>
          <p:cNvPr id="3" name="Content Placeholder 2"/>
          <p:cNvSpPr>
            <a:spLocks noGrp="1"/>
          </p:cNvSpPr>
          <p:nvPr>
            <p:ph idx="1"/>
          </p:nvPr>
        </p:nvSpPr>
        <p:spPr>
          <a:xfrm>
            <a:off x="508001" y="1752600"/>
            <a:ext cx="6959599" cy="3880773"/>
          </a:xfrm>
        </p:spPr>
        <p:txBody>
          <a:bodyPr>
            <a:normAutofit/>
          </a:bodyPr>
          <a:lstStyle/>
          <a:p>
            <a:pPr lvl="0"/>
            <a:r>
              <a:rPr lang="en-US" sz="2400" dirty="0"/>
              <a:t>Are inspections something that should be kept in GIS or should it be a connected system?</a:t>
            </a:r>
          </a:p>
          <a:p>
            <a:pPr lvl="0"/>
            <a:endParaRPr lang="en-US" sz="2400" dirty="0"/>
          </a:p>
          <a:p>
            <a:pPr lvl="0"/>
            <a:r>
              <a:rPr lang="en-US" sz="2400" dirty="0"/>
              <a:t>Does the committee want to include inspections as part of the standard?</a:t>
            </a:r>
          </a:p>
          <a:p>
            <a:pPr lvl="0"/>
            <a:endParaRPr lang="en-US" sz="2400" dirty="0"/>
          </a:p>
          <a:p>
            <a:pPr lvl="0"/>
            <a:r>
              <a:rPr lang="en-US" sz="2400" dirty="0"/>
              <a:t>Would the committee like Asset Management to take this on or have a separate group form?</a:t>
            </a:r>
          </a:p>
          <a:p>
            <a:endParaRPr lang="en-US" dirty="0"/>
          </a:p>
        </p:txBody>
      </p:sp>
    </p:spTree>
    <p:extLst>
      <p:ext uri="{BB962C8B-B14F-4D97-AF65-F5344CB8AC3E}">
        <p14:creationId xmlns:p14="http://schemas.microsoft.com/office/powerpoint/2010/main" val="3952175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Glossary </a:t>
            </a:r>
          </a:p>
        </p:txBody>
      </p:sp>
      <p:sp>
        <p:nvSpPr>
          <p:cNvPr id="3" name="Content Placeholder 2"/>
          <p:cNvSpPr>
            <a:spLocks noGrp="1"/>
          </p:cNvSpPr>
          <p:nvPr>
            <p:ph idx="1"/>
          </p:nvPr>
        </p:nvSpPr>
        <p:spPr>
          <a:xfrm>
            <a:off x="508001" y="2743200"/>
            <a:ext cx="7035799" cy="3880773"/>
          </a:xfrm>
        </p:spPr>
        <p:txBody>
          <a:bodyPr/>
          <a:lstStyle/>
          <a:p>
            <a:r>
              <a:rPr lang="en-US" sz="2400" dirty="0"/>
              <a:t>Propose a Standardized Glossary for this Project</a:t>
            </a:r>
          </a:p>
          <a:p>
            <a:endParaRPr lang="en-US" dirty="0"/>
          </a:p>
        </p:txBody>
      </p:sp>
    </p:spTree>
    <p:extLst>
      <p:ext uri="{BB962C8B-B14F-4D97-AF65-F5344CB8AC3E}">
        <p14:creationId xmlns:p14="http://schemas.microsoft.com/office/powerpoint/2010/main" val="3675566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045" y="609600"/>
            <a:ext cx="6447501" cy="1320800"/>
          </a:xfrm>
        </p:spPr>
        <p:txBody>
          <a:bodyPr/>
          <a:lstStyle/>
          <a:p>
            <a:r>
              <a:rPr lang="en-US" b="1" dirty="0"/>
              <a:t>Glossary Examples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81155906"/>
              </p:ext>
            </p:extLst>
          </p:nvPr>
        </p:nvGraphicFramePr>
        <p:xfrm>
          <a:off x="381000" y="1210924"/>
          <a:ext cx="8001000" cy="5533648"/>
        </p:xfrm>
        <a:graphic>
          <a:graphicData uri="http://schemas.openxmlformats.org/drawingml/2006/table">
            <a:tbl>
              <a:tblPr>
                <a:tableStyleId>{5C22544A-7EE6-4342-B048-85BDC9FD1C3A}</a:tableStyleId>
              </a:tblPr>
              <a:tblGrid>
                <a:gridCol w="961632">
                  <a:extLst>
                    <a:ext uri="{9D8B030D-6E8A-4147-A177-3AD203B41FA5}">
                      <a16:colId xmlns:a16="http://schemas.microsoft.com/office/drawing/2014/main" val="2410025223"/>
                    </a:ext>
                  </a:extLst>
                </a:gridCol>
                <a:gridCol w="1904357">
                  <a:extLst>
                    <a:ext uri="{9D8B030D-6E8A-4147-A177-3AD203B41FA5}">
                      <a16:colId xmlns:a16="http://schemas.microsoft.com/office/drawing/2014/main" val="3799297099"/>
                    </a:ext>
                  </a:extLst>
                </a:gridCol>
                <a:gridCol w="3978890">
                  <a:extLst>
                    <a:ext uri="{9D8B030D-6E8A-4147-A177-3AD203B41FA5}">
                      <a16:colId xmlns:a16="http://schemas.microsoft.com/office/drawing/2014/main" val="4080032471"/>
                    </a:ext>
                  </a:extLst>
                </a:gridCol>
                <a:gridCol w="1156121">
                  <a:extLst>
                    <a:ext uri="{9D8B030D-6E8A-4147-A177-3AD203B41FA5}">
                      <a16:colId xmlns:a16="http://schemas.microsoft.com/office/drawing/2014/main" val="3481472909"/>
                    </a:ext>
                  </a:extLst>
                </a:gridCol>
              </a:tblGrid>
              <a:tr h="152737">
                <a:tc>
                  <a:txBody>
                    <a:bodyPr/>
                    <a:lstStyle/>
                    <a:p>
                      <a:pPr algn="ctr" fontAlgn="ctr"/>
                      <a:r>
                        <a:rPr lang="en-US" sz="1000" b="1" u="none" strike="noStrike" dirty="0">
                          <a:effectLst/>
                          <a:latin typeface="Arial" panose="020B0604020202020204" pitchFamily="34" charset="0"/>
                          <a:cs typeface="Arial" panose="020B0604020202020204" pitchFamily="34" charset="0"/>
                        </a:rPr>
                        <a:t>Acronym</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3472" marR="3472" marT="3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b="1" u="none" strike="noStrike" dirty="0">
                          <a:effectLst/>
                          <a:latin typeface="Arial" panose="020B0604020202020204" pitchFamily="34" charset="0"/>
                          <a:cs typeface="Arial" panose="020B0604020202020204" pitchFamily="34" charset="0"/>
                        </a:rPr>
                        <a:t>Term</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3472" marR="3472" marT="3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b="1" u="none" strike="noStrike" dirty="0">
                          <a:effectLst/>
                          <a:latin typeface="Arial" panose="020B0604020202020204" pitchFamily="34" charset="0"/>
                          <a:cs typeface="Arial" panose="020B0604020202020204" pitchFamily="34" charset="0"/>
                        </a:rPr>
                        <a:t>Definition</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3472" marR="3472" marT="3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b="1" u="none" strike="noStrike" dirty="0">
                          <a:effectLst/>
                          <a:latin typeface="Arial" panose="020B0604020202020204" pitchFamily="34" charset="0"/>
                          <a:cs typeface="Arial" panose="020B0604020202020204" pitchFamily="34" charset="0"/>
                        </a:rPr>
                        <a:t>Source</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3472" marR="3472" marT="3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0988135"/>
                  </a:ext>
                </a:extLst>
              </a:tr>
              <a:tr h="268833">
                <a:tc>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AMS</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472" marR="3472" marT="3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Asset Management System</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472" marR="3472" marT="3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u="none" strike="noStrike" dirty="0">
                          <a:effectLst/>
                          <a:latin typeface="Times New Roman" panose="02020603050405020304" pitchFamily="18" charset="0"/>
                          <a:cs typeface="Times New Roman" panose="02020603050405020304" pitchFamily="18" charset="0"/>
                        </a:rPr>
                        <a:t>Management system for asset management whose function is to establish asset management policy and asset management objectives</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1243" marR="3472" marT="3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IAM</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472" marR="3472" marT="3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3163539"/>
                  </a:ext>
                </a:extLst>
              </a:tr>
              <a:tr h="268833">
                <a:tc>
                  <a:txBody>
                    <a:bodyPr/>
                    <a:lstStyle/>
                    <a:p>
                      <a:pPr algn="ctr" fontAlgn="ctr"/>
                      <a:r>
                        <a:rPr lang="en-US" sz="900" b="0" i="0" u="none" strike="noStrike" dirty="0">
                          <a:solidFill>
                            <a:srgbClr val="000000"/>
                          </a:solidFill>
                          <a:effectLst/>
                          <a:latin typeface="Times New Roman" panose="02020603050405020304" pitchFamily="18" charset="0"/>
                          <a:cs typeface="Times New Roman" panose="02020603050405020304" pitchFamily="18" charset="0"/>
                        </a:rPr>
                        <a:t>AMS</a:t>
                      </a:r>
                    </a:p>
                  </a:txBody>
                  <a:tcPr marL="3472" marR="3472" marT="3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900" u="none" strike="noStrike" dirty="0">
                          <a:effectLst/>
                          <a:latin typeface="Times New Roman" panose="02020603050405020304" pitchFamily="18" charset="0"/>
                          <a:cs typeface="Times New Roman" panose="02020603050405020304" pitchFamily="18" charset="0"/>
                        </a:rPr>
                        <a:t>Asset Management Software</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ct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472" marR="3472" marT="3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Times New Roman" panose="02020603050405020304" pitchFamily="18" charset="0"/>
                          <a:cs typeface="Times New Roman" panose="02020603050405020304" pitchFamily="18" charset="0"/>
                        </a:rPr>
                        <a:t>Software used</a:t>
                      </a:r>
                      <a:r>
                        <a:rPr lang="en-US" sz="900" b="0" i="0" u="none" strike="noStrike" baseline="0" dirty="0">
                          <a:solidFill>
                            <a:srgbClr val="000000"/>
                          </a:solidFill>
                          <a:effectLst/>
                          <a:latin typeface="Times New Roman" panose="02020603050405020304" pitchFamily="18" charset="0"/>
                          <a:cs typeface="Times New Roman" panose="02020603050405020304" pitchFamily="18" charset="0"/>
                        </a:rPr>
                        <a:t> to assist with Asset Management practices</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1243" marR="3472" marT="3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472" marR="3472" marT="3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240655"/>
                  </a:ext>
                </a:extLst>
              </a:tr>
              <a:tr h="534194">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BRE</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3472" marR="3472" marT="3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Business Risk Exposure</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472" marR="3472" marT="3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u="none" strike="noStrike" dirty="0">
                          <a:effectLst/>
                          <a:latin typeface="Times New Roman" panose="02020603050405020304" pitchFamily="18" charset="0"/>
                          <a:cs typeface="Times New Roman" panose="02020603050405020304" pitchFamily="18" charset="0"/>
                        </a:rPr>
                        <a:t>A measure of overall Asset Risk and is estimated by considering and combining the Probability of Failure (</a:t>
                      </a:r>
                      <a:r>
                        <a:rPr lang="en-US" sz="900" u="none" strike="noStrike" dirty="0" err="1">
                          <a:effectLst/>
                          <a:latin typeface="Times New Roman" panose="02020603050405020304" pitchFamily="18" charset="0"/>
                          <a:cs typeface="Times New Roman" panose="02020603050405020304" pitchFamily="18" charset="0"/>
                        </a:rPr>
                        <a:t>PoF</a:t>
                      </a:r>
                      <a:r>
                        <a:rPr lang="en-US" sz="900" u="none" strike="noStrike" dirty="0">
                          <a:effectLst/>
                          <a:latin typeface="Times New Roman" panose="02020603050405020304" pitchFamily="18" charset="0"/>
                          <a:cs typeface="Times New Roman" panose="02020603050405020304" pitchFamily="18" charset="0"/>
                        </a:rPr>
                        <a:t>) and the Consequence of Failure (</a:t>
                      </a:r>
                      <a:r>
                        <a:rPr lang="en-US" sz="900" u="none" strike="noStrike" dirty="0" err="1">
                          <a:effectLst/>
                          <a:latin typeface="Times New Roman" panose="02020603050405020304" pitchFamily="18" charset="0"/>
                          <a:cs typeface="Times New Roman" panose="02020603050405020304" pitchFamily="18" charset="0"/>
                        </a:rPr>
                        <a:t>CoF</a:t>
                      </a:r>
                      <a:r>
                        <a:rPr lang="en-US" sz="900" u="none" strike="noStrike" dirty="0">
                          <a:effectLst/>
                          <a:latin typeface="Times New Roman" panose="02020603050405020304" pitchFamily="18" charset="0"/>
                          <a:cs typeface="Times New Roman" panose="02020603050405020304" pitchFamily="18" charset="0"/>
                        </a:rPr>
                        <a:t>) of an Asset.</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1243" marR="3472" marT="3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AWWA AM Definition Guidebook Version 1.0</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472" marR="3472" marT="3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7444674"/>
                  </a:ext>
                </a:extLst>
              </a:tr>
              <a:tr h="1064916">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CoF</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3472" marR="3472" marT="3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Consequence of Failure</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472" marR="3472" marT="3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u="none" strike="noStrike" dirty="0">
                          <a:effectLst/>
                          <a:latin typeface="Times New Roman" panose="02020603050405020304" pitchFamily="18" charset="0"/>
                          <a:cs typeface="Times New Roman" panose="02020603050405020304" pitchFamily="18" charset="0"/>
                        </a:rPr>
                        <a:t>A measure of the direct and/or indirect costs of Asset failure. Direct costs are out of pocket costs to the Asset owner such as the cost of water loss, Repairs, fines, property damage, etc. Indirect costs are typically not paid directly by the Asset owner and may include costs of business or customer interruptions, traffic delays, public perception or reputation, and property costs not paid by the Asset owner, etc. Costs are also often categorized as "Triple Bottom Line" or TBL which refers to financial, environmental and societal costs.</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1243" marR="3472" marT="3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AWWA AM Definition Guidebook Version 1.0</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472" marR="3472" marT="3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005403"/>
                  </a:ext>
                </a:extLst>
              </a:tr>
              <a:tr h="534194">
                <a:tc>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 </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472" marR="3472" marT="3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Criticality</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3472" marR="3472" marT="3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u="none" strike="noStrike" dirty="0">
                          <a:effectLst/>
                          <a:latin typeface="Times New Roman" panose="02020603050405020304" pitchFamily="18" charset="0"/>
                          <a:cs typeface="Times New Roman" panose="02020603050405020304" pitchFamily="18" charset="0"/>
                        </a:rPr>
                        <a:t>An Asset prioritization measure often used to determine "what" Assets to focus on. Criticality is normally based on potential Consequences of Failure, not Risk, and is used to determine higher priority Assets for Risk Management activity.</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1243" marR="3472" marT="3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AWWA AM Definition Guidebook Version 1.0</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3472" marR="3472" marT="3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9371050"/>
                  </a:ext>
                </a:extLst>
              </a:tr>
              <a:tr h="268833">
                <a:tc>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LOS</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472" marR="3472" marT="3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Level of Service</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3472" marR="3472" marT="3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u="none" strike="noStrike" dirty="0">
                          <a:effectLst/>
                          <a:latin typeface="Times New Roman" panose="02020603050405020304" pitchFamily="18" charset="0"/>
                          <a:cs typeface="Times New Roman" panose="02020603050405020304" pitchFamily="18" charset="0"/>
                        </a:rPr>
                        <a:t>parameters, or combination of parameters, which reflect social, political, environmental and economic outcomes that the organization delivers</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1243" marR="3472" marT="3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IAM</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472" marR="3472" marT="3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0183327"/>
                  </a:ext>
                </a:extLst>
              </a:tr>
              <a:tr h="534194">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 </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3472" marR="3472" marT="3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Life Cycle</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472" marR="3472" marT="3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u="none" strike="noStrike" dirty="0">
                          <a:effectLst/>
                          <a:latin typeface="Times New Roman" panose="02020603050405020304" pitchFamily="18" charset="0"/>
                          <a:cs typeface="Times New Roman" panose="02020603050405020304" pitchFamily="18" charset="0"/>
                        </a:rPr>
                        <a:t>Stages involved in the management of an Asset (ISO 55001, 2014). These stages or activities include asset planning, design, construction, commissioning, operation, maintenance, and retirement/decommissioning.</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1243" marR="3472" marT="3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AWWA AM Definition Guidebook Version 1.0</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3472" marR="3472" marT="3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8124610"/>
                  </a:ext>
                </a:extLst>
              </a:tr>
              <a:tr h="401513">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O &amp; M</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3472" marR="3472" marT="3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Operations and Maintenance</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3472" marR="3472" marT="3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u="none" strike="noStrike" dirty="0">
                          <a:effectLst/>
                          <a:latin typeface="Times New Roman" panose="02020603050405020304" pitchFamily="18" charset="0"/>
                          <a:cs typeface="Times New Roman" panose="02020603050405020304" pitchFamily="18" charset="0"/>
                        </a:rPr>
                        <a:t>Department responsible for operating and maintaining assets.  Sometimes referred to as Public Works, Water Works, Public Utility, etc.</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1243" marR="3472" marT="3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 </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472" marR="3472" marT="3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3169057"/>
                  </a:ext>
                </a:extLst>
              </a:tr>
              <a:tr h="268833">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PM</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3472" marR="3472" marT="3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Preventative Maintenance</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472" marR="3472" marT="3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u="none" strike="noStrike" dirty="0">
                          <a:effectLst/>
                          <a:latin typeface="Times New Roman" panose="02020603050405020304" pitchFamily="18" charset="0"/>
                          <a:cs typeface="Times New Roman" panose="02020603050405020304" pitchFamily="18" charset="0"/>
                        </a:rPr>
                        <a:t>Maintenance regularly performed to reduce the likelihood of failure.  Can be completed based on time, meter reading, or condition</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1243" marR="3472" marT="3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 </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472" marR="3472" marT="3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3497570"/>
                  </a:ext>
                </a:extLst>
              </a:tr>
              <a:tr h="1197597">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PoF</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3472" marR="3472" marT="3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Probability of Failure</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472" marR="3472" marT="3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u="none" strike="noStrike" dirty="0">
                          <a:effectLst/>
                          <a:latin typeface="Times New Roman" panose="02020603050405020304" pitchFamily="18" charset="0"/>
                          <a:cs typeface="Times New Roman" panose="02020603050405020304" pitchFamily="18" charset="0"/>
                        </a:rPr>
                        <a:t>A measure of the likelihood of an event happening at a point in time, normally expressed as a numeric frequency or as a percentage. All Failure Modes should be considered when determining the Probability of Failure (capacity, level of service, efficiency and physical mortality). The probability can be determined qualitatively or quantitatively from available data, such as Asset age, performance and Condition Assessment results, operation and maintenance history, demand forecasting, cost analysis, and experiences with that type of Asset in general.</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1243" marR="3472" marT="3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AWWA AM Definition Guidebook Version 1.0</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472" marR="3472" marT="3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1804795"/>
                  </a:ext>
                </a:extLst>
              </a:tr>
            </a:tbl>
          </a:graphicData>
        </a:graphic>
      </p:graphicFrame>
    </p:spTree>
    <p:extLst>
      <p:ext uri="{BB962C8B-B14F-4D97-AF65-F5344CB8AC3E}">
        <p14:creationId xmlns:p14="http://schemas.microsoft.com/office/powerpoint/2010/main" val="1002636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EC96C9B-7A96-45C7-803F-04F9C531BBD1}"/>
              </a:ext>
            </a:extLst>
          </p:cNvPr>
          <p:cNvSpPr/>
          <p:nvPr/>
        </p:nvSpPr>
        <p:spPr>
          <a:xfrm>
            <a:off x="1381489" y="-24114"/>
            <a:ext cx="7762512" cy="6882114"/>
          </a:xfrm>
          <a:prstGeom prst="rect">
            <a:avLst/>
          </a:prstGeom>
          <a:gradFill>
            <a:gsLst>
              <a:gs pos="0">
                <a:schemeClr val="accent1">
                  <a:lumMod val="5000"/>
                  <a:lumOff val="95000"/>
                </a:schemeClr>
              </a:gs>
              <a:gs pos="100000">
                <a:schemeClr val="accent4">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66125" y="1920133"/>
            <a:ext cx="7464551" cy="2492990"/>
          </a:xfrm>
          <a:prstGeom prst="rect">
            <a:avLst/>
          </a:prstGeom>
          <a:noFill/>
        </p:spPr>
        <p:txBody>
          <a:bodyPr wrap="square" rtlCol="0">
            <a:spAutoFit/>
          </a:bodyPr>
          <a:lstStyle/>
          <a:p>
            <a:r>
              <a:rPr lang="en-US" sz="2600" b="1" dirty="0">
                <a:solidFill>
                  <a:srgbClr val="7030A0"/>
                </a:solidFill>
              </a:rPr>
              <a:t>1 ) Welcome/Introductions</a:t>
            </a:r>
          </a:p>
          <a:p>
            <a:endParaRPr lang="en-US" sz="2600" b="1" dirty="0">
              <a:solidFill>
                <a:srgbClr val="7030A0"/>
              </a:solidFill>
            </a:endParaRPr>
          </a:p>
          <a:p>
            <a:r>
              <a:rPr lang="en-US" sz="2600" b="1" dirty="0">
                <a:solidFill>
                  <a:srgbClr val="7030A0"/>
                </a:solidFill>
              </a:rPr>
              <a:t>2 ) Short Re-Cap, Updates &amp; Housekeeping</a:t>
            </a:r>
          </a:p>
          <a:p>
            <a:endParaRPr lang="en-US" sz="2600" b="1" dirty="0">
              <a:solidFill>
                <a:srgbClr val="7030A0"/>
              </a:solidFill>
            </a:endParaRPr>
          </a:p>
          <a:p>
            <a:r>
              <a:rPr lang="en-US" sz="2600" b="1" dirty="0">
                <a:solidFill>
                  <a:srgbClr val="7030A0"/>
                </a:solidFill>
              </a:rPr>
              <a:t>Point, Line, Polygon Teams</a:t>
            </a:r>
          </a:p>
          <a:p>
            <a:r>
              <a:rPr lang="en-US" sz="2600" b="1" dirty="0">
                <a:solidFill>
                  <a:srgbClr val="7030A0"/>
                </a:solidFill>
              </a:rPr>
              <a:t>Work forms the basis of our data standard</a:t>
            </a:r>
          </a:p>
        </p:txBody>
      </p:sp>
      <p:pic>
        <p:nvPicPr>
          <p:cNvPr id="8" name="Picture 7">
            <a:extLst>
              <a:ext uri="{FF2B5EF4-FFF2-40B4-BE49-F238E27FC236}">
                <a16:creationId xmlns:a16="http://schemas.microsoft.com/office/drawing/2014/main" id="{82DAFA04-5B18-4B0D-B50E-A2832DF4F4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9" y="0"/>
            <a:ext cx="1368552" cy="6858000"/>
          </a:xfrm>
          <a:prstGeom prst="rect">
            <a:avLst/>
          </a:prstGeom>
        </p:spPr>
      </p:pic>
      <p:sp>
        <p:nvSpPr>
          <p:cNvPr id="12" name="Rectangle 11">
            <a:extLst>
              <a:ext uri="{FF2B5EF4-FFF2-40B4-BE49-F238E27FC236}">
                <a16:creationId xmlns:a16="http://schemas.microsoft.com/office/drawing/2014/main" id="{7C947A7D-C24F-4265-83C4-4974EAAC0E38}"/>
              </a:ext>
            </a:extLst>
          </p:cNvPr>
          <p:cNvSpPr/>
          <p:nvPr/>
        </p:nvSpPr>
        <p:spPr>
          <a:xfrm>
            <a:off x="1229090" y="0"/>
            <a:ext cx="152399"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D3F1960-63B6-4576-B566-9BE380EE2B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9481" y="381000"/>
            <a:ext cx="1249529" cy="1237543"/>
          </a:xfrm>
          <a:prstGeom prst="rect">
            <a:avLst/>
          </a:prstGeom>
        </p:spPr>
      </p:pic>
    </p:spTree>
    <p:extLst>
      <p:ext uri="{BB962C8B-B14F-4D97-AF65-F5344CB8AC3E}">
        <p14:creationId xmlns:p14="http://schemas.microsoft.com/office/powerpoint/2010/main" val="1522793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EC96C9B-7A96-45C7-803F-04F9C531BBD1}"/>
              </a:ext>
            </a:extLst>
          </p:cNvPr>
          <p:cNvSpPr/>
          <p:nvPr/>
        </p:nvSpPr>
        <p:spPr>
          <a:xfrm>
            <a:off x="1381489" y="-24114"/>
            <a:ext cx="7762512" cy="6882114"/>
          </a:xfrm>
          <a:prstGeom prst="rect">
            <a:avLst/>
          </a:prstGeom>
          <a:gradFill>
            <a:gsLst>
              <a:gs pos="0">
                <a:schemeClr val="accent1">
                  <a:lumMod val="5000"/>
                  <a:lumOff val="95000"/>
                </a:schemeClr>
              </a:gs>
              <a:gs pos="100000">
                <a:schemeClr val="accent4">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33888" y="2362200"/>
            <a:ext cx="7229112" cy="1323439"/>
          </a:xfrm>
          <a:prstGeom prst="rect">
            <a:avLst/>
          </a:prstGeom>
          <a:noFill/>
        </p:spPr>
        <p:txBody>
          <a:bodyPr wrap="square" rtlCol="0">
            <a:spAutoFit/>
          </a:bodyPr>
          <a:lstStyle/>
          <a:p>
            <a:r>
              <a:rPr lang="en-US" sz="4000" b="1" dirty="0">
                <a:solidFill>
                  <a:srgbClr val="7030A0"/>
                </a:solidFill>
              </a:rPr>
              <a:t>Agenda Item 4</a:t>
            </a:r>
          </a:p>
          <a:p>
            <a:r>
              <a:rPr lang="en-US" sz="4000" b="1" dirty="0">
                <a:solidFill>
                  <a:srgbClr val="7030A0"/>
                </a:solidFill>
              </a:rPr>
              <a:t>Routing Team Findings</a:t>
            </a:r>
          </a:p>
        </p:txBody>
      </p:sp>
      <p:pic>
        <p:nvPicPr>
          <p:cNvPr id="8" name="Picture 7">
            <a:extLst>
              <a:ext uri="{FF2B5EF4-FFF2-40B4-BE49-F238E27FC236}">
                <a16:creationId xmlns:a16="http://schemas.microsoft.com/office/drawing/2014/main" id="{82DAFA04-5B18-4B0D-B50E-A2832DF4F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9" y="0"/>
            <a:ext cx="1368552" cy="6858000"/>
          </a:xfrm>
          <a:prstGeom prst="rect">
            <a:avLst/>
          </a:prstGeom>
        </p:spPr>
      </p:pic>
      <p:sp>
        <p:nvSpPr>
          <p:cNvPr id="12" name="Rectangle 11">
            <a:extLst>
              <a:ext uri="{FF2B5EF4-FFF2-40B4-BE49-F238E27FC236}">
                <a16:creationId xmlns:a16="http://schemas.microsoft.com/office/drawing/2014/main" id="{7C947A7D-C24F-4265-83C4-4974EAAC0E38}"/>
              </a:ext>
            </a:extLst>
          </p:cNvPr>
          <p:cNvSpPr/>
          <p:nvPr/>
        </p:nvSpPr>
        <p:spPr>
          <a:xfrm>
            <a:off x="1229090" y="0"/>
            <a:ext cx="152399"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3657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7576A-5A09-4408-9F7A-C95BB79321A4}"/>
              </a:ext>
            </a:extLst>
          </p:cNvPr>
          <p:cNvSpPr>
            <a:spLocks noGrp="1"/>
          </p:cNvSpPr>
          <p:nvPr>
            <p:ph type="title"/>
          </p:nvPr>
        </p:nvSpPr>
        <p:spPr/>
        <p:txBody>
          <a:bodyPr/>
          <a:lstStyle/>
          <a:p>
            <a:r>
              <a:rPr lang="en-US" b="1" dirty="0">
                <a:latin typeface="+mn-lt"/>
              </a:rPr>
              <a:t>Routing Business Needs</a:t>
            </a:r>
          </a:p>
        </p:txBody>
      </p:sp>
      <p:sp>
        <p:nvSpPr>
          <p:cNvPr id="3" name="Content Placeholder 2">
            <a:extLst>
              <a:ext uri="{FF2B5EF4-FFF2-40B4-BE49-F238E27FC236}">
                <a16:creationId xmlns:a16="http://schemas.microsoft.com/office/drawing/2014/main" id="{D0E21C06-39E5-431D-9456-9F9756CFAA8F}"/>
              </a:ext>
            </a:extLst>
          </p:cNvPr>
          <p:cNvSpPr>
            <a:spLocks noGrp="1"/>
          </p:cNvSpPr>
          <p:nvPr>
            <p:ph idx="1"/>
          </p:nvPr>
        </p:nvSpPr>
        <p:spPr/>
        <p:txBody>
          <a:bodyPr>
            <a:normAutofit/>
          </a:bodyPr>
          <a:lstStyle/>
          <a:p>
            <a:r>
              <a:rPr lang="en-US" sz="2800" b="1" dirty="0"/>
              <a:t>Flow tracing</a:t>
            </a:r>
          </a:p>
          <a:p>
            <a:r>
              <a:rPr lang="en-US" sz="2800" b="1" dirty="0"/>
              <a:t>Emergency response </a:t>
            </a:r>
          </a:p>
          <a:p>
            <a:r>
              <a:rPr lang="en-US" sz="2800" b="1" dirty="0"/>
              <a:t>Operation and maintenance </a:t>
            </a:r>
          </a:p>
          <a:p>
            <a:pPr lvl="0"/>
            <a:r>
              <a:rPr lang="en-US" sz="2800" b="1" dirty="0"/>
              <a:t>Identifying flood risk</a:t>
            </a:r>
          </a:p>
          <a:p>
            <a:pPr lvl="0"/>
            <a:r>
              <a:rPr lang="en-US" sz="2800" b="1" dirty="0"/>
              <a:t>Identifying conveyance system insufficiencies</a:t>
            </a:r>
          </a:p>
          <a:p>
            <a:pPr lvl="0"/>
            <a:r>
              <a:rPr lang="en-US" sz="2800" b="1" dirty="0"/>
              <a:t>Estimated development/re-development impacts</a:t>
            </a:r>
          </a:p>
          <a:p>
            <a:pPr lvl="0"/>
            <a:r>
              <a:rPr lang="en-US" sz="2800" b="1" dirty="0"/>
              <a:t>Surface and ground water quality protection/restoration</a:t>
            </a:r>
          </a:p>
          <a:p>
            <a:r>
              <a:rPr lang="en-US" sz="2800" b="1" dirty="0"/>
              <a:t>Capital planning</a:t>
            </a:r>
          </a:p>
          <a:p>
            <a:pPr marL="0" indent="0">
              <a:buNone/>
            </a:pPr>
            <a:endParaRPr lang="en-US" dirty="0"/>
          </a:p>
          <a:p>
            <a:pPr marL="0" indent="0">
              <a:buNone/>
            </a:pPr>
            <a:endParaRPr lang="en-US" dirty="0">
              <a:solidFill>
                <a:schemeClr val="accent1"/>
              </a:solidFill>
            </a:endParaRPr>
          </a:p>
          <a:p>
            <a:pPr lvl="1"/>
            <a:endParaRPr lang="en-US" dirty="0"/>
          </a:p>
        </p:txBody>
      </p:sp>
    </p:spTree>
    <p:extLst>
      <p:ext uri="{BB962C8B-B14F-4D97-AF65-F5344CB8AC3E}">
        <p14:creationId xmlns:p14="http://schemas.microsoft.com/office/powerpoint/2010/main" val="23280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9382" y="1826960"/>
            <a:ext cx="8721437" cy="3997145"/>
          </a:xfrm>
        </p:spPr>
        <p:txBody>
          <a:bodyPr/>
          <a:lstStyle/>
          <a:p>
            <a:pPr lvl="1" algn="l"/>
            <a:endParaRPr lang="en-US" dirty="0"/>
          </a:p>
          <a:p>
            <a:pPr marL="257175" indent="-257175" algn="l">
              <a:buFont typeface="Arial" panose="020B0604020202020204" pitchFamily="34" charset="0"/>
              <a:buChar char="•"/>
            </a:pPr>
            <a:endParaRPr lang="en-US" dirty="0"/>
          </a:p>
          <a:p>
            <a:pPr marL="257175" indent="-257175" algn="l">
              <a:buFont typeface="Arial" panose="020B0604020202020204" pitchFamily="34" charset="0"/>
              <a:buChar char="•"/>
            </a:pPr>
            <a:endParaRPr lang="en-US" dirty="0"/>
          </a:p>
          <a:p>
            <a:pPr marL="257175" indent="-257175" algn="l">
              <a:buFont typeface="Arial" panose="020B0604020202020204" pitchFamily="34" charset="0"/>
              <a:buChar char="•"/>
            </a:pPr>
            <a:endParaRPr lang="en-US" dirty="0"/>
          </a:p>
          <a:p>
            <a:pPr marL="257175" indent="-257175" algn="l">
              <a:buFont typeface="Arial" panose="020B0604020202020204" pitchFamily="34" charset="0"/>
              <a:buChar char="•"/>
            </a:pPr>
            <a:endParaRPr lang="en-US" dirty="0"/>
          </a:p>
        </p:txBody>
      </p:sp>
      <p:sp>
        <p:nvSpPr>
          <p:cNvPr id="2" name="TextBox 1"/>
          <p:cNvSpPr txBox="1"/>
          <p:nvPr/>
        </p:nvSpPr>
        <p:spPr>
          <a:xfrm>
            <a:off x="638221" y="2102836"/>
            <a:ext cx="7943759" cy="2908489"/>
          </a:xfrm>
          <a:prstGeom prst="rect">
            <a:avLst/>
          </a:prstGeom>
          <a:noFill/>
        </p:spPr>
        <p:txBody>
          <a:bodyPr wrap="square" rtlCol="0">
            <a:spAutoFit/>
          </a:bodyPr>
          <a:lstStyle/>
          <a:p>
            <a:pPr marL="257175" indent="-257175" defTabSz="685800">
              <a:buFontTx/>
              <a:buAutoNum type="arabicPeriod"/>
            </a:pPr>
            <a:r>
              <a:rPr lang="en-US" sz="2700" dirty="0">
                <a:solidFill>
                  <a:prstClr val="black"/>
                </a:solidFill>
                <a:latin typeface="Calibri" panose="020F0502020204030204"/>
              </a:rPr>
              <a:t> Determine where and how water is conveyed through the constructed and natural network</a:t>
            </a:r>
            <a:endParaRPr lang="en-US" sz="2400" dirty="0">
              <a:solidFill>
                <a:prstClr val="black"/>
              </a:solidFill>
              <a:latin typeface="Calibri" panose="020F0502020204030204"/>
            </a:endParaRPr>
          </a:p>
          <a:p>
            <a:pPr marL="600075" lvl="1" indent="-257175" defTabSz="685800">
              <a:buFont typeface="Wingdings" panose="05000000000000000000" pitchFamily="2" charset="2"/>
              <a:buChar char="Ø"/>
            </a:pPr>
            <a:endParaRPr lang="en-US" sz="2400" dirty="0">
              <a:solidFill>
                <a:prstClr val="black"/>
              </a:solidFill>
              <a:latin typeface="Calibri" panose="020F0502020204030204"/>
            </a:endParaRPr>
          </a:p>
          <a:p>
            <a:pPr marL="342900" lvl="1" defTabSz="685800"/>
            <a:endParaRPr lang="en-US" sz="2400" dirty="0">
              <a:solidFill>
                <a:prstClr val="black"/>
              </a:solidFill>
              <a:latin typeface="Calibri" panose="020F0502020204030204"/>
            </a:endParaRPr>
          </a:p>
          <a:p>
            <a:pPr marL="257175" indent="-257175" defTabSz="685800">
              <a:buFontTx/>
              <a:buAutoNum type="arabicPeriod"/>
            </a:pPr>
            <a:r>
              <a:rPr lang="en-US" sz="2700" dirty="0">
                <a:solidFill>
                  <a:prstClr val="black"/>
                </a:solidFill>
                <a:latin typeface="Calibri" panose="020F0502020204030204"/>
              </a:rPr>
              <a:t> Determine how barriers in the system impact </a:t>
            </a:r>
            <a:r>
              <a:rPr lang="en-US" sz="2700" dirty="0" err="1">
                <a:solidFill>
                  <a:prstClr val="black"/>
                </a:solidFill>
                <a:latin typeface="Calibri" panose="020F0502020204030204"/>
              </a:rPr>
              <a:t>stormwater</a:t>
            </a:r>
            <a:r>
              <a:rPr lang="en-US" sz="2700" dirty="0">
                <a:solidFill>
                  <a:prstClr val="black"/>
                </a:solidFill>
                <a:latin typeface="Calibri" panose="020F0502020204030204"/>
              </a:rPr>
              <a:t> flow</a:t>
            </a:r>
          </a:p>
          <a:p>
            <a:pPr defTabSz="685800"/>
            <a:endParaRPr lang="en-US" sz="1350" dirty="0">
              <a:solidFill>
                <a:prstClr val="black"/>
              </a:solidFill>
              <a:latin typeface="Calibri" panose="020F0502020204030204"/>
            </a:endParaRPr>
          </a:p>
          <a:p>
            <a:pPr marL="257175" indent="-257175" defTabSz="685800">
              <a:buFontTx/>
              <a:buAutoNum type="arabicPeriod"/>
            </a:pPr>
            <a:endParaRPr lang="en-US" sz="1350" dirty="0">
              <a:solidFill>
                <a:prstClr val="black"/>
              </a:solidFill>
              <a:latin typeface="Calibri" panose="020F0502020204030204"/>
            </a:endParaRPr>
          </a:p>
        </p:txBody>
      </p:sp>
      <p:sp>
        <p:nvSpPr>
          <p:cNvPr id="6" name="Title 1">
            <a:extLst>
              <a:ext uri="{FF2B5EF4-FFF2-40B4-BE49-F238E27FC236}">
                <a16:creationId xmlns:a16="http://schemas.microsoft.com/office/drawing/2014/main" id="{0AC17AA7-9824-410E-9D08-3601E95372B5}"/>
              </a:ext>
            </a:extLst>
          </p:cNvPr>
          <p:cNvSpPr txBox="1">
            <a:spLocks/>
          </p:cNvSpPr>
          <p:nvPr/>
        </p:nvSpPr>
        <p:spPr>
          <a:xfrm>
            <a:off x="628650" y="1131094"/>
            <a:ext cx="7886700" cy="695867"/>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685800"/>
            <a:r>
              <a:rPr lang="en-US" sz="3300" b="1" dirty="0">
                <a:solidFill>
                  <a:prstClr val="black"/>
                </a:solidFill>
                <a:latin typeface="+mn-lt"/>
              </a:rPr>
              <a:t>Modeling </a:t>
            </a:r>
            <a:r>
              <a:rPr lang="en-US" sz="3300" b="1" dirty="0" err="1">
                <a:solidFill>
                  <a:prstClr val="black"/>
                </a:solidFill>
                <a:latin typeface="+mn-lt"/>
              </a:rPr>
              <a:t>stormwater</a:t>
            </a:r>
            <a:r>
              <a:rPr lang="en-US" sz="3300" b="1" dirty="0">
                <a:solidFill>
                  <a:prstClr val="black"/>
                </a:solidFill>
                <a:latin typeface="+mn-lt"/>
              </a:rPr>
              <a:t> flow:</a:t>
            </a:r>
          </a:p>
        </p:txBody>
      </p:sp>
    </p:spTree>
    <p:extLst>
      <p:ext uri="{BB962C8B-B14F-4D97-AF65-F5344CB8AC3E}">
        <p14:creationId xmlns:p14="http://schemas.microsoft.com/office/powerpoint/2010/main" val="773789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8FC7F-A221-4229-A117-12936A2A9CE3}"/>
              </a:ext>
            </a:extLst>
          </p:cNvPr>
          <p:cNvSpPr>
            <a:spLocks noGrp="1"/>
          </p:cNvSpPr>
          <p:nvPr>
            <p:ph type="title"/>
          </p:nvPr>
        </p:nvSpPr>
        <p:spPr>
          <a:xfrm>
            <a:off x="628650" y="1131094"/>
            <a:ext cx="7886700" cy="1175528"/>
          </a:xfrm>
        </p:spPr>
        <p:txBody>
          <a:bodyPr>
            <a:normAutofit fontScale="90000"/>
          </a:bodyPr>
          <a:lstStyle/>
          <a:p>
            <a:r>
              <a:rPr lang="en-US" dirty="0"/>
              <a:t>Determine where and how water is conveyed through the constructed and natural network</a:t>
            </a:r>
            <a:br>
              <a:rPr lang="en-US" sz="3000" dirty="0"/>
            </a:br>
            <a:endParaRPr lang="en-US" dirty="0"/>
          </a:p>
        </p:txBody>
      </p:sp>
      <p:sp>
        <p:nvSpPr>
          <p:cNvPr id="3" name="Content Placeholder 2">
            <a:extLst>
              <a:ext uri="{FF2B5EF4-FFF2-40B4-BE49-F238E27FC236}">
                <a16:creationId xmlns:a16="http://schemas.microsoft.com/office/drawing/2014/main" id="{15A83648-3C52-469D-B85A-80BA78875B00}"/>
              </a:ext>
            </a:extLst>
          </p:cNvPr>
          <p:cNvSpPr>
            <a:spLocks noGrp="1"/>
          </p:cNvSpPr>
          <p:nvPr>
            <p:ph idx="1"/>
          </p:nvPr>
        </p:nvSpPr>
        <p:spPr>
          <a:xfrm>
            <a:off x="628650" y="2101589"/>
            <a:ext cx="7886700" cy="3625318"/>
          </a:xfrm>
        </p:spPr>
        <p:txBody>
          <a:bodyPr/>
          <a:lstStyle/>
          <a:p>
            <a:pPr marL="0" indent="0">
              <a:buNone/>
            </a:pPr>
            <a:endParaRPr lang="en-US" b="1" dirty="0"/>
          </a:p>
          <a:p>
            <a:pPr marL="0" indent="0">
              <a:buNone/>
            </a:pPr>
            <a:r>
              <a:rPr lang="en-US" sz="2400" b="1" dirty="0"/>
              <a:t>Feature data requirements: </a:t>
            </a:r>
          </a:p>
          <a:p>
            <a:pPr marL="0" indent="0">
              <a:buNone/>
            </a:pPr>
            <a:endParaRPr lang="en-US" dirty="0"/>
          </a:p>
          <a:p>
            <a:pPr marL="0" indent="0">
              <a:buNone/>
            </a:pPr>
            <a:r>
              <a:rPr lang="en-US" b="1" i="1" dirty="0"/>
              <a:t>Constructed</a:t>
            </a:r>
            <a:r>
              <a:rPr lang="en-US" dirty="0"/>
              <a:t> and </a:t>
            </a:r>
            <a:r>
              <a:rPr lang="en-US" b="1" i="1" dirty="0"/>
              <a:t>natural features </a:t>
            </a:r>
            <a:r>
              <a:rPr lang="en-US" dirty="0"/>
              <a:t>that convey water into, through and out of our region…</a:t>
            </a:r>
          </a:p>
          <a:p>
            <a:pPr marL="0" indent="0">
              <a:buNone/>
            </a:pPr>
            <a:endParaRPr lang="en-US" sz="1800" dirty="0"/>
          </a:p>
          <a:p>
            <a:pPr marL="0" indent="0">
              <a:buNone/>
            </a:pPr>
            <a:endParaRPr lang="en-US" sz="1800" dirty="0"/>
          </a:p>
          <a:p>
            <a:pPr marL="0" indent="0">
              <a:buNone/>
            </a:pPr>
            <a:endParaRPr lang="en-US" sz="1800"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4228559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A83648-3C52-469D-B85A-80BA78875B00}"/>
              </a:ext>
            </a:extLst>
          </p:cNvPr>
          <p:cNvSpPr>
            <a:spLocks noGrp="1"/>
          </p:cNvSpPr>
          <p:nvPr>
            <p:ph idx="1"/>
          </p:nvPr>
        </p:nvSpPr>
        <p:spPr>
          <a:xfrm>
            <a:off x="707011" y="2056199"/>
            <a:ext cx="8428152" cy="3264349"/>
          </a:xfrm>
        </p:spPr>
        <p:txBody>
          <a:bodyPr numCol="1">
            <a:normAutofit fontScale="25000" lnSpcReduction="20000"/>
          </a:bodyPr>
          <a:lstStyle/>
          <a:p>
            <a:pPr marL="0" indent="0">
              <a:buNone/>
            </a:pPr>
            <a:r>
              <a:rPr lang="en-US" sz="8400" u="sng" dirty="0"/>
              <a:t>Inlets, outlets and points in-between:</a:t>
            </a:r>
          </a:p>
          <a:p>
            <a:pPr>
              <a:buFont typeface="Wingdings" panose="05000000000000000000" pitchFamily="2" charset="2"/>
              <a:buChar char="Ø"/>
            </a:pPr>
            <a:r>
              <a:rPr lang="en-US" sz="8400" dirty="0"/>
              <a:t> Catch basins</a:t>
            </a:r>
          </a:p>
          <a:p>
            <a:pPr>
              <a:buFont typeface="Wingdings" panose="05000000000000000000" pitchFamily="2" charset="2"/>
              <a:buChar char="Ø"/>
            </a:pPr>
            <a:r>
              <a:rPr lang="en-US" sz="8400" dirty="0"/>
              <a:t> Manholes</a:t>
            </a:r>
          </a:p>
          <a:p>
            <a:pPr>
              <a:buFont typeface="Wingdings" panose="05000000000000000000" pitchFamily="2" charset="2"/>
              <a:buChar char="Ø"/>
            </a:pPr>
            <a:r>
              <a:rPr lang="en-US" sz="8400" dirty="0"/>
              <a:t> Pipe aprons</a:t>
            </a:r>
          </a:p>
          <a:p>
            <a:pPr>
              <a:buFont typeface="Wingdings" panose="05000000000000000000" pitchFamily="2" charset="2"/>
              <a:buChar char="Ø"/>
            </a:pPr>
            <a:r>
              <a:rPr lang="en-US" sz="8400" dirty="0"/>
              <a:t> Outfall, discharge locations</a:t>
            </a:r>
          </a:p>
          <a:p>
            <a:pPr>
              <a:buFont typeface="Wingdings" panose="05000000000000000000" pitchFamily="2" charset="2"/>
              <a:buChar char="Ø"/>
            </a:pPr>
            <a:r>
              <a:rPr lang="en-US" sz="8400" dirty="0"/>
              <a:t> Pump/lift stations</a:t>
            </a:r>
          </a:p>
          <a:p>
            <a:pPr>
              <a:buFont typeface="Wingdings" panose="05000000000000000000" pitchFamily="2" charset="2"/>
              <a:buChar char="Ø"/>
            </a:pPr>
            <a:r>
              <a:rPr lang="en-US" sz="8400" dirty="0"/>
              <a:t> *Various BMPs</a:t>
            </a:r>
          </a:p>
          <a:p>
            <a:pPr>
              <a:buFont typeface="Wingdings" panose="05000000000000000000" pitchFamily="2" charset="2"/>
              <a:buChar char="Ø"/>
            </a:pPr>
            <a:r>
              <a:rPr lang="en-US" sz="8400" dirty="0"/>
              <a:t> *Basins, lakes, ponds</a:t>
            </a:r>
          </a:p>
          <a:p>
            <a:pPr>
              <a:buFont typeface="Wingdings" panose="05000000000000000000" pitchFamily="2" charset="2"/>
              <a:buChar char="Ø"/>
            </a:pPr>
            <a:endParaRPr lang="en-US" sz="8400" i="1" dirty="0"/>
          </a:p>
          <a:p>
            <a:pPr marL="0" indent="0">
              <a:buNone/>
            </a:pPr>
            <a:r>
              <a:rPr lang="en-US" sz="7200" b="1" i="1" dirty="0"/>
              <a:t>*May be represented through other geometry types</a:t>
            </a:r>
            <a:endParaRPr lang="en-US" sz="8400" b="1" i="1" dirty="0"/>
          </a:p>
          <a:p>
            <a:pPr>
              <a:buFont typeface="Wingdings" panose="05000000000000000000" pitchFamily="2" charset="2"/>
              <a:buChar char="Ø"/>
            </a:pPr>
            <a:endParaRPr lang="en-US" sz="7200" dirty="0"/>
          </a:p>
          <a:p>
            <a:pPr>
              <a:buFont typeface="Wingdings" panose="05000000000000000000" pitchFamily="2" charset="2"/>
              <a:buChar char="Ø"/>
            </a:pPr>
            <a:endParaRPr lang="en-US" sz="2550" dirty="0"/>
          </a:p>
          <a:p>
            <a:pPr>
              <a:buFont typeface="Wingdings" panose="05000000000000000000" pitchFamily="2" charset="2"/>
              <a:buChar char="Ø"/>
            </a:pPr>
            <a:endParaRPr lang="en-US" sz="1950" dirty="0"/>
          </a:p>
          <a:p>
            <a:pPr>
              <a:buFont typeface="Wingdings" panose="05000000000000000000" pitchFamily="2" charset="2"/>
              <a:buChar char="Ø"/>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1800" dirty="0"/>
              <a:t>	</a:t>
            </a:r>
          </a:p>
          <a:p>
            <a:pPr marL="685800" lvl="2" indent="0">
              <a:buNone/>
            </a:pPr>
            <a:endParaRPr lang="en-US" sz="1200" dirty="0"/>
          </a:p>
          <a:p>
            <a:pPr marL="0" indent="0">
              <a:buNone/>
            </a:pPr>
            <a:endParaRPr lang="en-US" sz="1800" dirty="0"/>
          </a:p>
          <a:p>
            <a:pPr marL="0" indent="0">
              <a:buNone/>
            </a:pPr>
            <a:endParaRPr lang="en-US" sz="1800" dirty="0"/>
          </a:p>
          <a:p>
            <a:pPr>
              <a:buFont typeface="Wingdings" panose="05000000000000000000" pitchFamily="2" charset="2"/>
              <a:buChar char="Ø"/>
            </a:pPr>
            <a:endParaRPr lang="en-US" dirty="0"/>
          </a:p>
        </p:txBody>
      </p:sp>
      <p:sp>
        <p:nvSpPr>
          <p:cNvPr id="4" name="TextBox 3">
            <a:extLst>
              <a:ext uri="{FF2B5EF4-FFF2-40B4-BE49-F238E27FC236}">
                <a16:creationId xmlns:a16="http://schemas.microsoft.com/office/drawing/2014/main" id="{70573948-1145-41E5-BA81-7B354B260C45}"/>
              </a:ext>
            </a:extLst>
          </p:cNvPr>
          <p:cNvSpPr txBox="1"/>
          <p:nvPr/>
        </p:nvSpPr>
        <p:spPr>
          <a:xfrm>
            <a:off x="707010" y="1143000"/>
            <a:ext cx="7979789" cy="730969"/>
          </a:xfrm>
          <a:prstGeom prst="rect">
            <a:avLst/>
          </a:prstGeom>
          <a:noFill/>
        </p:spPr>
        <p:txBody>
          <a:bodyPr wrap="square" rtlCol="0">
            <a:spAutoFit/>
          </a:bodyPr>
          <a:lstStyle/>
          <a:p>
            <a:pPr defTabSz="685800"/>
            <a:r>
              <a:rPr lang="en-US" sz="2800" b="1" dirty="0">
                <a:solidFill>
                  <a:prstClr val="black"/>
                </a:solidFill>
                <a:latin typeface="Calibri" panose="020F0502020204030204"/>
              </a:rPr>
              <a:t>Common </a:t>
            </a:r>
            <a:r>
              <a:rPr lang="en-US" sz="2800" b="1" u="sng" dirty="0">
                <a:solidFill>
                  <a:prstClr val="black"/>
                </a:solidFill>
                <a:latin typeface="Calibri" panose="020F0502020204030204"/>
              </a:rPr>
              <a:t>point</a:t>
            </a:r>
            <a:r>
              <a:rPr lang="en-US" sz="2800" b="1" dirty="0">
                <a:solidFill>
                  <a:prstClr val="black"/>
                </a:solidFill>
                <a:latin typeface="Calibri" panose="020F0502020204030204"/>
              </a:rPr>
              <a:t> features that convey </a:t>
            </a:r>
            <a:r>
              <a:rPr lang="en-US" sz="2800" b="1" dirty="0" err="1">
                <a:solidFill>
                  <a:prstClr val="black"/>
                </a:solidFill>
                <a:latin typeface="Calibri" panose="020F0502020204030204"/>
              </a:rPr>
              <a:t>stormwater</a:t>
            </a:r>
            <a:endParaRPr lang="en-US" sz="2800" b="1" dirty="0">
              <a:solidFill>
                <a:prstClr val="black"/>
              </a:solidFill>
              <a:latin typeface="Calibri" panose="020F0502020204030204"/>
            </a:endParaRPr>
          </a:p>
          <a:p>
            <a:pPr defTabSz="685800"/>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2573072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A83648-3C52-469D-B85A-80BA78875B00}"/>
              </a:ext>
            </a:extLst>
          </p:cNvPr>
          <p:cNvSpPr>
            <a:spLocks noGrp="1"/>
          </p:cNvSpPr>
          <p:nvPr>
            <p:ph idx="1"/>
          </p:nvPr>
        </p:nvSpPr>
        <p:spPr>
          <a:xfrm>
            <a:off x="707011" y="2617706"/>
            <a:ext cx="8428152" cy="2637148"/>
          </a:xfrm>
        </p:spPr>
        <p:txBody>
          <a:bodyPr numCol="1">
            <a:normAutofit fontScale="25000" lnSpcReduction="20000"/>
          </a:bodyPr>
          <a:lstStyle/>
          <a:p>
            <a:pPr>
              <a:buFont typeface="Wingdings" panose="05000000000000000000" pitchFamily="2" charset="2"/>
              <a:buChar char="Ø"/>
            </a:pPr>
            <a:r>
              <a:rPr lang="en-US" sz="11200" b="1" dirty="0"/>
              <a:t> Pipes</a:t>
            </a:r>
          </a:p>
          <a:p>
            <a:pPr>
              <a:buFont typeface="Wingdings" panose="05000000000000000000" pitchFamily="2" charset="2"/>
              <a:buChar char="Ø"/>
            </a:pPr>
            <a:r>
              <a:rPr lang="en-US" sz="11200" b="1" dirty="0"/>
              <a:t> Channels</a:t>
            </a:r>
          </a:p>
          <a:p>
            <a:pPr>
              <a:buFont typeface="Wingdings" panose="05000000000000000000" pitchFamily="2" charset="2"/>
              <a:buChar char="Ø"/>
            </a:pPr>
            <a:r>
              <a:rPr lang="en-US" sz="11200" b="1" dirty="0"/>
              <a:t> Ditches</a:t>
            </a:r>
          </a:p>
          <a:p>
            <a:pPr>
              <a:buFont typeface="Wingdings" panose="05000000000000000000" pitchFamily="2" charset="2"/>
              <a:buChar char="Ø"/>
            </a:pPr>
            <a:r>
              <a:rPr lang="en-US" sz="11200" b="1" dirty="0"/>
              <a:t> Swales</a:t>
            </a:r>
          </a:p>
          <a:p>
            <a:pPr>
              <a:buFont typeface="Wingdings" panose="05000000000000000000" pitchFamily="2" charset="2"/>
              <a:buChar char="Ø"/>
            </a:pPr>
            <a:r>
              <a:rPr lang="en-US" sz="11200" b="1" dirty="0"/>
              <a:t> Streams</a:t>
            </a:r>
          </a:p>
          <a:p>
            <a:pPr>
              <a:buFont typeface="Wingdings" panose="05000000000000000000" pitchFamily="2" charset="2"/>
              <a:buChar char="Ø"/>
            </a:pPr>
            <a:r>
              <a:rPr lang="en-US" sz="11200" b="1" dirty="0"/>
              <a:t> Artificial paths</a:t>
            </a:r>
          </a:p>
          <a:p>
            <a:pPr>
              <a:buFont typeface="Wingdings" panose="05000000000000000000" pitchFamily="2" charset="2"/>
              <a:buChar char="Ø"/>
            </a:pPr>
            <a:endParaRPr lang="en-US" sz="255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1800" dirty="0"/>
              <a:t>	</a:t>
            </a:r>
          </a:p>
          <a:p>
            <a:pPr marL="685800" lvl="2" indent="0">
              <a:buNone/>
            </a:pPr>
            <a:endParaRPr lang="en-US" sz="1200" dirty="0"/>
          </a:p>
          <a:p>
            <a:pPr marL="0" indent="0">
              <a:buNone/>
            </a:pPr>
            <a:endParaRPr lang="en-US" sz="1800" dirty="0"/>
          </a:p>
          <a:p>
            <a:pPr marL="0" indent="0">
              <a:buNone/>
            </a:pPr>
            <a:endParaRPr lang="en-US" sz="1800" dirty="0"/>
          </a:p>
          <a:p>
            <a:pPr>
              <a:buFont typeface="Wingdings" panose="05000000000000000000" pitchFamily="2" charset="2"/>
              <a:buChar char="Ø"/>
            </a:pPr>
            <a:endParaRPr lang="en-US" dirty="0"/>
          </a:p>
        </p:txBody>
      </p:sp>
      <p:sp>
        <p:nvSpPr>
          <p:cNvPr id="4" name="TextBox 3">
            <a:extLst>
              <a:ext uri="{FF2B5EF4-FFF2-40B4-BE49-F238E27FC236}">
                <a16:creationId xmlns:a16="http://schemas.microsoft.com/office/drawing/2014/main" id="{70573948-1145-41E5-BA81-7B354B260C45}"/>
              </a:ext>
            </a:extLst>
          </p:cNvPr>
          <p:cNvSpPr txBox="1"/>
          <p:nvPr/>
        </p:nvSpPr>
        <p:spPr>
          <a:xfrm>
            <a:off x="457200" y="1143000"/>
            <a:ext cx="8428152" cy="792525"/>
          </a:xfrm>
          <a:prstGeom prst="rect">
            <a:avLst/>
          </a:prstGeom>
          <a:noFill/>
        </p:spPr>
        <p:txBody>
          <a:bodyPr wrap="square" rtlCol="0">
            <a:spAutoFit/>
          </a:bodyPr>
          <a:lstStyle/>
          <a:p>
            <a:pPr defTabSz="685800"/>
            <a:r>
              <a:rPr lang="en-US" sz="3200" b="1" dirty="0">
                <a:solidFill>
                  <a:prstClr val="black"/>
                </a:solidFill>
                <a:latin typeface="Calibri" panose="020F0502020204030204"/>
              </a:rPr>
              <a:t>Common </a:t>
            </a:r>
            <a:r>
              <a:rPr lang="en-US" sz="3200" b="1" u="sng" dirty="0">
                <a:solidFill>
                  <a:prstClr val="black"/>
                </a:solidFill>
                <a:latin typeface="Calibri" panose="020F0502020204030204"/>
              </a:rPr>
              <a:t>line</a:t>
            </a:r>
            <a:r>
              <a:rPr lang="en-US" sz="3200" b="1" dirty="0">
                <a:solidFill>
                  <a:prstClr val="black"/>
                </a:solidFill>
                <a:latin typeface="Calibri" panose="020F0502020204030204"/>
              </a:rPr>
              <a:t> features that convey stormwater</a:t>
            </a:r>
          </a:p>
          <a:p>
            <a:pPr defTabSz="685800"/>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1022733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A83648-3C52-469D-B85A-80BA78875B00}"/>
              </a:ext>
            </a:extLst>
          </p:cNvPr>
          <p:cNvSpPr>
            <a:spLocks noGrp="1"/>
          </p:cNvSpPr>
          <p:nvPr>
            <p:ph idx="1"/>
          </p:nvPr>
        </p:nvSpPr>
        <p:spPr>
          <a:xfrm>
            <a:off x="707011" y="1485413"/>
            <a:ext cx="7446389" cy="2955303"/>
          </a:xfrm>
        </p:spPr>
        <p:txBody>
          <a:bodyPr numCol="1">
            <a:normAutofit fontScale="25000" lnSpcReduction="20000"/>
          </a:bodyPr>
          <a:lstStyle/>
          <a:p>
            <a:pPr>
              <a:buFont typeface="Wingdings" panose="05000000000000000000" pitchFamily="2" charset="2"/>
              <a:buChar char="Ø"/>
            </a:pPr>
            <a:r>
              <a:rPr lang="en-US" sz="9600" dirty="0"/>
              <a:t> Water bodies (lakes, ponds, wetlands)</a:t>
            </a:r>
          </a:p>
          <a:p>
            <a:pPr>
              <a:buFont typeface="Wingdings" panose="05000000000000000000" pitchFamily="2" charset="2"/>
              <a:buChar char="Ø"/>
            </a:pPr>
            <a:endParaRPr lang="en-US" sz="9600" dirty="0"/>
          </a:p>
          <a:p>
            <a:pPr>
              <a:buFont typeface="Wingdings" panose="05000000000000000000" pitchFamily="2" charset="2"/>
              <a:buChar char="Ø"/>
            </a:pPr>
            <a:r>
              <a:rPr lang="en-US" sz="9600" dirty="0"/>
              <a:t> Various BMPs (e.g. rain gardens)</a:t>
            </a:r>
          </a:p>
          <a:p>
            <a:pPr marL="0" indent="0">
              <a:buNone/>
            </a:pPr>
            <a:endParaRPr lang="en-US" sz="9600" dirty="0"/>
          </a:p>
          <a:p>
            <a:pPr>
              <a:buFont typeface="Wingdings" panose="05000000000000000000" pitchFamily="2" charset="2"/>
              <a:buChar char="Ø"/>
            </a:pPr>
            <a:r>
              <a:rPr lang="en-US" sz="9600" dirty="0"/>
              <a:t> Polygons are not required inputs for modeling stormwater flow</a:t>
            </a:r>
          </a:p>
          <a:p>
            <a:pPr marL="0" indent="0">
              <a:buNone/>
            </a:pPr>
            <a:endParaRPr lang="en-US" sz="9600" dirty="0"/>
          </a:p>
          <a:p>
            <a:pPr>
              <a:lnSpc>
                <a:spcPct val="120000"/>
              </a:lnSpc>
              <a:buFont typeface="Wingdings" panose="05000000000000000000" pitchFamily="2" charset="2"/>
              <a:buChar char="Ø"/>
            </a:pPr>
            <a:r>
              <a:rPr lang="en-US" sz="9600" dirty="0"/>
              <a:t> ESRI’s new Utility Network allows for polygons to be used (structure boundaries), where the old Geometric Network used points and lines (junctions and edges)</a:t>
            </a:r>
          </a:p>
          <a:p>
            <a:pPr>
              <a:buFont typeface="Wingdings" panose="05000000000000000000" pitchFamily="2" charset="2"/>
              <a:buChar char="Ø"/>
            </a:pPr>
            <a:endParaRPr lang="en-US" sz="2550" dirty="0"/>
          </a:p>
          <a:p>
            <a:pPr>
              <a:buFont typeface="Wingdings" panose="05000000000000000000" pitchFamily="2" charset="2"/>
              <a:buChar char="Ø"/>
            </a:pPr>
            <a:endParaRPr lang="en-US" sz="7200" dirty="0"/>
          </a:p>
          <a:p>
            <a:pPr>
              <a:buFont typeface="Wingdings" panose="05000000000000000000" pitchFamily="2" charset="2"/>
              <a:buChar char="Ø"/>
            </a:pPr>
            <a:endParaRPr lang="en-US" sz="2550" dirty="0"/>
          </a:p>
          <a:p>
            <a:pPr>
              <a:buFont typeface="Wingdings" panose="05000000000000000000" pitchFamily="2" charset="2"/>
              <a:buChar char="Ø"/>
            </a:pPr>
            <a:endParaRPr lang="en-US" sz="1950" dirty="0"/>
          </a:p>
          <a:p>
            <a:pPr>
              <a:buFont typeface="Wingdings" panose="05000000000000000000" pitchFamily="2" charset="2"/>
              <a:buChar char="Ø"/>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1800" dirty="0"/>
              <a:t>	</a:t>
            </a:r>
          </a:p>
          <a:p>
            <a:pPr marL="685800" lvl="2" indent="0">
              <a:buNone/>
            </a:pPr>
            <a:endParaRPr lang="en-US" sz="1200" dirty="0"/>
          </a:p>
          <a:p>
            <a:pPr marL="0" indent="0">
              <a:buNone/>
            </a:pPr>
            <a:endParaRPr lang="en-US" sz="1800" dirty="0"/>
          </a:p>
          <a:p>
            <a:pPr marL="0" indent="0">
              <a:buNone/>
            </a:pPr>
            <a:endParaRPr lang="en-US" sz="1800" dirty="0"/>
          </a:p>
          <a:p>
            <a:pPr>
              <a:buFont typeface="Wingdings" panose="05000000000000000000" pitchFamily="2" charset="2"/>
              <a:buChar char="Ø"/>
            </a:pPr>
            <a:endParaRPr lang="en-US" dirty="0"/>
          </a:p>
        </p:txBody>
      </p:sp>
      <p:sp>
        <p:nvSpPr>
          <p:cNvPr id="4" name="TextBox 3">
            <a:extLst>
              <a:ext uri="{FF2B5EF4-FFF2-40B4-BE49-F238E27FC236}">
                <a16:creationId xmlns:a16="http://schemas.microsoft.com/office/drawing/2014/main" id="{70573948-1145-41E5-BA81-7B354B260C45}"/>
              </a:ext>
            </a:extLst>
          </p:cNvPr>
          <p:cNvSpPr txBox="1"/>
          <p:nvPr/>
        </p:nvSpPr>
        <p:spPr>
          <a:xfrm>
            <a:off x="353506" y="685800"/>
            <a:ext cx="8790494" cy="792525"/>
          </a:xfrm>
          <a:prstGeom prst="rect">
            <a:avLst/>
          </a:prstGeom>
          <a:noFill/>
        </p:spPr>
        <p:txBody>
          <a:bodyPr wrap="square" rtlCol="0">
            <a:spAutoFit/>
          </a:bodyPr>
          <a:lstStyle/>
          <a:p>
            <a:pPr defTabSz="685800"/>
            <a:r>
              <a:rPr lang="en-US" sz="3200" b="1" dirty="0">
                <a:solidFill>
                  <a:prstClr val="black"/>
                </a:solidFill>
                <a:latin typeface="Calibri" panose="020F0502020204030204"/>
              </a:rPr>
              <a:t>Common </a:t>
            </a:r>
            <a:r>
              <a:rPr lang="en-US" sz="3200" b="1" u="sng" dirty="0">
                <a:solidFill>
                  <a:prstClr val="black"/>
                </a:solidFill>
                <a:latin typeface="Calibri" panose="020F0502020204030204"/>
              </a:rPr>
              <a:t>polygon</a:t>
            </a:r>
            <a:r>
              <a:rPr lang="en-US" sz="3200" b="1" dirty="0">
                <a:solidFill>
                  <a:prstClr val="black"/>
                </a:solidFill>
                <a:latin typeface="Calibri" panose="020F0502020204030204"/>
              </a:rPr>
              <a:t> features that convey </a:t>
            </a:r>
            <a:r>
              <a:rPr lang="en-US" sz="3200" b="1" dirty="0" err="1">
                <a:solidFill>
                  <a:prstClr val="black"/>
                </a:solidFill>
                <a:latin typeface="Calibri" panose="020F0502020204030204"/>
              </a:rPr>
              <a:t>stormwater</a:t>
            </a:r>
            <a:endParaRPr lang="en-US" sz="3200" b="1" dirty="0">
              <a:solidFill>
                <a:prstClr val="black"/>
              </a:solidFill>
              <a:latin typeface="Calibri" panose="020F0502020204030204"/>
            </a:endParaRPr>
          </a:p>
          <a:p>
            <a:pPr defTabSz="685800"/>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3250008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8FC7F-A221-4229-A117-12936A2A9CE3}"/>
              </a:ext>
            </a:extLst>
          </p:cNvPr>
          <p:cNvSpPr>
            <a:spLocks noGrp="1"/>
          </p:cNvSpPr>
          <p:nvPr>
            <p:ph type="title"/>
          </p:nvPr>
        </p:nvSpPr>
        <p:spPr>
          <a:xfrm>
            <a:off x="628650" y="1131094"/>
            <a:ext cx="7886700" cy="1175528"/>
          </a:xfrm>
        </p:spPr>
        <p:txBody>
          <a:bodyPr>
            <a:normAutofit fontScale="90000"/>
          </a:bodyPr>
          <a:lstStyle/>
          <a:p>
            <a:r>
              <a:rPr lang="en-US" dirty="0"/>
              <a:t>Determine where and how water is conveyed through the constructed and natural network</a:t>
            </a:r>
            <a:br>
              <a:rPr lang="en-US" sz="3000" dirty="0"/>
            </a:br>
            <a:endParaRPr lang="en-US" dirty="0"/>
          </a:p>
        </p:txBody>
      </p:sp>
      <p:sp>
        <p:nvSpPr>
          <p:cNvPr id="3" name="Content Placeholder 2">
            <a:extLst>
              <a:ext uri="{FF2B5EF4-FFF2-40B4-BE49-F238E27FC236}">
                <a16:creationId xmlns:a16="http://schemas.microsoft.com/office/drawing/2014/main" id="{15A83648-3C52-469D-B85A-80BA78875B00}"/>
              </a:ext>
            </a:extLst>
          </p:cNvPr>
          <p:cNvSpPr>
            <a:spLocks noGrp="1"/>
          </p:cNvSpPr>
          <p:nvPr>
            <p:ph idx="1"/>
          </p:nvPr>
        </p:nvSpPr>
        <p:spPr>
          <a:xfrm>
            <a:off x="628650" y="2101589"/>
            <a:ext cx="7886700" cy="3625318"/>
          </a:xfrm>
        </p:spPr>
        <p:txBody>
          <a:bodyPr/>
          <a:lstStyle/>
          <a:p>
            <a:pPr marL="0" indent="0">
              <a:buNone/>
            </a:pPr>
            <a:endParaRPr lang="en-US" b="1" dirty="0"/>
          </a:p>
          <a:p>
            <a:pPr marL="0" indent="0">
              <a:buNone/>
            </a:pPr>
            <a:endParaRPr lang="en-US" sz="1800" dirty="0"/>
          </a:p>
          <a:p>
            <a:pPr marL="0" indent="0">
              <a:buNone/>
            </a:pPr>
            <a:endParaRPr lang="en-US" sz="1800" dirty="0"/>
          </a:p>
          <a:p>
            <a:pPr marL="0" indent="0">
              <a:buNone/>
            </a:pPr>
            <a:endParaRPr lang="en-US" sz="1800" dirty="0"/>
          </a:p>
          <a:p>
            <a:pPr>
              <a:buFont typeface="Wingdings" panose="05000000000000000000" pitchFamily="2" charset="2"/>
              <a:buChar char="Ø"/>
            </a:pPr>
            <a:endParaRPr lang="en-US" dirty="0"/>
          </a:p>
        </p:txBody>
      </p:sp>
      <p:sp>
        <p:nvSpPr>
          <p:cNvPr id="4" name="TextBox 3">
            <a:extLst>
              <a:ext uri="{FF2B5EF4-FFF2-40B4-BE49-F238E27FC236}">
                <a16:creationId xmlns:a16="http://schemas.microsoft.com/office/drawing/2014/main" id="{76DA9F84-520D-4781-9D0E-1DECBD9D57FF}"/>
              </a:ext>
            </a:extLst>
          </p:cNvPr>
          <p:cNvSpPr txBox="1"/>
          <p:nvPr/>
        </p:nvSpPr>
        <p:spPr>
          <a:xfrm>
            <a:off x="714080" y="2327832"/>
            <a:ext cx="7699343" cy="4031873"/>
          </a:xfrm>
          <a:prstGeom prst="rect">
            <a:avLst/>
          </a:prstGeom>
          <a:noFill/>
        </p:spPr>
        <p:txBody>
          <a:bodyPr wrap="square" rtlCol="0">
            <a:spAutoFit/>
          </a:bodyPr>
          <a:lstStyle/>
          <a:p>
            <a:pPr defTabSz="685800"/>
            <a:r>
              <a:rPr lang="en-US" sz="2200" dirty="0">
                <a:solidFill>
                  <a:prstClr val="black"/>
                </a:solidFill>
                <a:latin typeface="Calibri" panose="020F0502020204030204"/>
              </a:rPr>
              <a:t>In order to allow </a:t>
            </a:r>
            <a:r>
              <a:rPr lang="en-US" sz="2200" b="1" dirty="0">
                <a:solidFill>
                  <a:srgbClr val="006600"/>
                </a:solidFill>
                <a:latin typeface="Calibri" panose="020F0502020204030204"/>
              </a:rPr>
              <a:t>for basic flow tracing </a:t>
            </a:r>
            <a:r>
              <a:rPr lang="en-US" sz="2200" dirty="0">
                <a:solidFill>
                  <a:prstClr val="black"/>
                </a:solidFill>
                <a:latin typeface="Calibri" panose="020F0502020204030204"/>
              </a:rPr>
              <a:t>in GIS,</a:t>
            </a:r>
          </a:p>
          <a:p>
            <a:pPr defTabSz="685800"/>
            <a:r>
              <a:rPr lang="en-US" sz="2200" dirty="0">
                <a:solidFill>
                  <a:prstClr val="black"/>
                </a:solidFill>
                <a:latin typeface="Calibri" panose="020F0502020204030204"/>
              </a:rPr>
              <a:t>Certain </a:t>
            </a:r>
            <a:r>
              <a:rPr lang="en-US" sz="2200" b="1" dirty="0">
                <a:solidFill>
                  <a:srgbClr val="006600"/>
                </a:solidFill>
                <a:latin typeface="Calibri" panose="020F0502020204030204"/>
              </a:rPr>
              <a:t>geometry</a:t>
            </a:r>
            <a:r>
              <a:rPr lang="en-US" sz="2200" dirty="0">
                <a:solidFill>
                  <a:prstClr val="black"/>
                </a:solidFill>
                <a:latin typeface="Calibri" panose="020F0502020204030204"/>
              </a:rPr>
              <a:t> and</a:t>
            </a:r>
            <a:r>
              <a:rPr lang="en-US" sz="2200" b="1" dirty="0">
                <a:solidFill>
                  <a:srgbClr val="006600"/>
                </a:solidFill>
                <a:latin typeface="Calibri" panose="020F0502020204030204"/>
              </a:rPr>
              <a:t> attribute components </a:t>
            </a:r>
            <a:r>
              <a:rPr lang="en-US" sz="2200" dirty="0">
                <a:solidFill>
                  <a:prstClr val="black"/>
                </a:solidFill>
                <a:latin typeface="Calibri" panose="020F0502020204030204"/>
              </a:rPr>
              <a:t>should exist:</a:t>
            </a:r>
          </a:p>
          <a:p>
            <a:pPr defTabSz="685800"/>
            <a:endParaRPr lang="en-US" sz="2200" dirty="0">
              <a:solidFill>
                <a:prstClr val="black"/>
              </a:solidFill>
              <a:latin typeface="Calibri" panose="020F0502020204030204"/>
            </a:endParaRPr>
          </a:p>
          <a:p>
            <a:pPr defTabSz="685800"/>
            <a:r>
              <a:rPr lang="en-US" sz="2200" b="1" dirty="0">
                <a:solidFill>
                  <a:prstClr val="black"/>
                </a:solidFill>
                <a:latin typeface="Calibri" panose="020F0502020204030204"/>
              </a:rPr>
              <a:t>Geometry Requirements</a:t>
            </a:r>
          </a:p>
          <a:p>
            <a:pPr marL="257175" indent="-257175" defTabSz="685800">
              <a:buFont typeface="Wingdings" panose="05000000000000000000" pitchFamily="2" charset="2"/>
              <a:buChar char="Ø"/>
            </a:pPr>
            <a:r>
              <a:rPr lang="en-US" sz="2200" dirty="0">
                <a:solidFill>
                  <a:prstClr val="black"/>
                </a:solidFill>
                <a:latin typeface="Calibri" panose="020F0502020204030204"/>
              </a:rPr>
              <a:t>Feature connectivity</a:t>
            </a:r>
          </a:p>
          <a:p>
            <a:pPr marL="257175" indent="-257175" defTabSz="685800">
              <a:buFont typeface="Wingdings" panose="05000000000000000000" pitchFamily="2" charset="2"/>
              <a:buChar char="Ø"/>
            </a:pPr>
            <a:r>
              <a:rPr lang="en-US" sz="2200" dirty="0">
                <a:solidFill>
                  <a:prstClr val="black"/>
                </a:solidFill>
                <a:latin typeface="Calibri" panose="020F0502020204030204"/>
              </a:rPr>
              <a:t>Line directionality</a:t>
            </a:r>
          </a:p>
          <a:p>
            <a:pPr marL="257175" indent="-257175" defTabSz="685800">
              <a:buFont typeface="Wingdings" panose="05000000000000000000" pitchFamily="2" charset="2"/>
              <a:buChar char="Ø"/>
            </a:pPr>
            <a:endParaRPr lang="en-US" sz="2200" dirty="0">
              <a:solidFill>
                <a:prstClr val="black"/>
              </a:solidFill>
              <a:latin typeface="Calibri" panose="020F0502020204030204"/>
            </a:endParaRPr>
          </a:p>
          <a:p>
            <a:pPr defTabSz="685800"/>
            <a:r>
              <a:rPr lang="en-US" sz="2200" b="1" dirty="0">
                <a:solidFill>
                  <a:prstClr val="black"/>
                </a:solidFill>
                <a:latin typeface="Calibri" panose="020F0502020204030204"/>
              </a:rPr>
              <a:t>Attribute Requirements</a:t>
            </a:r>
          </a:p>
          <a:p>
            <a:pPr marL="257175" indent="-257175" defTabSz="685800">
              <a:buFont typeface="Wingdings" panose="05000000000000000000" pitchFamily="2" charset="2"/>
              <a:buChar char="Ø"/>
            </a:pPr>
            <a:r>
              <a:rPr lang="en-US" sz="2200" dirty="0">
                <a:solidFill>
                  <a:prstClr val="black"/>
                </a:solidFill>
                <a:latin typeface="Calibri" panose="020F0502020204030204"/>
              </a:rPr>
              <a:t>Invert elevations of line endpoints</a:t>
            </a:r>
          </a:p>
          <a:p>
            <a:pPr marL="257175" indent="-257175" defTabSz="685800">
              <a:buFont typeface="Wingdings" panose="05000000000000000000" pitchFamily="2" charset="2"/>
              <a:buChar char="Ø"/>
            </a:pPr>
            <a:r>
              <a:rPr lang="en-US" sz="2200" dirty="0">
                <a:solidFill>
                  <a:prstClr val="black"/>
                </a:solidFill>
                <a:latin typeface="Calibri" panose="020F0502020204030204"/>
              </a:rPr>
              <a:t>Active/inactive status of conveyance features</a:t>
            </a:r>
          </a:p>
          <a:p>
            <a:pPr defTabSz="685800"/>
            <a:endParaRPr lang="en-US" dirty="0">
              <a:solidFill>
                <a:prstClr val="black"/>
              </a:solidFill>
              <a:latin typeface="Calibri" panose="020F0502020204030204"/>
            </a:endParaRPr>
          </a:p>
          <a:p>
            <a:pPr marL="257175" indent="-257175" defTabSz="685800">
              <a:buFont typeface="Wingdings" panose="05000000000000000000" pitchFamily="2" charset="2"/>
              <a:buChar char="Ø"/>
            </a:pPr>
            <a:endParaRPr lang="en-US" dirty="0">
              <a:solidFill>
                <a:prstClr val="black"/>
              </a:solidFill>
              <a:latin typeface="Calibri" panose="020F0502020204030204"/>
            </a:endParaRPr>
          </a:p>
        </p:txBody>
      </p:sp>
      <p:pic>
        <p:nvPicPr>
          <p:cNvPr id="8" name="Picture 7">
            <a:extLst>
              <a:ext uri="{FF2B5EF4-FFF2-40B4-BE49-F238E27FC236}">
                <a16:creationId xmlns:a16="http://schemas.microsoft.com/office/drawing/2014/main" id="{0C7EEE6B-F2D2-43DD-8030-E1C1DBA97D11}"/>
              </a:ext>
            </a:extLst>
          </p:cNvPr>
          <p:cNvPicPr>
            <a:picLocks noChangeAspect="1"/>
          </p:cNvPicPr>
          <p:nvPr/>
        </p:nvPicPr>
        <p:blipFill>
          <a:blip r:embed="rId2"/>
          <a:stretch>
            <a:fillRect/>
          </a:stretch>
        </p:blipFill>
        <p:spPr>
          <a:xfrm>
            <a:off x="6094576" y="3252308"/>
            <a:ext cx="1744325" cy="1724159"/>
          </a:xfrm>
          <a:prstGeom prst="rect">
            <a:avLst/>
          </a:prstGeom>
        </p:spPr>
      </p:pic>
    </p:spTree>
    <p:extLst>
      <p:ext uri="{BB962C8B-B14F-4D97-AF65-F5344CB8AC3E}">
        <p14:creationId xmlns:p14="http://schemas.microsoft.com/office/powerpoint/2010/main" val="982293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8FC7F-A221-4229-A117-12936A2A9CE3}"/>
              </a:ext>
            </a:extLst>
          </p:cNvPr>
          <p:cNvSpPr>
            <a:spLocks noGrp="1"/>
          </p:cNvSpPr>
          <p:nvPr>
            <p:ph type="title"/>
          </p:nvPr>
        </p:nvSpPr>
        <p:spPr>
          <a:xfrm>
            <a:off x="43859" y="104762"/>
            <a:ext cx="7886700" cy="935144"/>
          </a:xfrm>
        </p:spPr>
        <p:txBody>
          <a:bodyPr>
            <a:normAutofit/>
          </a:bodyPr>
          <a:lstStyle/>
          <a:p>
            <a:r>
              <a:rPr lang="en-US" sz="2700" b="1" dirty="0">
                <a:latin typeface="+mn-lt"/>
              </a:rPr>
              <a:t>Geometry Requirements</a:t>
            </a:r>
          </a:p>
        </p:txBody>
      </p:sp>
      <p:sp>
        <p:nvSpPr>
          <p:cNvPr id="5" name="Content Placeholder 4">
            <a:extLst>
              <a:ext uri="{FF2B5EF4-FFF2-40B4-BE49-F238E27FC236}">
                <a16:creationId xmlns:a16="http://schemas.microsoft.com/office/drawing/2014/main" id="{3F4B6945-53BE-46AC-A1D0-F45C24AD3C92}"/>
              </a:ext>
            </a:extLst>
          </p:cNvPr>
          <p:cNvSpPr>
            <a:spLocks noGrp="1"/>
          </p:cNvSpPr>
          <p:nvPr>
            <p:ph idx="1"/>
          </p:nvPr>
        </p:nvSpPr>
        <p:spPr>
          <a:xfrm>
            <a:off x="177499" y="914400"/>
            <a:ext cx="7886700" cy="3263504"/>
          </a:xfrm>
        </p:spPr>
        <p:txBody>
          <a:bodyPr>
            <a:noAutofit/>
          </a:bodyPr>
          <a:lstStyle/>
          <a:p>
            <a:pPr marL="0" indent="0">
              <a:buNone/>
            </a:pPr>
            <a:r>
              <a:rPr lang="en-US" sz="2200" b="1" u="sng" dirty="0"/>
              <a:t>Feature Connectivity:</a:t>
            </a:r>
          </a:p>
          <a:p>
            <a:pPr marL="342900" indent="-342900">
              <a:buAutoNum type="arabicPeriod"/>
            </a:pPr>
            <a:r>
              <a:rPr lang="en-US" sz="2200" b="1" dirty="0"/>
              <a:t>Line features </a:t>
            </a:r>
            <a:r>
              <a:rPr lang="en-US" sz="2200" dirty="0"/>
              <a:t>that convey water from one to another must be connected (“snapped”) at their endpoints;</a:t>
            </a:r>
          </a:p>
          <a:p>
            <a:pPr marL="0" indent="0">
              <a:buNone/>
            </a:pPr>
            <a:endParaRPr lang="en-US" sz="2200" dirty="0"/>
          </a:p>
          <a:p>
            <a:pPr marL="0" indent="0">
              <a:buNone/>
            </a:pPr>
            <a:r>
              <a:rPr lang="en-US" sz="2200" b="1" dirty="0"/>
              <a:t>2. Point features </a:t>
            </a:r>
            <a:r>
              <a:rPr lang="en-US" sz="2200" dirty="0"/>
              <a:t>that convey water to or from line features must be </a:t>
            </a:r>
          </a:p>
          <a:p>
            <a:pPr marL="0" indent="0">
              <a:buNone/>
            </a:pPr>
            <a:r>
              <a:rPr lang="en-US" sz="2200" dirty="0"/>
              <a:t>connected to the line endpoints</a:t>
            </a:r>
          </a:p>
        </p:txBody>
      </p:sp>
      <p:pic>
        <p:nvPicPr>
          <p:cNvPr id="7" name="Picture 6">
            <a:extLst>
              <a:ext uri="{FF2B5EF4-FFF2-40B4-BE49-F238E27FC236}">
                <a16:creationId xmlns:a16="http://schemas.microsoft.com/office/drawing/2014/main" id="{81968111-3782-4EE1-8D37-92B1187ACF81}"/>
              </a:ext>
            </a:extLst>
          </p:cNvPr>
          <p:cNvPicPr>
            <a:picLocks noChangeAspect="1"/>
          </p:cNvPicPr>
          <p:nvPr/>
        </p:nvPicPr>
        <p:blipFill>
          <a:blip r:embed="rId2"/>
          <a:stretch>
            <a:fillRect/>
          </a:stretch>
        </p:blipFill>
        <p:spPr>
          <a:xfrm>
            <a:off x="234086" y="3376709"/>
            <a:ext cx="4479273" cy="3135491"/>
          </a:xfrm>
          <a:prstGeom prst="rect">
            <a:avLst/>
          </a:prstGeom>
          <a:ln>
            <a:solidFill>
              <a:schemeClr val="tx1"/>
            </a:solidFill>
          </a:ln>
        </p:spPr>
      </p:pic>
      <p:pic>
        <p:nvPicPr>
          <p:cNvPr id="8" name="Picture 7">
            <a:extLst>
              <a:ext uri="{FF2B5EF4-FFF2-40B4-BE49-F238E27FC236}">
                <a16:creationId xmlns:a16="http://schemas.microsoft.com/office/drawing/2014/main" id="{45F3CE31-1E6C-469F-A781-D1128D236DA1}"/>
              </a:ext>
            </a:extLst>
          </p:cNvPr>
          <p:cNvPicPr>
            <a:picLocks noChangeAspect="1"/>
          </p:cNvPicPr>
          <p:nvPr/>
        </p:nvPicPr>
        <p:blipFill>
          <a:blip r:embed="rId3"/>
          <a:stretch>
            <a:fillRect/>
          </a:stretch>
        </p:blipFill>
        <p:spPr>
          <a:xfrm>
            <a:off x="4819564" y="3376708"/>
            <a:ext cx="4160992" cy="3135491"/>
          </a:xfrm>
          <a:prstGeom prst="rect">
            <a:avLst/>
          </a:prstGeom>
          <a:ln>
            <a:solidFill>
              <a:schemeClr val="tx1"/>
            </a:solidFill>
          </a:ln>
        </p:spPr>
      </p:pic>
    </p:spTree>
    <p:extLst>
      <p:ext uri="{BB962C8B-B14F-4D97-AF65-F5344CB8AC3E}">
        <p14:creationId xmlns:p14="http://schemas.microsoft.com/office/powerpoint/2010/main" val="1130747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8FC7F-A221-4229-A117-12936A2A9CE3}"/>
              </a:ext>
            </a:extLst>
          </p:cNvPr>
          <p:cNvSpPr>
            <a:spLocks noGrp="1"/>
          </p:cNvSpPr>
          <p:nvPr>
            <p:ph type="title"/>
          </p:nvPr>
        </p:nvSpPr>
        <p:spPr>
          <a:xfrm>
            <a:off x="289603" y="304800"/>
            <a:ext cx="7886700" cy="670388"/>
          </a:xfrm>
        </p:spPr>
        <p:txBody>
          <a:bodyPr>
            <a:normAutofit/>
          </a:bodyPr>
          <a:lstStyle/>
          <a:p>
            <a:r>
              <a:rPr lang="en-US" sz="2700" b="1" dirty="0">
                <a:latin typeface="+mn-lt"/>
              </a:rPr>
              <a:t>Geometry Requirements</a:t>
            </a:r>
          </a:p>
        </p:txBody>
      </p:sp>
      <p:sp>
        <p:nvSpPr>
          <p:cNvPr id="5" name="Content Placeholder 4">
            <a:extLst>
              <a:ext uri="{FF2B5EF4-FFF2-40B4-BE49-F238E27FC236}">
                <a16:creationId xmlns:a16="http://schemas.microsoft.com/office/drawing/2014/main" id="{3F4B6945-53BE-46AC-A1D0-F45C24AD3C92}"/>
              </a:ext>
            </a:extLst>
          </p:cNvPr>
          <p:cNvSpPr>
            <a:spLocks noGrp="1"/>
          </p:cNvSpPr>
          <p:nvPr>
            <p:ph idx="1"/>
          </p:nvPr>
        </p:nvSpPr>
        <p:spPr>
          <a:xfrm>
            <a:off x="381000" y="915307"/>
            <a:ext cx="8305800" cy="3555089"/>
          </a:xfrm>
        </p:spPr>
        <p:txBody>
          <a:bodyPr>
            <a:normAutofit/>
          </a:bodyPr>
          <a:lstStyle/>
          <a:p>
            <a:pPr marL="0" indent="0">
              <a:buNone/>
            </a:pPr>
            <a:r>
              <a:rPr lang="en-US" sz="2000" b="1" dirty="0"/>
              <a:t>Line Directionality:</a:t>
            </a:r>
          </a:p>
          <a:p>
            <a:pPr marL="0" indent="0">
              <a:buNone/>
            </a:pPr>
            <a:r>
              <a:rPr lang="en-US" sz="2000" dirty="0"/>
              <a:t>1. Line features should be </a:t>
            </a:r>
            <a:r>
              <a:rPr lang="en-US" sz="2000" b="1" i="1" dirty="0">
                <a:solidFill>
                  <a:srgbClr val="0070C0"/>
                </a:solidFill>
              </a:rPr>
              <a:t>digitized in a direction </a:t>
            </a:r>
            <a:r>
              <a:rPr lang="en-US" sz="2000" dirty="0"/>
              <a:t>that always follow with or against the flow of water, not both;</a:t>
            </a:r>
          </a:p>
        </p:txBody>
      </p:sp>
      <p:pic>
        <p:nvPicPr>
          <p:cNvPr id="4" name="Picture 3">
            <a:extLst>
              <a:ext uri="{FF2B5EF4-FFF2-40B4-BE49-F238E27FC236}">
                <a16:creationId xmlns:a16="http://schemas.microsoft.com/office/drawing/2014/main" id="{A3AEBCAD-AF65-4174-8F05-6B42852C9134}"/>
              </a:ext>
            </a:extLst>
          </p:cNvPr>
          <p:cNvPicPr>
            <a:picLocks noChangeAspect="1"/>
          </p:cNvPicPr>
          <p:nvPr/>
        </p:nvPicPr>
        <p:blipFill>
          <a:blip r:embed="rId2"/>
          <a:stretch>
            <a:fillRect/>
          </a:stretch>
        </p:blipFill>
        <p:spPr>
          <a:xfrm>
            <a:off x="914400" y="2235193"/>
            <a:ext cx="7535830" cy="4470407"/>
          </a:xfrm>
          <a:prstGeom prst="rect">
            <a:avLst/>
          </a:prstGeom>
          <a:ln>
            <a:solidFill>
              <a:schemeClr val="tx1"/>
            </a:solidFill>
          </a:ln>
        </p:spPr>
      </p:pic>
    </p:spTree>
    <p:extLst>
      <p:ext uri="{BB962C8B-B14F-4D97-AF65-F5344CB8AC3E}">
        <p14:creationId xmlns:p14="http://schemas.microsoft.com/office/powerpoint/2010/main" val="2085623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EC96C9B-7A96-45C7-803F-04F9C531BBD1}"/>
              </a:ext>
            </a:extLst>
          </p:cNvPr>
          <p:cNvSpPr/>
          <p:nvPr/>
        </p:nvSpPr>
        <p:spPr>
          <a:xfrm>
            <a:off x="1381489" y="-53611"/>
            <a:ext cx="7762512" cy="6882114"/>
          </a:xfrm>
          <a:prstGeom prst="rect">
            <a:avLst/>
          </a:prstGeom>
          <a:gradFill>
            <a:gsLst>
              <a:gs pos="0">
                <a:schemeClr val="accent1">
                  <a:lumMod val="5000"/>
                  <a:lumOff val="95000"/>
                </a:schemeClr>
              </a:gs>
              <a:gs pos="100000">
                <a:schemeClr val="accent4">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66125" y="2286000"/>
            <a:ext cx="7464551" cy="2708434"/>
          </a:xfrm>
          <a:prstGeom prst="rect">
            <a:avLst/>
          </a:prstGeom>
          <a:noFill/>
        </p:spPr>
        <p:txBody>
          <a:bodyPr wrap="square" rtlCol="0">
            <a:spAutoFit/>
          </a:bodyPr>
          <a:lstStyle/>
          <a:p>
            <a:r>
              <a:rPr lang="en-US" sz="3400" b="1" dirty="0">
                <a:solidFill>
                  <a:srgbClr val="7030A0"/>
                </a:solidFill>
              </a:rPr>
              <a:t>Point, Line &amp; Polygon Teams</a:t>
            </a:r>
          </a:p>
          <a:p>
            <a:r>
              <a:rPr lang="en-US" sz="3400" b="1" dirty="0">
                <a:solidFill>
                  <a:srgbClr val="7030A0"/>
                </a:solidFill>
              </a:rPr>
              <a:t>Presented in Chaska in August</a:t>
            </a:r>
          </a:p>
          <a:p>
            <a:endParaRPr lang="en-US" sz="3400" b="1" dirty="0">
              <a:solidFill>
                <a:srgbClr val="7030A0"/>
              </a:solidFill>
            </a:endParaRPr>
          </a:p>
          <a:p>
            <a:r>
              <a:rPr lang="en-US" sz="3400" b="1" dirty="0">
                <a:solidFill>
                  <a:srgbClr val="7030A0"/>
                </a:solidFill>
              </a:rPr>
              <a:t>Their work serves to form the basis for our emerging data standard;</a:t>
            </a:r>
          </a:p>
        </p:txBody>
      </p:sp>
      <p:pic>
        <p:nvPicPr>
          <p:cNvPr id="8" name="Picture 7">
            <a:extLst>
              <a:ext uri="{FF2B5EF4-FFF2-40B4-BE49-F238E27FC236}">
                <a16:creationId xmlns:a16="http://schemas.microsoft.com/office/drawing/2014/main" id="{82DAFA04-5B18-4B0D-B50E-A2832DF4F4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9" y="0"/>
            <a:ext cx="1368552" cy="6858000"/>
          </a:xfrm>
          <a:prstGeom prst="rect">
            <a:avLst/>
          </a:prstGeom>
        </p:spPr>
      </p:pic>
      <p:sp>
        <p:nvSpPr>
          <p:cNvPr id="12" name="Rectangle 11">
            <a:extLst>
              <a:ext uri="{FF2B5EF4-FFF2-40B4-BE49-F238E27FC236}">
                <a16:creationId xmlns:a16="http://schemas.microsoft.com/office/drawing/2014/main" id="{7C947A7D-C24F-4265-83C4-4974EAAC0E38}"/>
              </a:ext>
            </a:extLst>
          </p:cNvPr>
          <p:cNvSpPr/>
          <p:nvPr/>
        </p:nvSpPr>
        <p:spPr>
          <a:xfrm>
            <a:off x="1229090" y="0"/>
            <a:ext cx="152399"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D3F1960-63B6-4576-B566-9BE380EE2B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9481" y="381000"/>
            <a:ext cx="1249529" cy="1237543"/>
          </a:xfrm>
          <a:prstGeom prst="rect">
            <a:avLst/>
          </a:prstGeom>
        </p:spPr>
      </p:pic>
    </p:spTree>
    <p:extLst>
      <p:ext uri="{BB962C8B-B14F-4D97-AF65-F5344CB8AC3E}">
        <p14:creationId xmlns:p14="http://schemas.microsoft.com/office/powerpoint/2010/main" val="6890484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8FC7F-A221-4229-A117-12936A2A9CE3}"/>
              </a:ext>
            </a:extLst>
          </p:cNvPr>
          <p:cNvSpPr>
            <a:spLocks noGrp="1"/>
          </p:cNvSpPr>
          <p:nvPr>
            <p:ph type="title"/>
          </p:nvPr>
        </p:nvSpPr>
        <p:spPr>
          <a:xfrm>
            <a:off x="152400" y="11017"/>
            <a:ext cx="7886700" cy="847919"/>
          </a:xfrm>
        </p:spPr>
        <p:txBody>
          <a:bodyPr>
            <a:normAutofit fontScale="90000"/>
          </a:bodyPr>
          <a:lstStyle/>
          <a:p>
            <a:br>
              <a:rPr lang="en-US" sz="3000" dirty="0"/>
            </a:br>
            <a:r>
              <a:rPr lang="en-US" sz="2700" b="1" dirty="0">
                <a:latin typeface="+mn-lt"/>
              </a:rPr>
              <a:t>Attribute Requirements</a:t>
            </a:r>
          </a:p>
        </p:txBody>
      </p:sp>
      <p:sp>
        <p:nvSpPr>
          <p:cNvPr id="5" name="Content Placeholder 4">
            <a:extLst>
              <a:ext uri="{FF2B5EF4-FFF2-40B4-BE49-F238E27FC236}">
                <a16:creationId xmlns:a16="http://schemas.microsoft.com/office/drawing/2014/main" id="{3F4B6945-53BE-46AC-A1D0-F45C24AD3C92}"/>
              </a:ext>
            </a:extLst>
          </p:cNvPr>
          <p:cNvSpPr>
            <a:spLocks noGrp="1"/>
          </p:cNvSpPr>
          <p:nvPr>
            <p:ph idx="1"/>
          </p:nvPr>
        </p:nvSpPr>
        <p:spPr>
          <a:xfrm>
            <a:off x="304800" y="1008305"/>
            <a:ext cx="7886700" cy="3263504"/>
          </a:xfrm>
        </p:spPr>
        <p:txBody>
          <a:bodyPr>
            <a:normAutofit/>
          </a:bodyPr>
          <a:lstStyle/>
          <a:p>
            <a:pPr marL="0" indent="0">
              <a:buNone/>
            </a:pPr>
            <a:r>
              <a:rPr lang="en-US" sz="1800" b="1" dirty="0"/>
              <a:t>Elevations of line endpoints:</a:t>
            </a:r>
            <a:endParaRPr lang="en-US" sz="1800" dirty="0"/>
          </a:p>
          <a:p>
            <a:pPr marL="342900" indent="-342900">
              <a:buAutoNum type="arabicPeriod"/>
            </a:pPr>
            <a:r>
              <a:rPr lang="en-US" sz="1800" dirty="0"/>
              <a:t>Invert elevation values should be stored in fields for line endpoints</a:t>
            </a:r>
          </a:p>
          <a:p>
            <a:pPr marL="342900" lvl="1" indent="0">
              <a:buNone/>
            </a:pPr>
            <a:r>
              <a:rPr lang="en-US" dirty="0"/>
              <a:t>	</a:t>
            </a:r>
          </a:p>
          <a:p>
            <a:pPr marL="342900" lvl="1" indent="0">
              <a:buNone/>
            </a:pPr>
            <a:r>
              <a:rPr lang="en-US" dirty="0"/>
              <a:t>	From invert elevation = beginning node</a:t>
            </a:r>
          </a:p>
          <a:p>
            <a:pPr marL="342900" lvl="1" indent="0">
              <a:buNone/>
            </a:pPr>
            <a:r>
              <a:rPr lang="en-US" dirty="0"/>
              <a:t>	</a:t>
            </a:r>
          </a:p>
          <a:p>
            <a:pPr marL="342900" lvl="1" indent="0">
              <a:buNone/>
            </a:pPr>
            <a:r>
              <a:rPr lang="en-US" dirty="0"/>
              <a:t>	To invert elevation = end node</a:t>
            </a:r>
          </a:p>
        </p:txBody>
      </p:sp>
      <p:sp>
        <p:nvSpPr>
          <p:cNvPr id="3" name="Rectangle 2">
            <a:extLst>
              <a:ext uri="{FF2B5EF4-FFF2-40B4-BE49-F238E27FC236}">
                <a16:creationId xmlns:a16="http://schemas.microsoft.com/office/drawing/2014/main" id="{30F44F80-3600-4E62-8663-A6568DAA7D95}"/>
              </a:ext>
            </a:extLst>
          </p:cNvPr>
          <p:cNvSpPr/>
          <p:nvPr/>
        </p:nvSpPr>
        <p:spPr>
          <a:xfrm>
            <a:off x="586287" y="1959088"/>
            <a:ext cx="348341" cy="30104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Rectangle 5">
            <a:extLst>
              <a:ext uri="{FF2B5EF4-FFF2-40B4-BE49-F238E27FC236}">
                <a16:creationId xmlns:a16="http://schemas.microsoft.com/office/drawing/2014/main" id="{FD6BDFBB-17C2-4347-B879-5E3142A06D64}"/>
              </a:ext>
            </a:extLst>
          </p:cNvPr>
          <p:cNvSpPr/>
          <p:nvPr/>
        </p:nvSpPr>
        <p:spPr>
          <a:xfrm>
            <a:off x="586286" y="2563410"/>
            <a:ext cx="348341" cy="30104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4" name="Picture 3">
            <a:extLst>
              <a:ext uri="{FF2B5EF4-FFF2-40B4-BE49-F238E27FC236}">
                <a16:creationId xmlns:a16="http://schemas.microsoft.com/office/drawing/2014/main" id="{0DF04A37-3E27-4B71-8F27-8CFC104146D3}"/>
              </a:ext>
            </a:extLst>
          </p:cNvPr>
          <p:cNvPicPr>
            <a:picLocks noChangeAspect="1"/>
          </p:cNvPicPr>
          <p:nvPr/>
        </p:nvPicPr>
        <p:blipFill>
          <a:blip r:embed="rId2"/>
          <a:stretch>
            <a:fillRect/>
          </a:stretch>
        </p:blipFill>
        <p:spPr>
          <a:xfrm>
            <a:off x="426563" y="3461315"/>
            <a:ext cx="4638577" cy="519377"/>
          </a:xfrm>
          <a:prstGeom prst="rect">
            <a:avLst/>
          </a:prstGeom>
        </p:spPr>
      </p:pic>
      <p:pic>
        <p:nvPicPr>
          <p:cNvPr id="7" name="Picture 6">
            <a:extLst>
              <a:ext uri="{FF2B5EF4-FFF2-40B4-BE49-F238E27FC236}">
                <a16:creationId xmlns:a16="http://schemas.microsoft.com/office/drawing/2014/main" id="{41D03C69-806E-40CE-8D41-0A831B035811}"/>
              </a:ext>
            </a:extLst>
          </p:cNvPr>
          <p:cNvPicPr>
            <a:picLocks noChangeAspect="1"/>
          </p:cNvPicPr>
          <p:nvPr/>
        </p:nvPicPr>
        <p:blipFill>
          <a:blip r:embed="rId3"/>
          <a:stretch>
            <a:fillRect/>
          </a:stretch>
        </p:blipFill>
        <p:spPr>
          <a:xfrm>
            <a:off x="5369349" y="1968268"/>
            <a:ext cx="3411202" cy="3746731"/>
          </a:xfrm>
          <a:prstGeom prst="rect">
            <a:avLst/>
          </a:prstGeom>
          <a:ln>
            <a:solidFill>
              <a:schemeClr val="tx1"/>
            </a:solidFill>
          </a:ln>
        </p:spPr>
      </p:pic>
    </p:spTree>
    <p:extLst>
      <p:ext uri="{BB962C8B-B14F-4D97-AF65-F5344CB8AC3E}">
        <p14:creationId xmlns:p14="http://schemas.microsoft.com/office/powerpoint/2010/main" val="18333524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8FC7F-A221-4229-A117-12936A2A9CE3}"/>
              </a:ext>
            </a:extLst>
          </p:cNvPr>
          <p:cNvSpPr>
            <a:spLocks noGrp="1"/>
          </p:cNvSpPr>
          <p:nvPr>
            <p:ph type="title"/>
          </p:nvPr>
        </p:nvSpPr>
        <p:spPr>
          <a:xfrm>
            <a:off x="628650" y="857251"/>
            <a:ext cx="7886700" cy="714080"/>
          </a:xfrm>
        </p:spPr>
        <p:txBody>
          <a:bodyPr>
            <a:normAutofit fontScale="90000"/>
          </a:bodyPr>
          <a:lstStyle/>
          <a:p>
            <a:br>
              <a:rPr lang="en-US" dirty="0"/>
            </a:br>
            <a:r>
              <a:rPr lang="en-US" sz="2400" b="1" dirty="0">
                <a:latin typeface="+mn-lt"/>
              </a:rPr>
              <a:t>Attribute Requirements</a:t>
            </a:r>
          </a:p>
        </p:txBody>
      </p:sp>
      <p:sp>
        <p:nvSpPr>
          <p:cNvPr id="5" name="Content Placeholder 4">
            <a:extLst>
              <a:ext uri="{FF2B5EF4-FFF2-40B4-BE49-F238E27FC236}">
                <a16:creationId xmlns:a16="http://schemas.microsoft.com/office/drawing/2014/main" id="{3F4B6945-53BE-46AC-A1D0-F45C24AD3C92}"/>
              </a:ext>
            </a:extLst>
          </p:cNvPr>
          <p:cNvSpPr>
            <a:spLocks noGrp="1"/>
          </p:cNvSpPr>
          <p:nvPr>
            <p:ph idx="1"/>
          </p:nvPr>
        </p:nvSpPr>
        <p:spPr>
          <a:xfrm>
            <a:off x="268075" y="1797248"/>
            <a:ext cx="3238697" cy="3620219"/>
          </a:xfrm>
        </p:spPr>
        <p:txBody>
          <a:bodyPr>
            <a:normAutofit/>
          </a:bodyPr>
          <a:lstStyle/>
          <a:p>
            <a:pPr marL="0" indent="0">
              <a:buNone/>
            </a:pPr>
            <a:r>
              <a:rPr lang="en-US" sz="1800" b="1" dirty="0"/>
              <a:t>Active, inactive status of conveyance features:</a:t>
            </a:r>
          </a:p>
          <a:p>
            <a:pPr marL="0" indent="0">
              <a:buNone/>
            </a:pPr>
            <a:endParaRPr lang="en-US" sz="1500" dirty="0"/>
          </a:p>
          <a:p>
            <a:pPr marL="342900" indent="-342900">
              <a:buAutoNum type="arabicPeriod"/>
            </a:pPr>
            <a:r>
              <a:rPr lang="en-US" sz="1500" dirty="0"/>
              <a:t>A status field should carry values indicating whether the features are currently active (i.e. open and able to convey </a:t>
            </a:r>
            <a:r>
              <a:rPr lang="en-US" sz="1500" dirty="0" err="1"/>
              <a:t>stormwater</a:t>
            </a:r>
            <a:r>
              <a:rPr lang="en-US" sz="1500" dirty="0"/>
              <a:t>) or not</a:t>
            </a:r>
          </a:p>
          <a:p>
            <a:pPr lvl="2">
              <a:buFont typeface="Wingdings" panose="05000000000000000000" pitchFamily="2" charset="2"/>
              <a:buChar char="Ø"/>
            </a:pPr>
            <a:r>
              <a:rPr lang="en-US" dirty="0"/>
              <a:t> ESRI’s </a:t>
            </a:r>
            <a:r>
              <a:rPr lang="en-US" dirty="0" err="1"/>
              <a:t>stormwater</a:t>
            </a:r>
            <a:r>
              <a:rPr lang="en-US" dirty="0"/>
              <a:t> data models use a field called “Active Flag” to handle this</a:t>
            </a:r>
          </a:p>
        </p:txBody>
      </p:sp>
      <p:pic>
        <p:nvPicPr>
          <p:cNvPr id="4" name="Picture 3">
            <a:extLst>
              <a:ext uri="{FF2B5EF4-FFF2-40B4-BE49-F238E27FC236}">
                <a16:creationId xmlns:a16="http://schemas.microsoft.com/office/drawing/2014/main" id="{08FE4DAD-0F9E-4C04-80A4-2608910CD1B1}"/>
              </a:ext>
            </a:extLst>
          </p:cNvPr>
          <p:cNvPicPr>
            <a:picLocks noChangeAspect="1"/>
          </p:cNvPicPr>
          <p:nvPr/>
        </p:nvPicPr>
        <p:blipFill rotWithShape="1">
          <a:blip r:embed="rId2"/>
          <a:srcRect t="1370" r="1" b="1"/>
          <a:stretch/>
        </p:blipFill>
        <p:spPr>
          <a:xfrm>
            <a:off x="3676454" y="1826744"/>
            <a:ext cx="5238291" cy="3590723"/>
          </a:xfrm>
          <a:prstGeom prst="rect">
            <a:avLst/>
          </a:prstGeom>
          <a:ln>
            <a:solidFill>
              <a:schemeClr val="tx1"/>
            </a:solidFill>
          </a:ln>
        </p:spPr>
      </p:pic>
      <p:sp>
        <p:nvSpPr>
          <p:cNvPr id="7" name="Flowchart: Summing Junction 6">
            <a:extLst>
              <a:ext uri="{FF2B5EF4-FFF2-40B4-BE49-F238E27FC236}">
                <a16:creationId xmlns:a16="http://schemas.microsoft.com/office/drawing/2014/main" id="{34A313DD-3885-4137-BF1D-033BB01C3A28}"/>
              </a:ext>
            </a:extLst>
          </p:cNvPr>
          <p:cNvSpPr/>
          <p:nvPr/>
        </p:nvSpPr>
        <p:spPr>
          <a:xfrm>
            <a:off x="5131942" y="2483135"/>
            <a:ext cx="323636" cy="292814"/>
          </a:xfrm>
          <a:prstGeom prst="flowChartSummingJunction">
            <a:avLst/>
          </a:prstGeom>
          <a:solidFill>
            <a:schemeClr val="accent1">
              <a:alpha val="0"/>
            </a:schemeClr>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Flowchart: Summing Junction 7">
            <a:extLst>
              <a:ext uri="{FF2B5EF4-FFF2-40B4-BE49-F238E27FC236}">
                <a16:creationId xmlns:a16="http://schemas.microsoft.com/office/drawing/2014/main" id="{EF7BE4AA-2257-467A-830A-1CBB0B38A5B9}"/>
              </a:ext>
            </a:extLst>
          </p:cNvPr>
          <p:cNvSpPr/>
          <p:nvPr/>
        </p:nvSpPr>
        <p:spPr>
          <a:xfrm>
            <a:off x="7311347" y="3607357"/>
            <a:ext cx="323636" cy="292814"/>
          </a:xfrm>
          <a:prstGeom prst="flowChartSummingJunction">
            <a:avLst/>
          </a:prstGeom>
          <a:solidFill>
            <a:schemeClr val="accent1">
              <a:alpha val="0"/>
            </a:schemeClr>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9" name="Picture 8">
            <a:extLst>
              <a:ext uri="{FF2B5EF4-FFF2-40B4-BE49-F238E27FC236}">
                <a16:creationId xmlns:a16="http://schemas.microsoft.com/office/drawing/2014/main" id="{928F6127-DB04-41DD-9715-026DB01F8CAA}"/>
              </a:ext>
            </a:extLst>
          </p:cNvPr>
          <p:cNvPicPr>
            <a:picLocks noChangeAspect="1"/>
          </p:cNvPicPr>
          <p:nvPr/>
        </p:nvPicPr>
        <p:blipFill>
          <a:blip r:embed="rId3"/>
          <a:stretch>
            <a:fillRect/>
          </a:stretch>
        </p:blipFill>
        <p:spPr>
          <a:xfrm>
            <a:off x="268075" y="4507473"/>
            <a:ext cx="1712400" cy="963934"/>
          </a:xfrm>
          <a:prstGeom prst="rect">
            <a:avLst/>
          </a:prstGeom>
        </p:spPr>
      </p:pic>
    </p:spTree>
    <p:extLst>
      <p:ext uri="{BB962C8B-B14F-4D97-AF65-F5344CB8AC3E}">
        <p14:creationId xmlns:p14="http://schemas.microsoft.com/office/powerpoint/2010/main" val="19576785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8FC7F-A221-4229-A117-12936A2A9CE3}"/>
              </a:ext>
            </a:extLst>
          </p:cNvPr>
          <p:cNvSpPr>
            <a:spLocks noGrp="1"/>
          </p:cNvSpPr>
          <p:nvPr>
            <p:ph type="title"/>
          </p:nvPr>
        </p:nvSpPr>
        <p:spPr>
          <a:xfrm>
            <a:off x="304800" y="435475"/>
            <a:ext cx="7886700" cy="1175528"/>
          </a:xfrm>
        </p:spPr>
        <p:txBody>
          <a:bodyPr>
            <a:normAutofit fontScale="90000"/>
          </a:bodyPr>
          <a:lstStyle/>
          <a:p>
            <a:br>
              <a:rPr lang="en-US" b="1" dirty="0">
                <a:latin typeface="+mn-lt"/>
              </a:rPr>
            </a:br>
            <a:r>
              <a:rPr lang="en-US" b="1" dirty="0">
                <a:latin typeface="+mn-lt"/>
              </a:rPr>
              <a:t>Determine how barriers in the system impact </a:t>
            </a:r>
            <a:r>
              <a:rPr lang="en-US" b="1" dirty="0" err="1">
                <a:latin typeface="+mn-lt"/>
              </a:rPr>
              <a:t>stormwater</a:t>
            </a:r>
            <a:r>
              <a:rPr lang="en-US" b="1" dirty="0">
                <a:latin typeface="+mn-lt"/>
              </a:rPr>
              <a:t> flow</a:t>
            </a:r>
            <a:br>
              <a:rPr lang="en-US" b="1" dirty="0">
                <a:latin typeface="+mn-lt"/>
              </a:rPr>
            </a:br>
            <a:br>
              <a:rPr lang="en-US" sz="3000" dirty="0"/>
            </a:br>
            <a:endParaRPr lang="en-US" dirty="0"/>
          </a:p>
        </p:txBody>
      </p:sp>
      <p:sp>
        <p:nvSpPr>
          <p:cNvPr id="3" name="Content Placeholder 2">
            <a:extLst>
              <a:ext uri="{FF2B5EF4-FFF2-40B4-BE49-F238E27FC236}">
                <a16:creationId xmlns:a16="http://schemas.microsoft.com/office/drawing/2014/main" id="{15A83648-3C52-469D-B85A-80BA78875B00}"/>
              </a:ext>
            </a:extLst>
          </p:cNvPr>
          <p:cNvSpPr>
            <a:spLocks noGrp="1"/>
          </p:cNvSpPr>
          <p:nvPr>
            <p:ph idx="1"/>
          </p:nvPr>
        </p:nvSpPr>
        <p:spPr>
          <a:xfrm>
            <a:off x="628650" y="2101589"/>
            <a:ext cx="7886700" cy="3625318"/>
          </a:xfrm>
        </p:spPr>
        <p:txBody>
          <a:bodyPr/>
          <a:lstStyle/>
          <a:p>
            <a:pPr marL="0" indent="0">
              <a:buNone/>
            </a:pPr>
            <a:endParaRPr lang="en-US" b="1" dirty="0"/>
          </a:p>
          <a:p>
            <a:pPr marL="0" indent="0">
              <a:buNone/>
            </a:pPr>
            <a:endParaRPr lang="en-US" sz="1800" dirty="0"/>
          </a:p>
          <a:p>
            <a:pPr marL="0" indent="0">
              <a:buNone/>
            </a:pPr>
            <a:endParaRPr lang="en-US" sz="1800" dirty="0"/>
          </a:p>
          <a:p>
            <a:pPr marL="0" indent="0">
              <a:buNone/>
            </a:pPr>
            <a:endParaRPr lang="en-US" sz="1800" dirty="0"/>
          </a:p>
          <a:p>
            <a:pPr>
              <a:buFont typeface="Wingdings" panose="05000000000000000000" pitchFamily="2" charset="2"/>
              <a:buChar char="Ø"/>
            </a:pPr>
            <a:endParaRPr lang="en-US" dirty="0"/>
          </a:p>
        </p:txBody>
      </p:sp>
      <p:sp>
        <p:nvSpPr>
          <p:cNvPr id="4" name="TextBox 3">
            <a:extLst>
              <a:ext uri="{FF2B5EF4-FFF2-40B4-BE49-F238E27FC236}">
                <a16:creationId xmlns:a16="http://schemas.microsoft.com/office/drawing/2014/main" id="{76DA9F84-520D-4781-9D0E-1DECBD9D57FF}"/>
              </a:ext>
            </a:extLst>
          </p:cNvPr>
          <p:cNvSpPr txBox="1"/>
          <p:nvPr/>
        </p:nvSpPr>
        <p:spPr>
          <a:xfrm>
            <a:off x="499502" y="1611003"/>
            <a:ext cx="7699343" cy="4185761"/>
          </a:xfrm>
          <a:prstGeom prst="rect">
            <a:avLst/>
          </a:prstGeom>
          <a:noFill/>
        </p:spPr>
        <p:txBody>
          <a:bodyPr wrap="square" rtlCol="0">
            <a:spAutoFit/>
          </a:bodyPr>
          <a:lstStyle/>
          <a:p>
            <a:pPr marL="257175" indent="-257175" defTabSz="685800">
              <a:buFont typeface="Wingdings" panose="05000000000000000000" pitchFamily="2" charset="2"/>
              <a:buChar char="Ø"/>
            </a:pPr>
            <a:r>
              <a:rPr lang="en-US" sz="2400" dirty="0">
                <a:solidFill>
                  <a:prstClr val="black"/>
                </a:solidFill>
                <a:latin typeface="Calibri" panose="020F0502020204030204"/>
              </a:rPr>
              <a:t>Barriers and impediments are analyzed AFTER a geometric or utility network has been created from the data.</a:t>
            </a:r>
          </a:p>
          <a:p>
            <a:pPr marL="257175" indent="-257175" defTabSz="685800">
              <a:buFont typeface="Wingdings" panose="05000000000000000000" pitchFamily="2" charset="2"/>
              <a:buChar char="Ø"/>
            </a:pPr>
            <a:endParaRPr lang="en-US" sz="2400" dirty="0">
              <a:solidFill>
                <a:prstClr val="black"/>
              </a:solidFill>
              <a:latin typeface="Calibri" panose="020F0502020204030204"/>
            </a:endParaRPr>
          </a:p>
          <a:p>
            <a:pPr marL="257175" indent="-257175" defTabSz="685800">
              <a:buFont typeface="Wingdings" panose="05000000000000000000" pitchFamily="2" charset="2"/>
              <a:buChar char="Ø"/>
            </a:pPr>
            <a:r>
              <a:rPr lang="en-US" sz="2400" dirty="0">
                <a:solidFill>
                  <a:prstClr val="black"/>
                </a:solidFill>
                <a:latin typeface="Calibri" panose="020F0502020204030204"/>
              </a:rPr>
              <a:t>Likely out-of-scope for our project?</a:t>
            </a:r>
          </a:p>
          <a:p>
            <a:pPr marL="257175" indent="-257175" defTabSz="685800">
              <a:buFont typeface="Wingdings" panose="05000000000000000000" pitchFamily="2" charset="2"/>
              <a:buChar char="Ø"/>
            </a:pPr>
            <a:endParaRPr lang="en-US" dirty="0">
              <a:solidFill>
                <a:prstClr val="black"/>
              </a:solidFill>
              <a:latin typeface="Calibri" panose="020F0502020204030204"/>
            </a:endParaRPr>
          </a:p>
          <a:p>
            <a:pPr defTabSz="685800"/>
            <a:r>
              <a:rPr lang="en-US" sz="3200" b="1" dirty="0">
                <a:solidFill>
                  <a:prstClr val="black"/>
                </a:solidFill>
                <a:latin typeface="Calibri" panose="020F0502020204030204"/>
              </a:rPr>
              <a:t>Recommendation:</a:t>
            </a:r>
          </a:p>
          <a:p>
            <a:pPr marL="257175" indent="-257175" defTabSz="685800">
              <a:buFont typeface="Wingdings" panose="05000000000000000000" pitchFamily="2" charset="2"/>
              <a:buChar char="Ø"/>
            </a:pPr>
            <a:endParaRPr lang="en-US" dirty="0">
              <a:solidFill>
                <a:prstClr val="black"/>
              </a:solidFill>
              <a:latin typeface="Calibri" panose="020F0502020204030204"/>
            </a:endParaRPr>
          </a:p>
          <a:p>
            <a:pPr marL="257175" indent="-257175" defTabSz="685800">
              <a:buFont typeface="Wingdings" panose="05000000000000000000" pitchFamily="2" charset="2"/>
              <a:buChar char="Ø"/>
            </a:pPr>
            <a:r>
              <a:rPr lang="en-US" sz="2800" dirty="0">
                <a:solidFill>
                  <a:srgbClr val="002060"/>
                </a:solidFill>
                <a:latin typeface="Calibri" panose="020F0502020204030204"/>
              </a:rPr>
              <a:t>Primary focus should be on </a:t>
            </a:r>
            <a:r>
              <a:rPr lang="en-US" sz="2800" b="1" dirty="0">
                <a:solidFill>
                  <a:srgbClr val="002060"/>
                </a:solidFill>
                <a:latin typeface="Calibri" panose="020F0502020204030204"/>
              </a:rPr>
              <a:t>preparing the data in a way that it can be transformed into a network model for further analysis</a:t>
            </a:r>
          </a:p>
          <a:p>
            <a:pPr defTabSz="685800"/>
            <a:endParaRPr lang="en-US" dirty="0">
              <a:solidFill>
                <a:prstClr val="black"/>
              </a:solidFill>
              <a:latin typeface="Calibri" panose="020F0502020204030204"/>
            </a:endParaRPr>
          </a:p>
        </p:txBody>
      </p:sp>
    </p:spTree>
    <p:extLst>
      <p:ext uri="{BB962C8B-B14F-4D97-AF65-F5344CB8AC3E}">
        <p14:creationId xmlns:p14="http://schemas.microsoft.com/office/powerpoint/2010/main" val="11709501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8FC7F-A221-4229-A117-12936A2A9CE3}"/>
              </a:ext>
            </a:extLst>
          </p:cNvPr>
          <p:cNvSpPr>
            <a:spLocks noGrp="1"/>
          </p:cNvSpPr>
          <p:nvPr>
            <p:ph type="title"/>
          </p:nvPr>
        </p:nvSpPr>
        <p:spPr>
          <a:xfrm>
            <a:off x="304800" y="228600"/>
            <a:ext cx="7886700" cy="727886"/>
          </a:xfrm>
        </p:spPr>
        <p:txBody>
          <a:bodyPr>
            <a:noAutofit/>
          </a:bodyPr>
          <a:lstStyle/>
          <a:p>
            <a:br>
              <a:rPr lang="en-US" sz="3200" dirty="0"/>
            </a:br>
            <a:r>
              <a:rPr lang="en-US" sz="3200" b="1" dirty="0">
                <a:latin typeface="+mn-lt"/>
              </a:rPr>
              <a:t>Future Consideration - Associations</a:t>
            </a:r>
          </a:p>
        </p:txBody>
      </p:sp>
      <p:sp>
        <p:nvSpPr>
          <p:cNvPr id="5" name="Content Placeholder 4">
            <a:extLst>
              <a:ext uri="{FF2B5EF4-FFF2-40B4-BE49-F238E27FC236}">
                <a16:creationId xmlns:a16="http://schemas.microsoft.com/office/drawing/2014/main" id="{3F4B6945-53BE-46AC-A1D0-F45C24AD3C92}"/>
              </a:ext>
            </a:extLst>
          </p:cNvPr>
          <p:cNvSpPr>
            <a:spLocks noGrp="1"/>
          </p:cNvSpPr>
          <p:nvPr>
            <p:ph idx="1"/>
          </p:nvPr>
        </p:nvSpPr>
        <p:spPr>
          <a:xfrm>
            <a:off x="533400" y="1524000"/>
            <a:ext cx="7886700" cy="4351338"/>
          </a:xfrm>
        </p:spPr>
        <p:txBody>
          <a:bodyPr>
            <a:normAutofit/>
          </a:bodyPr>
          <a:lstStyle/>
          <a:p>
            <a:pPr>
              <a:buFont typeface="Wingdings" panose="05000000000000000000" pitchFamily="2" charset="2"/>
              <a:buChar char="Ø"/>
            </a:pPr>
            <a:r>
              <a:rPr lang="en-US" sz="2500" dirty="0"/>
              <a:t> In ESRI’s Utility Network extension, associations allow junctions to be connected without lines (i.e. “edges”) physically making the connection</a:t>
            </a:r>
          </a:p>
          <a:p>
            <a:pPr marL="0" indent="0">
              <a:buNone/>
            </a:pPr>
            <a:endParaRPr lang="en-US" sz="2500" dirty="0"/>
          </a:p>
          <a:p>
            <a:pPr>
              <a:buFont typeface="Wingdings" panose="05000000000000000000" pitchFamily="2" charset="2"/>
              <a:buChar char="Ø"/>
            </a:pPr>
            <a:r>
              <a:rPr lang="en-US" sz="2500" dirty="0"/>
              <a:t> May remove the need for altering geometry to make it traceable.</a:t>
            </a:r>
          </a:p>
          <a:p>
            <a:pPr>
              <a:buFont typeface="Wingdings" panose="05000000000000000000" pitchFamily="2" charset="2"/>
              <a:buChar char="Ø"/>
            </a:pPr>
            <a:endParaRPr lang="en-US" sz="2500" dirty="0"/>
          </a:p>
          <a:p>
            <a:pPr>
              <a:buFont typeface="Wingdings" panose="05000000000000000000" pitchFamily="2" charset="2"/>
              <a:buChar char="Ø"/>
            </a:pPr>
            <a:r>
              <a:rPr lang="en-US" sz="2500" dirty="0"/>
              <a:t>May remove the need for artificial paths</a:t>
            </a:r>
          </a:p>
        </p:txBody>
      </p:sp>
    </p:spTree>
    <p:extLst>
      <p:ext uri="{BB962C8B-B14F-4D97-AF65-F5344CB8AC3E}">
        <p14:creationId xmlns:p14="http://schemas.microsoft.com/office/powerpoint/2010/main" val="14288368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9382" y="1826960"/>
            <a:ext cx="8721437" cy="2362308"/>
          </a:xfrm>
        </p:spPr>
        <p:txBody>
          <a:bodyPr/>
          <a:lstStyle/>
          <a:p>
            <a:pPr lvl="1" algn="l"/>
            <a:endParaRPr lang="en-US" dirty="0"/>
          </a:p>
          <a:p>
            <a:pPr marL="257175" indent="-257175" algn="l">
              <a:buFont typeface="Arial" panose="020B0604020202020204" pitchFamily="34" charset="0"/>
              <a:buChar char="•"/>
            </a:pPr>
            <a:endParaRPr lang="en-US" dirty="0"/>
          </a:p>
          <a:p>
            <a:pPr marL="257175" indent="-257175" algn="l">
              <a:buFont typeface="Arial" panose="020B0604020202020204" pitchFamily="34" charset="0"/>
              <a:buChar char="•"/>
            </a:pPr>
            <a:endParaRPr lang="en-US" dirty="0"/>
          </a:p>
          <a:p>
            <a:pPr marL="257175" indent="-257175" algn="l">
              <a:buFont typeface="Arial" panose="020B0604020202020204" pitchFamily="34" charset="0"/>
              <a:buChar char="•"/>
            </a:pPr>
            <a:endParaRPr lang="en-US" dirty="0"/>
          </a:p>
          <a:p>
            <a:pPr marL="257175" indent="-257175" algn="l">
              <a:buFont typeface="Arial" panose="020B0604020202020204" pitchFamily="34" charset="0"/>
              <a:buChar char="•"/>
            </a:pPr>
            <a:endParaRPr lang="en-US" dirty="0"/>
          </a:p>
        </p:txBody>
      </p:sp>
      <p:sp>
        <p:nvSpPr>
          <p:cNvPr id="2" name="TextBox 1"/>
          <p:cNvSpPr txBox="1"/>
          <p:nvPr/>
        </p:nvSpPr>
        <p:spPr>
          <a:xfrm>
            <a:off x="412380" y="2364099"/>
            <a:ext cx="3719813" cy="2377574"/>
          </a:xfrm>
          <a:prstGeom prst="rect">
            <a:avLst/>
          </a:prstGeom>
          <a:noFill/>
        </p:spPr>
        <p:txBody>
          <a:bodyPr wrap="square" rtlCol="0">
            <a:spAutoFit/>
          </a:bodyPr>
          <a:lstStyle/>
          <a:p>
            <a:pPr defTabSz="685800"/>
            <a:r>
              <a:rPr lang="en-US" b="1" u="sng" dirty="0">
                <a:solidFill>
                  <a:srgbClr val="339933"/>
                </a:solidFill>
                <a:latin typeface="Calibri" panose="020F0502020204030204"/>
              </a:rPr>
              <a:t>Geometric Network Model:</a:t>
            </a:r>
          </a:p>
          <a:p>
            <a:pPr defTabSz="685800"/>
            <a:endParaRPr lang="en-US" b="1" u="sng" dirty="0">
              <a:solidFill>
                <a:srgbClr val="339933"/>
              </a:solidFill>
              <a:latin typeface="Calibri" panose="020F0502020204030204"/>
            </a:endParaRPr>
          </a:p>
          <a:p>
            <a:pPr marL="257175" indent="-257175" defTabSz="685800">
              <a:buFont typeface="Wingdings" panose="05000000000000000000" pitchFamily="2" charset="2"/>
              <a:buChar char="Ø"/>
            </a:pPr>
            <a:r>
              <a:rPr lang="en-US" sz="1500" b="1" dirty="0">
                <a:solidFill>
                  <a:srgbClr val="339933"/>
                </a:solidFill>
                <a:latin typeface="Calibri" panose="020F0502020204030204"/>
              </a:rPr>
              <a:t> The network is combined of:</a:t>
            </a:r>
          </a:p>
          <a:p>
            <a:pPr marL="600075" lvl="1" indent="-257175" defTabSz="685800">
              <a:buFont typeface="Wingdings" panose="05000000000000000000" pitchFamily="2" charset="2"/>
              <a:buChar char="Ø"/>
            </a:pPr>
            <a:r>
              <a:rPr lang="en-US" sz="1200" b="1" dirty="0">
                <a:solidFill>
                  <a:srgbClr val="339933"/>
                </a:solidFill>
                <a:latin typeface="Calibri" panose="020F0502020204030204"/>
              </a:rPr>
              <a:t>Junctions – points like Manholes or fittings</a:t>
            </a:r>
          </a:p>
          <a:p>
            <a:pPr marL="600075" lvl="1" indent="-257175" defTabSz="685800">
              <a:buFont typeface="Wingdings" panose="05000000000000000000" pitchFamily="2" charset="2"/>
              <a:buChar char="Ø"/>
            </a:pPr>
            <a:r>
              <a:rPr lang="en-US" sz="1200" b="1" dirty="0">
                <a:solidFill>
                  <a:srgbClr val="339933"/>
                </a:solidFill>
                <a:latin typeface="Calibri" panose="020F0502020204030204"/>
              </a:rPr>
              <a:t>Edges – lines such as mains or connections</a:t>
            </a:r>
          </a:p>
          <a:p>
            <a:pPr marL="600075" lvl="1" indent="-257175" defTabSz="685800">
              <a:buFont typeface="Wingdings" panose="05000000000000000000" pitchFamily="2" charset="2"/>
              <a:buChar char="Ø"/>
            </a:pPr>
            <a:r>
              <a:rPr lang="en-US" sz="1200" b="1" dirty="0">
                <a:solidFill>
                  <a:srgbClr val="339933"/>
                </a:solidFill>
                <a:latin typeface="Calibri" panose="020F0502020204030204"/>
              </a:rPr>
              <a:t>Connectivity Rules – Mains must have a manhole at their end – features must be connected for tracing to work.</a:t>
            </a:r>
          </a:p>
          <a:p>
            <a:pPr marL="600075" lvl="1" indent="-257175" defTabSz="685800">
              <a:buFont typeface="Wingdings" panose="05000000000000000000" pitchFamily="2" charset="2"/>
              <a:buChar char="Ø"/>
            </a:pPr>
            <a:r>
              <a:rPr lang="en-US" sz="1200" b="1" dirty="0">
                <a:solidFill>
                  <a:srgbClr val="339933"/>
                </a:solidFill>
                <a:latin typeface="Calibri" panose="020F0502020204030204"/>
              </a:rPr>
              <a:t>Weights – You could assign higher values to make sure a path is favored over another.</a:t>
            </a:r>
          </a:p>
          <a:p>
            <a:pPr marL="257175" indent="-257175" defTabSz="685800">
              <a:buFont typeface="Wingdings" panose="05000000000000000000" pitchFamily="2" charset="2"/>
              <a:buChar char="Ø"/>
            </a:pPr>
            <a:endParaRPr lang="en-US" sz="1350" dirty="0">
              <a:solidFill>
                <a:prstClr val="black"/>
              </a:solidFill>
              <a:latin typeface="Calibri" panose="020F0502020204030204"/>
            </a:endParaRPr>
          </a:p>
        </p:txBody>
      </p:sp>
      <p:sp>
        <p:nvSpPr>
          <p:cNvPr id="8" name="TextBox 7"/>
          <p:cNvSpPr txBox="1"/>
          <p:nvPr/>
        </p:nvSpPr>
        <p:spPr>
          <a:xfrm>
            <a:off x="397625" y="1122342"/>
            <a:ext cx="8208818" cy="1477328"/>
          </a:xfrm>
          <a:prstGeom prst="rect">
            <a:avLst/>
          </a:prstGeom>
          <a:noFill/>
        </p:spPr>
        <p:txBody>
          <a:bodyPr wrap="square" rtlCol="0">
            <a:spAutoFit/>
          </a:bodyPr>
          <a:lstStyle/>
          <a:p>
            <a:pPr defTabSz="685800"/>
            <a:r>
              <a:rPr lang="en-US" sz="2400" dirty="0">
                <a:latin typeface="Calibri" panose="020F0502020204030204"/>
              </a:rPr>
              <a:t>The move from the</a:t>
            </a:r>
          </a:p>
          <a:p>
            <a:pPr defTabSz="685800"/>
            <a:r>
              <a:rPr lang="en-US" sz="2400" b="1" dirty="0">
                <a:solidFill>
                  <a:srgbClr val="339933"/>
                </a:solidFill>
                <a:latin typeface="Calibri" panose="020F0502020204030204"/>
              </a:rPr>
              <a:t>Geometric Network Model </a:t>
            </a:r>
            <a:r>
              <a:rPr lang="en-US" sz="2400" dirty="0">
                <a:latin typeface="Calibri" panose="020F0502020204030204"/>
              </a:rPr>
              <a:t>to the</a:t>
            </a:r>
          </a:p>
          <a:p>
            <a:pPr defTabSz="685800"/>
            <a:r>
              <a:rPr lang="en-US" sz="2400" b="1" dirty="0">
                <a:solidFill>
                  <a:srgbClr val="0070C0"/>
                </a:solidFill>
                <a:latin typeface="Calibri" panose="020F0502020204030204"/>
              </a:rPr>
              <a:t>ArcGIS Pro Utility Network </a:t>
            </a:r>
            <a:r>
              <a:rPr lang="en-US" sz="2400" dirty="0">
                <a:solidFill>
                  <a:prstClr val="black"/>
                </a:solidFill>
                <a:latin typeface="Calibri" panose="020F0502020204030204"/>
              </a:rPr>
              <a:t>model</a:t>
            </a:r>
          </a:p>
          <a:p>
            <a:pPr defTabSz="685800"/>
            <a:endParaRPr lang="en-US" u="sng" dirty="0">
              <a:solidFill>
                <a:prstClr val="black"/>
              </a:solidFill>
              <a:latin typeface="Calibri" panose="020F0502020204030204"/>
            </a:endParaRPr>
          </a:p>
        </p:txBody>
      </p:sp>
      <p:sp>
        <p:nvSpPr>
          <p:cNvPr id="7" name="TextBox 6">
            <a:extLst>
              <a:ext uri="{FF2B5EF4-FFF2-40B4-BE49-F238E27FC236}">
                <a16:creationId xmlns:a16="http://schemas.microsoft.com/office/drawing/2014/main" id="{DAD2922A-2D66-4A80-A666-D3CAF1A2F067}"/>
              </a:ext>
            </a:extLst>
          </p:cNvPr>
          <p:cNvSpPr txBox="1"/>
          <p:nvPr/>
        </p:nvSpPr>
        <p:spPr>
          <a:xfrm>
            <a:off x="5015480" y="255131"/>
            <a:ext cx="3799476" cy="6093976"/>
          </a:xfrm>
          <a:prstGeom prst="rect">
            <a:avLst/>
          </a:prstGeom>
          <a:noFill/>
        </p:spPr>
        <p:txBody>
          <a:bodyPr wrap="square" rtlCol="0">
            <a:spAutoFit/>
          </a:bodyPr>
          <a:lstStyle/>
          <a:p>
            <a:pPr defTabSz="685800"/>
            <a:r>
              <a:rPr lang="en-US" sz="1300" b="1" u="sng" dirty="0">
                <a:solidFill>
                  <a:srgbClr val="0070C0"/>
                </a:solidFill>
              </a:rPr>
              <a:t>Utility Network Model:</a:t>
            </a:r>
          </a:p>
          <a:p>
            <a:pPr defTabSz="685800"/>
            <a:endParaRPr lang="en-US" sz="1300" u="sng" dirty="0">
              <a:solidFill>
                <a:srgbClr val="0070C0"/>
              </a:solidFill>
            </a:endParaRPr>
          </a:p>
          <a:p>
            <a:pPr marL="342900" indent="-342900" defTabSz="685800">
              <a:buFont typeface="Wingdings" panose="05000000000000000000" pitchFamily="2" charset="2"/>
              <a:buChar char="Ø"/>
            </a:pPr>
            <a:r>
              <a:rPr lang="en-US" sz="1300" dirty="0">
                <a:solidFill>
                  <a:srgbClr val="0070C0"/>
                </a:solidFill>
              </a:rPr>
              <a:t>All Feature Classes contain the following for fields: </a:t>
            </a:r>
            <a:r>
              <a:rPr lang="en-US" sz="1300" b="1" dirty="0">
                <a:solidFill>
                  <a:srgbClr val="0070C0"/>
                </a:solidFill>
              </a:rPr>
              <a:t>Global ID, Editor tracking fields (attribute assistant fields like Created By or Edit Date), Asset Group, &amp; Asset Type</a:t>
            </a:r>
          </a:p>
          <a:p>
            <a:pPr marL="342900" indent="-342900" defTabSz="685800">
              <a:buFont typeface="Wingdings" panose="05000000000000000000" pitchFamily="2" charset="2"/>
              <a:buChar char="Ø"/>
            </a:pPr>
            <a:r>
              <a:rPr lang="en-US" sz="1300" dirty="0">
                <a:solidFill>
                  <a:srgbClr val="0070C0"/>
                </a:solidFill>
              </a:rPr>
              <a:t>Subtypes are gone and replaced with asset groups &amp; asset types</a:t>
            </a:r>
          </a:p>
          <a:p>
            <a:pPr marL="342900" indent="-342900" defTabSz="685800">
              <a:buFont typeface="Wingdings" panose="05000000000000000000" pitchFamily="2" charset="2"/>
              <a:buChar char="Ø"/>
            </a:pPr>
            <a:r>
              <a:rPr lang="en-US" sz="1300" b="1" dirty="0">
                <a:solidFill>
                  <a:srgbClr val="0070C0"/>
                </a:solidFill>
              </a:rPr>
              <a:t>Connectivity in managed in network types</a:t>
            </a:r>
          </a:p>
          <a:p>
            <a:pPr marL="342900" indent="-342900" defTabSz="685800">
              <a:buFont typeface="Wingdings" panose="05000000000000000000" pitchFamily="2" charset="2"/>
              <a:buChar char="Ø"/>
            </a:pPr>
            <a:r>
              <a:rPr lang="en-US" sz="1300" b="1" dirty="0">
                <a:solidFill>
                  <a:srgbClr val="0070C0"/>
                </a:solidFill>
                <a:latin typeface="Calibri" panose="020F0502020204030204"/>
              </a:rPr>
              <a:t>Associations allow for the connection of two junctions without having a physical edge between them.  </a:t>
            </a:r>
            <a:r>
              <a:rPr lang="en-US" sz="1300" b="1" u="sng" dirty="0">
                <a:solidFill>
                  <a:srgbClr val="0070C0"/>
                </a:solidFill>
                <a:latin typeface="Calibri" panose="020F0502020204030204"/>
              </a:rPr>
              <a:t>This is significant in our work in that it might eliminate the need for artificial paths.</a:t>
            </a:r>
          </a:p>
          <a:p>
            <a:pPr marL="342900" indent="-342900" defTabSz="685800">
              <a:buFont typeface="Wingdings" panose="05000000000000000000" pitchFamily="2" charset="2"/>
              <a:buChar char="Ø"/>
            </a:pPr>
            <a:r>
              <a:rPr lang="en-US" sz="1300" dirty="0">
                <a:solidFill>
                  <a:srgbClr val="0070C0"/>
                </a:solidFill>
                <a:latin typeface="Calibri" panose="020F0502020204030204"/>
              </a:rPr>
              <a:t>Have a Structure Network feature classes</a:t>
            </a:r>
          </a:p>
          <a:p>
            <a:pPr marL="685800" lvl="1" indent="-342900" defTabSz="685800">
              <a:buFont typeface="Wingdings" panose="05000000000000000000" pitchFamily="2" charset="2"/>
              <a:buChar char="Ø"/>
            </a:pPr>
            <a:r>
              <a:rPr lang="en-US" sz="1300" b="1" dirty="0">
                <a:solidFill>
                  <a:srgbClr val="0070C0"/>
                </a:solidFill>
                <a:latin typeface="Calibri" panose="020F0502020204030204"/>
              </a:rPr>
              <a:t>Structure Line </a:t>
            </a:r>
            <a:r>
              <a:rPr lang="en-US" sz="1300" dirty="0">
                <a:solidFill>
                  <a:srgbClr val="0070C0"/>
                </a:solidFill>
                <a:latin typeface="Calibri" panose="020F0502020204030204"/>
              </a:rPr>
              <a:t>– Linear features that support the domain (pipe casing)</a:t>
            </a:r>
          </a:p>
          <a:p>
            <a:pPr marL="685800" lvl="1" indent="-342900" defTabSz="685800">
              <a:buFont typeface="Wingdings" panose="05000000000000000000" pitchFamily="2" charset="2"/>
              <a:buChar char="Ø"/>
            </a:pPr>
            <a:r>
              <a:rPr lang="en-US" sz="1300" b="1" dirty="0">
                <a:solidFill>
                  <a:srgbClr val="0070C0"/>
                </a:solidFill>
                <a:latin typeface="Calibri" panose="020F0502020204030204"/>
              </a:rPr>
              <a:t>Structure Junction </a:t>
            </a:r>
            <a:r>
              <a:rPr lang="en-US" sz="1300" dirty="0">
                <a:solidFill>
                  <a:srgbClr val="0070C0"/>
                </a:solidFill>
                <a:latin typeface="Calibri" panose="020F0502020204030204"/>
              </a:rPr>
              <a:t>– Point features that a device is attached to or a container (pump station)</a:t>
            </a:r>
          </a:p>
          <a:p>
            <a:pPr marL="685800" lvl="1" indent="-342900" defTabSz="685800">
              <a:buFont typeface="Wingdings" panose="05000000000000000000" pitchFamily="2" charset="2"/>
              <a:buChar char="Ø"/>
            </a:pPr>
            <a:r>
              <a:rPr lang="en-US" sz="1300" b="1" dirty="0">
                <a:solidFill>
                  <a:srgbClr val="0070C0"/>
                </a:solidFill>
                <a:latin typeface="Calibri" panose="020F0502020204030204"/>
              </a:rPr>
              <a:t>Structure Boundary </a:t>
            </a:r>
            <a:r>
              <a:rPr lang="en-US" sz="1300" dirty="0">
                <a:solidFill>
                  <a:srgbClr val="0070C0"/>
                </a:solidFill>
                <a:latin typeface="Calibri" panose="020F0502020204030204"/>
              </a:rPr>
              <a:t>– Polygon feature such as a lake or the building footprint of a pump station</a:t>
            </a:r>
          </a:p>
          <a:p>
            <a:pPr marL="342900" indent="-342900" defTabSz="685800">
              <a:buFont typeface="Wingdings" panose="05000000000000000000" pitchFamily="2" charset="2"/>
              <a:buChar char="Ø"/>
            </a:pPr>
            <a:r>
              <a:rPr lang="en-US" sz="1300" dirty="0">
                <a:solidFill>
                  <a:srgbClr val="0070C0"/>
                </a:solidFill>
                <a:latin typeface="Calibri" panose="020F0502020204030204"/>
              </a:rPr>
              <a:t>Have a Domain Network feature classes</a:t>
            </a:r>
          </a:p>
          <a:p>
            <a:pPr marL="685800" lvl="1" indent="-342900" defTabSz="685800">
              <a:buFont typeface="Wingdings" panose="05000000000000000000" pitchFamily="2" charset="2"/>
              <a:buChar char="Ø"/>
            </a:pPr>
            <a:r>
              <a:rPr lang="en-US" sz="1300" b="1" dirty="0">
                <a:solidFill>
                  <a:srgbClr val="0070C0"/>
                </a:solidFill>
                <a:latin typeface="Calibri" panose="020F0502020204030204"/>
              </a:rPr>
              <a:t>Devices</a:t>
            </a:r>
            <a:r>
              <a:rPr lang="en-US" sz="1300" dirty="0">
                <a:solidFill>
                  <a:srgbClr val="0070C0"/>
                </a:solidFill>
                <a:latin typeface="Calibri" panose="020F0502020204030204"/>
              </a:rPr>
              <a:t> – Point feature controllable or defines a source. Features like a meter</a:t>
            </a:r>
          </a:p>
          <a:p>
            <a:pPr marL="685800" lvl="1" indent="-342900" defTabSz="685800">
              <a:buFont typeface="Wingdings" panose="05000000000000000000" pitchFamily="2" charset="2"/>
              <a:buChar char="Ø"/>
            </a:pPr>
            <a:r>
              <a:rPr lang="en-US" sz="1300" b="1" dirty="0">
                <a:solidFill>
                  <a:srgbClr val="0070C0"/>
                </a:solidFill>
                <a:latin typeface="Calibri" panose="020F0502020204030204"/>
              </a:rPr>
              <a:t>Line</a:t>
            </a:r>
            <a:r>
              <a:rPr lang="en-US" sz="1300" dirty="0">
                <a:solidFill>
                  <a:srgbClr val="0070C0"/>
                </a:solidFill>
                <a:latin typeface="Calibri" panose="020F0502020204030204"/>
              </a:rPr>
              <a:t> – linear feature such as a main</a:t>
            </a:r>
          </a:p>
          <a:p>
            <a:pPr marL="685800" lvl="1" indent="-342900" defTabSz="685800">
              <a:buFont typeface="Wingdings" panose="05000000000000000000" pitchFamily="2" charset="2"/>
              <a:buChar char="Ø"/>
            </a:pPr>
            <a:r>
              <a:rPr lang="en-US" sz="1300" b="1" dirty="0">
                <a:solidFill>
                  <a:srgbClr val="0070C0"/>
                </a:solidFill>
                <a:latin typeface="Calibri" panose="020F0502020204030204"/>
              </a:rPr>
              <a:t>Junction</a:t>
            </a:r>
            <a:r>
              <a:rPr lang="en-US" sz="1300" dirty="0">
                <a:solidFill>
                  <a:srgbClr val="0070C0"/>
                </a:solidFill>
                <a:latin typeface="Calibri" panose="020F0502020204030204"/>
              </a:rPr>
              <a:t> – point feature that defines connectivity between lines and such as fittings</a:t>
            </a:r>
          </a:p>
        </p:txBody>
      </p:sp>
      <p:sp>
        <p:nvSpPr>
          <p:cNvPr id="4" name="TextBox 3">
            <a:extLst>
              <a:ext uri="{FF2B5EF4-FFF2-40B4-BE49-F238E27FC236}">
                <a16:creationId xmlns:a16="http://schemas.microsoft.com/office/drawing/2014/main" id="{6CEE202B-A1A4-44F6-AE94-323BB78DC6D2}"/>
              </a:ext>
            </a:extLst>
          </p:cNvPr>
          <p:cNvSpPr txBox="1"/>
          <p:nvPr/>
        </p:nvSpPr>
        <p:spPr>
          <a:xfrm>
            <a:off x="444347" y="5836930"/>
            <a:ext cx="4250017" cy="646331"/>
          </a:xfrm>
          <a:prstGeom prst="rect">
            <a:avLst/>
          </a:prstGeom>
          <a:noFill/>
        </p:spPr>
        <p:txBody>
          <a:bodyPr wrap="square" rtlCol="0">
            <a:spAutoFit/>
          </a:bodyPr>
          <a:lstStyle/>
          <a:p>
            <a:pPr defTabSz="685800"/>
            <a:r>
              <a:rPr lang="en-US" sz="1200" dirty="0">
                <a:solidFill>
                  <a:srgbClr val="0070C0"/>
                </a:solidFill>
                <a:latin typeface="Calibri" panose="020F0502020204030204"/>
              </a:rPr>
              <a:t>Source: </a:t>
            </a:r>
            <a:r>
              <a:rPr lang="en-US" sz="1200" dirty="0" err="1">
                <a:solidFill>
                  <a:srgbClr val="0070C0"/>
                </a:solidFill>
                <a:latin typeface="Calibri" panose="020F0502020204030204"/>
              </a:rPr>
              <a:t>Avineon</a:t>
            </a:r>
            <a:r>
              <a:rPr lang="en-US" sz="1200" dirty="0">
                <a:solidFill>
                  <a:srgbClr val="0070C0"/>
                </a:solidFill>
                <a:latin typeface="Calibri" panose="020F0502020204030204"/>
              </a:rPr>
              <a:t>, “</a:t>
            </a:r>
            <a:r>
              <a:rPr lang="en-US" sz="1200" i="1" dirty="0" err="1">
                <a:solidFill>
                  <a:srgbClr val="0070C0"/>
                </a:solidFill>
                <a:latin typeface="Calibri" panose="020F0502020204030204"/>
              </a:rPr>
              <a:t>Esri’s</a:t>
            </a:r>
            <a:r>
              <a:rPr lang="en-US" sz="1200" i="1" dirty="0">
                <a:solidFill>
                  <a:srgbClr val="0070C0"/>
                </a:solidFill>
                <a:latin typeface="Calibri" panose="020F0502020204030204"/>
              </a:rPr>
              <a:t> Utility Network vs. Geometric Network: A Technical Comparison”</a:t>
            </a:r>
          </a:p>
          <a:p>
            <a:pPr defTabSz="685800"/>
            <a:r>
              <a:rPr lang="en-US" sz="1200" dirty="0" err="1">
                <a:solidFill>
                  <a:srgbClr val="0070C0"/>
                </a:solidFill>
                <a:latin typeface="Calibri" panose="020F0502020204030204"/>
              </a:rPr>
              <a:t>esri</a:t>
            </a:r>
            <a:r>
              <a:rPr lang="en-US" sz="1200" dirty="0">
                <a:solidFill>
                  <a:srgbClr val="0070C0"/>
                </a:solidFill>
                <a:latin typeface="Calibri" panose="020F0502020204030204"/>
              </a:rPr>
              <a:t>, </a:t>
            </a:r>
            <a:r>
              <a:rPr lang="en-US" sz="1200" i="1" dirty="0">
                <a:solidFill>
                  <a:srgbClr val="0070C0"/>
                </a:solidFill>
                <a:latin typeface="Calibri" panose="020F0502020204030204"/>
              </a:rPr>
              <a:t>“Getting to Know the Utility Network”</a:t>
            </a:r>
            <a:endParaRPr lang="en-US" sz="1200" dirty="0">
              <a:solidFill>
                <a:srgbClr val="0070C0"/>
              </a:solidFill>
              <a:latin typeface="Calibri" panose="020F0502020204030204"/>
            </a:endParaRPr>
          </a:p>
        </p:txBody>
      </p:sp>
    </p:spTree>
    <p:extLst>
      <p:ext uri="{BB962C8B-B14F-4D97-AF65-F5344CB8AC3E}">
        <p14:creationId xmlns:p14="http://schemas.microsoft.com/office/powerpoint/2010/main" val="35409628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9382" y="1826960"/>
            <a:ext cx="8721437" cy="2362308"/>
          </a:xfrm>
        </p:spPr>
        <p:txBody>
          <a:bodyPr/>
          <a:lstStyle/>
          <a:p>
            <a:pPr lvl="1" algn="l"/>
            <a:endParaRPr lang="en-US" dirty="0"/>
          </a:p>
          <a:p>
            <a:pPr marL="257175" indent="-257175" algn="l">
              <a:buFont typeface="Arial" panose="020B0604020202020204" pitchFamily="34" charset="0"/>
              <a:buChar char="•"/>
            </a:pPr>
            <a:endParaRPr lang="en-US" dirty="0"/>
          </a:p>
          <a:p>
            <a:pPr marL="257175" indent="-257175" algn="l">
              <a:buFont typeface="Arial" panose="020B0604020202020204" pitchFamily="34" charset="0"/>
              <a:buChar char="•"/>
            </a:pPr>
            <a:endParaRPr lang="en-US" dirty="0"/>
          </a:p>
          <a:p>
            <a:pPr marL="257175" indent="-257175" algn="l">
              <a:buFont typeface="Arial" panose="020B0604020202020204" pitchFamily="34" charset="0"/>
              <a:buChar char="•"/>
            </a:pPr>
            <a:endParaRPr lang="en-US" dirty="0"/>
          </a:p>
          <a:p>
            <a:pPr marL="257175" indent="-257175" algn="l">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DAD2922A-2D66-4A80-A666-D3CAF1A2F067}"/>
              </a:ext>
            </a:extLst>
          </p:cNvPr>
          <p:cNvSpPr txBox="1"/>
          <p:nvPr/>
        </p:nvSpPr>
        <p:spPr>
          <a:xfrm>
            <a:off x="1066800" y="1600200"/>
            <a:ext cx="7391400" cy="4339650"/>
          </a:xfrm>
          <a:prstGeom prst="rect">
            <a:avLst/>
          </a:prstGeom>
          <a:noFill/>
        </p:spPr>
        <p:txBody>
          <a:bodyPr wrap="square" rtlCol="0">
            <a:spAutoFit/>
          </a:bodyPr>
          <a:lstStyle/>
          <a:p>
            <a:pPr defTabSz="685800"/>
            <a:r>
              <a:rPr lang="en-US" sz="2200" b="1" u="sng" dirty="0">
                <a:solidFill>
                  <a:srgbClr val="0070C0"/>
                </a:solidFill>
                <a:latin typeface="Calibri" panose="020F0502020204030204"/>
              </a:rPr>
              <a:t>Utility Network Model (cont.)</a:t>
            </a:r>
          </a:p>
          <a:p>
            <a:pPr defTabSz="685800"/>
            <a:endParaRPr lang="en-US" sz="2200" dirty="0">
              <a:solidFill>
                <a:srgbClr val="0070C0"/>
              </a:solidFill>
              <a:latin typeface="Calibri" panose="020F0502020204030204"/>
            </a:endParaRPr>
          </a:p>
          <a:p>
            <a:pPr marL="342900" indent="-342900" defTabSz="685800">
              <a:buFont typeface="Wingdings" panose="05000000000000000000" pitchFamily="2" charset="2"/>
              <a:buChar char="Ø"/>
            </a:pPr>
            <a:r>
              <a:rPr lang="en-US" sz="2200" dirty="0">
                <a:solidFill>
                  <a:srgbClr val="0070C0"/>
                </a:solidFill>
                <a:latin typeface="Calibri" panose="020F0502020204030204"/>
              </a:rPr>
              <a:t>Domain Network feature classes continued:</a:t>
            </a:r>
          </a:p>
          <a:p>
            <a:pPr defTabSz="685800"/>
            <a:endParaRPr lang="en-US" sz="2200" dirty="0">
              <a:solidFill>
                <a:srgbClr val="0070C0"/>
              </a:solidFill>
              <a:latin typeface="Calibri" panose="020F0502020204030204"/>
            </a:endParaRPr>
          </a:p>
          <a:p>
            <a:pPr marL="685800" lvl="1" indent="-342900" defTabSz="685800">
              <a:buFont typeface="Wingdings" panose="05000000000000000000" pitchFamily="2" charset="2"/>
              <a:buChar char="Ø"/>
            </a:pPr>
            <a:r>
              <a:rPr lang="en-US" sz="2200" dirty="0">
                <a:solidFill>
                  <a:srgbClr val="0070C0"/>
                </a:solidFill>
                <a:latin typeface="Calibri" panose="020F0502020204030204"/>
              </a:rPr>
              <a:t>Assembly – Complex point features like a pump station</a:t>
            </a:r>
          </a:p>
          <a:p>
            <a:pPr marL="342900" lvl="1" defTabSz="685800"/>
            <a:endParaRPr lang="en-US" sz="2200" dirty="0">
              <a:solidFill>
                <a:srgbClr val="0070C0"/>
              </a:solidFill>
              <a:latin typeface="Calibri" panose="020F0502020204030204"/>
            </a:endParaRPr>
          </a:p>
          <a:p>
            <a:pPr marL="685800" lvl="1" indent="-342900" defTabSz="685800">
              <a:buFont typeface="Wingdings" panose="05000000000000000000" pitchFamily="2" charset="2"/>
              <a:buChar char="Ø"/>
            </a:pPr>
            <a:r>
              <a:rPr lang="en-US" sz="2200" dirty="0" err="1">
                <a:solidFill>
                  <a:srgbClr val="0070C0"/>
                </a:solidFill>
                <a:latin typeface="Calibri" panose="020F0502020204030204"/>
              </a:rPr>
              <a:t>Subnetline</a:t>
            </a:r>
            <a:r>
              <a:rPr lang="en-US" sz="2200" dirty="0">
                <a:solidFill>
                  <a:srgbClr val="0070C0"/>
                </a:solidFill>
                <a:latin typeface="Calibri" panose="020F0502020204030204"/>
              </a:rPr>
              <a:t> (System Maintained) – Collection of lines that define the extent of a resource flow.</a:t>
            </a:r>
          </a:p>
          <a:p>
            <a:pPr marL="342900" lvl="1" defTabSz="685800"/>
            <a:endParaRPr lang="en-US" sz="2200" dirty="0">
              <a:solidFill>
                <a:srgbClr val="0070C0"/>
              </a:solidFill>
              <a:latin typeface="Calibri" panose="020F0502020204030204"/>
            </a:endParaRPr>
          </a:p>
          <a:p>
            <a:pPr marL="342900" indent="-342900" defTabSz="685800">
              <a:buFont typeface="Wingdings" panose="05000000000000000000" pitchFamily="2" charset="2"/>
              <a:buChar char="Ø"/>
            </a:pPr>
            <a:r>
              <a:rPr lang="en-US" sz="2200" dirty="0">
                <a:solidFill>
                  <a:srgbClr val="0070C0"/>
                </a:solidFill>
                <a:latin typeface="Calibri" panose="020F0502020204030204"/>
              </a:rPr>
              <a:t>Connectivity &amp; Rules</a:t>
            </a:r>
          </a:p>
          <a:p>
            <a:pPr defTabSz="685800"/>
            <a:endParaRPr lang="en-US" sz="2200" dirty="0">
              <a:solidFill>
                <a:srgbClr val="0070C0"/>
              </a:solidFill>
              <a:latin typeface="Calibri" panose="020F0502020204030204"/>
            </a:endParaRPr>
          </a:p>
          <a:p>
            <a:pPr marL="685800" lvl="1" indent="-342900" defTabSz="685800">
              <a:buFont typeface="Wingdings" panose="05000000000000000000" pitchFamily="2" charset="2"/>
              <a:buChar char="Ø"/>
            </a:pPr>
            <a:r>
              <a:rPr lang="en-US" sz="2200" dirty="0">
                <a:solidFill>
                  <a:srgbClr val="0070C0"/>
                </a:solidFill>
                <a:latin typeface="Calibri" panose="020F0502020204030204"/>
              </a:rPr>
              <a:t>Define what features can do in terms of connectivity</a:t>
            </a:r>
          </a:p>
          <a:p>
            <a:pPr marL="342900" lvl="1" defTabSz="685800"/>
            <a:endParaRPr lang="en-US" sz="1200" dirty="0">
              <a:solidFill>
                <a:prstClr val="black"/>
              </a:solidFill>
              <a:latin typeface="Calibri" panose="020F0502020204030204"/>
            </a:endParaRPr>
          </a:p>
        </p:txBody>
      </p:sp>
      <p:sp>
        <p:nvSpPr>
          <p:cNvPr id="6" name="TextBox 5">
            <a:extLst>
              <a:ext uri="{FF2B5EF4-FFF2-40B4-BE49-F238E27FC236}">
                <a16:creationId xmlns:a16="http://schemas.microsoft.com/office/drawing/2014/main" id="{E7D6BE1F-36A0-4857-98DF-7396E3E39BC3}"/>
              </a:ext>
            </a:extLst>
          </p:cNvPr>
          <p:cNvSpPr txBox="1"/>
          <p:nvPr/>
        </p:nvSpPr>
        <p:spPr>
          <a:xfrm>
            <a:off x="397625" y="228600"/>
            <a:ext cx="4707775" cy="1477328"/>
          </a:xfrm>
          <a:prstGeom prst="rect">
            <a:avLst/>
          </a:prstGeom>
          <a:noFill/>
        </p:spPr>
        <p:txBody>
          <a:bodyPr wrap="square" rtlCol="0">
            <a:spAutoFit/>
          </a:bodyPr>
          <a:lstStyle/>
          <a:p>
            <a:pPr defTabSz="685800"/>
            <a:r>
              <a:rPr lang="en-US" sz="2400" dirty="0">
                <a:latin typeface="Calibri" panose="020F0502020204030204"/>
              </a:rPr>
              <a:t>The move from the</a:t>
            </a:r>
          </a:p>
          <a:p>
            <a:pPr defTabSz="685800"/>
            <a:r>
              <a:rPr lang="en-US" sz="2400" b="1" dirty="0">
                <a:solidFill>
                  <a:srgbClr val="339933"/>
                </a:solidFill>
                <a:latin typeface="Calibri" panose="020F0502020204030204"/>
              </a:rPr>
              <a:t>Geometric Network Model </a:t>
            </a:r>
            <a:r>
              <a:rPr lang="en-US" sz="2400" dirty="0">
                <a:latin typeface="Calibri" panose="020F0502020204030204"/>
              </a:rPr>
              <a:t>to the</a:t>
            </a:r>
          </a:p>
          <a:p>
            <a:pPr defTabSz="685800"/>
            <a:r>
              <a:rPr lang="en-US" sz="2400" b="1" dirty="0">
                <a:solidFill>
                  <a:srgbClr val="0070C0"/>
                </a:solidFill>
                <a:latin typeface="Calibri" panose="020F0502020204030204"/>
              </a:rPr>
              <a:t>ArcGIS Pro Utility Network </a:t>
            </a:r>
            <a:r>
              <a:rPr lang="en-US" sz="2400" dirty="0">
                <a:solidFill>
                  <a:prstClr val="black"/>
                </a:solidFill>
                <a:latin typeface="Calibri" panose="020F0502020204030204"/>
              </a:rPr>
              <a:t>model</a:t>
            </a:r>
          </a:p>
          <a:p>
            <a:pPr defTabSz="685800"/>
            <a:endParaRPr lang="en-US" u="sng" dirty="0">
              <a:solidFill>
                <a:prstClr val="black"/>
              </a:solidFill>
              <a:latin typeface="Calibri" panose="020F0502020204030204"/>
            </a:endParaRPr>
          </a:p>
        </p:txBody>
      </p:sp>
    </p:spTree>
    <p:extLst>
      <p:ext uri="{BB962C8B-B14F-4D97-AF65-F5344CB8AC3E}">
        <p14:creationId xmlns:p14="http://schemas.microsoft.com/office/powerpoint/2010/main" val="37816485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nagit_PPTB4A9">
            <a:extLst>
              <a:ext uri="{FF2B5EF4-FFF2-40B4-BE49-F238E27FC236}">
                <a16:creationId xmlns:a16="http://schemas.microsoft.com/office/drawing/2014/main" id="{B34378BB-82A0-4E87-AF4A-55ED7EFD52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34039"/>
            <a:ext cx="8113801" cy="6296662"/>
          </a:xfrm>
          <a:prstGeom prst="rect">
            <a:avLst/>
          </a:prstGeom>
        </p:spPr>
      </p:pic>
      <p:sp>
        <p:nvSpPr>
          <p:cNvPr id="5" name="TextBox 4">
            <a:extLst>
              <a:ext uri="{FF2B5EF4-FFF2-40B4-BE49-F238E27FC236}">
                <a16:creationId xmlns:a16="http://schemas.microsoft.com/office/drawing/2014/main" id="{B2287261-F380-4F76-B8B8-EDB4DCEEB315}"/>
              </a:ext>
            </a:extLst>
          </p:cNvPr>
          <p:cNvSpPr txBox="1"/>
          <p:nvPr/>
        </p:nvSpPr>
        <p:spPr>
          <a:xfrm>
            <a:off x="309931" y="6461915"/>
            <a:ext cx="7673896" cy="230832"/>
          </a:xfrm>
          <a:prstGeom prst="rect">
            <a:avLst/>
          </a:prstGeom>
          <a:noFill/>
        </p:spPr>
        <p:txBody>
          <a:bodyPr wrap="none" rtlCol="0">
            <a:spAutoFit/>
          </a:bodyPr>
          <a:lstStyle/>
          <a:p>
            <a:pPr defTabSz="685800"/>
            <a:r>
              <a:rPr lang="en-US" sz="900" dirty="0">
                <a:solidFill>
                  <a:prstClr val="black"/>
                </a:solidFill>
                <a:latin typeface="Calibri" panose="020F0502020204030204"/>
              </a:rPr>
              <a:t>Information from </a:t>
            </a:r>
            <a:r>
              <a:rPr lang="en-US" sz="900" dirty="0" err="1">
                <a:solidFill>
                  <a:prstClr val="black"/>
                </a:solidFill>
                <a:latin typeface="Calibri" panose="020F0502020204030204"/>
              </a:rPr>
              <a:t>esri</a:t>
            </a:r>
            <a:r>
              <a:rPr lang="en-US" sz="900" dirty="0">
                <a:solidFill>
                  <a:prstClr val="black"/>
                </a:solidFill>
                <a:latin typeface="Calibri" panose="020F0502020204030204"/>
              </a:rPr>
              <a:t> website, </a:t>
            </a:r>
            <a:r>
              <a:rPr lang="en-US" sz="900" i="1" dirty="0">
                <a:solidFill>
                  <a:prstClr val="black"/>
                </a:solidFill>
                <a:latin typeface="Calibri" panose="020F0502020204030204"/>
              </a:rPr>
              <a:t>https://solutions.arcgis.com/water/help/stormwater-utility-network-configuration/use/what-is-the-stormwater-data-model.htm</a:t>
            </a:r>
            <a:endParaRPr lang="en-US" sz="900" dirty="0">
              <a:solidFill>
                <a:prstClr val="black"/>
              </a:solidFill>
              <a:latin typeface="Calibri" panose="020F0502020204030204"/>
            </a:endParaRPr>
          </a:p>
        </p:txBody>
      </p:sp>
    </p:spTree>
    <p:extLst>
      <p:ext uri="{BB962C8B-B14F-4D97-AF65-F5344CB8AC3E}">
        <p14:creationId xmlns:p14="http://schemas.microsoft.com/office/powerpoint/2010/main" val="21230924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6ECBEDC-F087-4B3F-9704-12ECD4BD8CDA}"/>
              </a:ext>
            </a:extLst>
          </p:cNvPr>
          <p:cNvSpPr txBox="1">
            <a:spLocks/>
          </p:cNvSpPr>
          <p:nvPr/>
        </p:nvSpPr>
        <p:spPr>
          <a:xfrm>
            <a:off x="340062" y="483369"/>
            <a:ext cx="7886700" cy="675049"/>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685800"/>
            <a:r>
              <a:rPr lang="en-US" sz="3600" b="1" dirty="0">
                <a:solidFill>
                  <a:prstClr val="black"/>
                </a:solidFill>
                <a:latin typeface="+mn-lt"/>
              </a:rPr>
              <a:t>Business Need: Emergency Response</a:t>
            </a:r>
          </a:p>
        </p:txBody>
      </p:sp>
      <p:sp>
        <p:nvSpPr>
          <p:cNvPr id="7" name="Title 4">
            <a:extLst>
              <a:ext uri="{FF2B5EF4-FFF2-40B4-BE49-F238E27FC236}">
                <a16:creationId xmlns:a16="http://schemas.microsoft.com/office/drawing/2014/main" id="{04363589-4B99-4879-ACF5-0739B2CFEC15}"/>
              </a:ext>
            </a:extLst>
          </p:cNvPr>
          <p:cNvSpPr txBox="1">
            <a:spLocks/>
          </p:cNvSpPr>
          <p:nvPr/>
        </p:nvSpPr>
        <p:spPr>
          <a:xfrm>
            <a:off x="271609" y="1061613"/>
            <a:ext cx="7886700" cy="365797"/>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r>
              <a:rPr lang="en-US" sz="1800" b="1" dirty="0">
                <a:solidFill>
                  <a:prstClr val="black"/>
                </a:solidFill>
                <a:latin typeface="+mn-lt"/>
              </a:rPr>
              <a:t>Sometimes there are bad days when tracing of </a:t>
            </a:r>
            <a:r>
              <a:rPr lang="en-US" sz="1800" b="1" dirty="0" err="1">
                <a:solidFill>
                  <a:prstClr val="black"/>
                </a:solidFill>
                <a:latin typeface="+mn-lt"/>
              </a:rPr>
              <a:t>stormwater</a:t>
            </a:r>
            <a:r>
              <a:rPr lang="en-US" sz="1800" b="1" dirty="0">
                <a:solidFill>
                  <a:prstClr val="black"/>
                </a:solidFill>
                <a:latin typeface="+mn-lt"/>
              </a:rPr>
              <a:t> can come in handy…</a:t>
            </a:r>
          </a:p>
        </p:txBody>
      </p:sp>
      <p:pic>
        <p:nvPicPr>
          <p:cNvPr id="8" name="Snagit_PPTE2F1">
            <a:extLst>
              <a:ext uri="{FF2B5EF4-FFF2-40B4-BE49-F238E27FC236}">
                <a16:creationId xmlns:a16="http://schemas.microsoft.com/office/drawing/2014/main" id="{B5379F34-969B-4105-B560-CD821E54D4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949" y="1614404"/>
            <a:ext cx="3912534" cy="2208809"/>
          </a:xfrm>
          <a:prstGeom prst="rect">
            <a:avLst/>
          </a:prstGeom>
        </p:spPr>
      </p:pic>
      <p:sp>
        <p:nvSpPr>
          <p:cNvPr id="9" name="Content Placeholder 2">
            <a:extLst>
              <a:ext uri="{FF2B5EF4-FFF2-40B4-BE49-F238E27FC236}">
                <a16:creationId xmlns:a16="http://schemas.microsoft.com/office/drawing/2014/main" id="{9C2C9417-D307-471D-ADCE-3194874A0722}"/>
              </a:ext>
            </a:extLst>
          </p:cNvPr>
          <p:cNvSpPr txBox="1">
            <a:spLocks/>
          </p:cNvSpPr>
          <p:nvPr/>
        </p:nvSpPr>
        <p:spPr>
          <a:xfrm>
            <a:off x="244985" y="3905211"/>
            <a:ext cx="3663953" cy="286203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14313" indent="-214313" algn="l" defTabSz="685800">
              <a:spcBef>
                <a:spcPts val="750"/>
              </a:spcBef>
              <a:buFont typeface="Arial" panose="020B0604020202020204" pitchFamily="34" charset="0"/>
              <a:buChar char="•"/>
            </a:pPr>
            <a:r>
              <a:rPr lang="en-US" sz="1500" dirty="0">
                <a:solidFill>
                  <a:prstClr val="black"/>
                </a:solidFill>
                <a:latin typeface="Calibri" panose="020F0502020204030204"/>
              </a:rPr>
              <a:t>Tracing of stormwater during an Emergency Response event can be invaluable in protecting our waters;</a:t>
            </a:r>
          </a:p>
          <a:p>
            <a:pPr marL="214313" indent="-214313" algn="l" defTabSz="685800">
              <a:spcBef>
                <a:spcPts val="750"/>
              </a:spcBef>
              <a:buFont typeface="Arial" panose="020B0604020202020204" pitchFamily="34" charset="0"/>
              <a:buChar char="•"/>
            </a:pPr>
            <a:r>
              <a:rPr lang="en-US" sz="1500" dirty="0">
                <a:solidFill>
                  <a:prstClr val="black"/>
                </a:solidFill>
                <a:latin typeface="Calibri" panose="020F0502020204030204"/>
              </a:rPr>
              <a:t>By selecting the nearest inflow point in your data to the spill event you are able to trace downstream all of the effected waters as well as plan where you will set up containment to get rid of the spilled material from the system to hopefully avert ecological damage or harmful impact to the Public.</a:t>
            </a:r>
          </a:p>
          <a:p>
            <a:pPr defTabSz="685800">
              <a:spcBef>
                <a:spcPts val="750"/>
              </a:spcBef>
            </a:pPr>
            <a:endParaRPr lang="en-US" sz="1800" dirty="0">
              <a:solidFill>
                <a:prstClr val="black"/>
              </a:solidFill>
              <a:latin typeface="Calibri" panose="020F0502020204030204"/>
            </a:endParaRPr>
          </a:p>
        </p:txBody>
      </p:sp>
      <p:pic>
        <p:nvPicPr>
          <p:cNvPr id="11" name="Picture 10" descr="A close up of a map&#10;&#10;Description generated with high confidence">
            <a:extLst>
              <a:ext uri="{FF2B5EF4-FFF2-40B4-BE49-F238E27FC236}">
                <a16:creationId xmlns:a16="http://schemas.microsoft.com/office/drawing/2014/main" id="{93A542C4-2389-497F-B297-B773F49E6E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1306" y="1618995"/>
            <a:ext cx="4323020" cy="3943606"/>
          </a:xfrm>
          <a:prstGeom prst="rect">
            <a:avLst/>
          </a:prstGeom>
        </p:spPr>
      </p:pic>
    </p:spTree>
    <p:extLst>
      <p:ext uri="{BB962C8B-B14F-4D97-AF65-F5344CB8AC3E}">
        <p14:creationId xmlns:p14="http://schemas.microsoft.com/office/powerpoint/2010/main" val="31794218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6ECBEDC-F087-4B3F-9704-12ECD4BD8CDA}"/>
              </a:ext>
            </a:extLst>
          </p:cNvPr>
          <p:cNvSpPr txBox="1">
            <a:spLocks/>
          </p:cNvSpPr>
          <p:nvPr/>
        </p:nvSpPr>
        <p:spPr>
          <a:xfrm>
            <a:off x="329045" y="304800"/>
            <a:ext cx="7886700" cy="675049"/>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685800"/>
            <a:r>
              <a:rPr lang="en-US" sz="3300" b="1" dirty="0">
                <a:solidFill>
                  <a:prstClr val="black"/>
                </a:solidFill>
                <a:latin typeface="+mn-lt"/>
              </a:rPr>
              <a:t>Business Need: Operation and Maintenance</a:t>
            </a:r>
          </a:p>
        </p:txBody>
      </p:sp>
      <p:sp>
        <p:nvSpPr>
          <p:cNvPr id="6" name="TextBox 5">
            <a:extLst>
              <a:ext uri="{FF2B5EF4-FFF2-40B4-BE49-F238E27FC236}">
                <a16:creationId xmlns:a16="http://schemas.microsoft.com/office/drawing/2014/main" id="{CF8DCD01-0B46-42A2-971E-C786BFA60D5E}"/>
              </a:ext>
            </a:extLst>
          </p:cNvPr>
          <p:cNvSpPr txBox="1"/>
          <p:nvPr/>
        </p:nvSpPr>
        <p:spPr>
          <a:xfrm>
            <a:off x="329045" y="1219200"/>
            <a:ext cx="8208818" cy="4916731"/>
          </a:xfrm>
          <a:prstGeom prst="rect">
            <a:avLst/>
          </a:prstGeom>
          <a:noFill/>
        </p:spPr>
        <p:txBody>
          <a:bodyPr wrap="square" rtlCol="0">
            <a:spAutoFit/>
          </a:bodyPr>
          <a:lstStyle/>
          <a:p>
            <a:pPr defTabSz="685800"/>
            <a:r>
              <a:rPr lang="en-US" sz="2500" b="1" u="sng" dirty="0">
                <a:solidFill>
                  <a:prstClr val="black"/>
                </a:solidFill>
                <a:latin typeface="Calibri" panose="020F0502020204030204"/>
              </a:rPr>
              <a:t>Potential Opportunities </a:t>
            </a:r>
          </a:p>
          <a:p>
            <a:pPr defTabSz="685800"/>
            <a:r>
              <a:rPr lang="en-US" sz="2500" b="1" u="sng" dirty="0">
                <a:solidFill>
                  <a:prstClr val="black"/>
                </a:solidFill>
                <a:latin typeface="Calibri" panose="020F0502020204030204"/>
              </a:rPr>
              <a:t>Overlaps with Asset Management Team</a:t>
            </a:r>
          </a:p>
          <a:p>
            <a:pPr marL="342900" indent="-342900" defTabSz="685800">
              <a:buFont typeface="Wingdings" panose="05000000000000000000" pitchFamily="2" charset="2"/>
              <a:buChar char="Ø"/>
            </a:pPr>
            <a:endParaRPr lang="en-US" sz="2500" dirty="0">
              <a:solidFill>
                <a:prstClr val="black"/>
              </a:solidFill>
              <a:latin typeface="Calibri" panose="020F0502020204030204"/>
            </a:endParaRPr>
          </a:p>
          <a:p>
            <a:pPr marL="257175" indent="-257175" defTabSz="685800">
              <a:buFont typeface="Wingdings" panose="05000000000000000000" pitchFamily="2" charset="2"/>
              <a:buChar char="Ø"/>
            </a:pPr>
            <a:r>
              <a:rPr lang="en-US" sz="2500" dirty="0">
                <a:solidFill>
                  <a:prstClr val="black"/>
                </a:solidFill>
                <a:latin typeface="Calibri" panose="020F0502020204030204"/>
              </a:rPr>
              <a:t> Determining locations critical junctions or lines to network for preventative maintenance</a:t>
            </a:r>
          </a:p>
          <a:p>
            <a:pPr marL="257175" indent="-257175" defTabSz="685800">
              <a:buFont typeface="Wingdings" panose="05000000000000000000" pitchFamily="2" charset="2"/>
              <a:buChar char="Ø"/>
            </a:pPr>
            <a:r>
              <a:rPr lang="en-US" sz="2500" dirty="0">
                <a:solidFill>
                  <a:prstClr val="black"/>
                </a:solidFill>
                <a:latin typeface="Calibri" panose="020F0502020204030204"/>
              </a:rPr>
              <a:t> Determining areas where there are system deficiencies within a network.  Using cost/impediment values for size, slope, material, etc.</a:t>
            </a:r>
          </a:p>
          <a:p>
            <a:pPr marL="257175" indent="-257175" defTabSz="685800">
              <a:buFont typeface="Wingdings" panose="05000000000000000000" pitchFamily="2" charset="2"/>
              <a:buChar char="Ø"/>
            </a:pPr>
            <a:r>
              <a:rPr lang="en-US" sz="2500" dirty="0">
                <a:solidFill>
                  <a:prstClr val="black"/>
                </a:solidFill>
                <a:latin typeface="Calibri" panose="020F0502020204030204"/>
              </a:rPr>
              <a:t> Areas where deficiencies may require greater preventative maintenance.</a:t>
            </a:r>
          </a:p>
          <a:p>
            <a:pPr marL="257175" indent="-257175" defTabSz="685800">
              <a:buFont typeface="Wingdings" panose="05000000000000000000" pitchFamily="2" charset="2"/>
              <a:buChar char="Ø"/>
            </a:pPr>
            <a:endParaRPr lang="en-US" sz="2500" dirty="0">
              <a:solidFill>
                <a:prstClr val="black"/>
              </a:solidFill>
              <a:latin typeface="Calibri" panose="020F0502020204030204"/>
            </a:endParaRPr>
          </a:p>
          <a:p>
            <a:pPr defTabSz="685800"/>
            <a:r>
              <a:rPr lang="en-US" sz="2500" dirty="0">
                <a:solidFill>
                  <a:prstClr val="black"/>
                </a:solidFill>
                <a:latin typeface="Calibri" panose="020F0502020204030204"/>
              </a:rPr>
              <a:t>Further considerations</a:t>
            </a:r>
          </a:p>
          <a:p>
            <a:pPr marL="942975" lvl="2" indent="-257175" defTabSz="685800">
              <a:buFont typeface="Wingdings" panose="05000000000000000000" pitchFamily="2" charset="2"/>
              <a:buChar char="§"/>
            </a:pPr>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3394405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7576A-5A09-4408-9F7A-C95BB79321A4}"/>
              </a:ext>
            </a:extLst>
          </p:cNvPr>
          <p:cNvSpPr>
            <a:spLocks noGrp="1"/>
          </p:cNvSpPr>
          <p:nvPr>
            <p:ph type="title"/>
          </p:nvPr>
        </p:nvSpPr>
        <p:spPr/>
        <p:txBody>
          <a:bodyPr/>
          <a:lstStyle/>
          <a:p>
            <a:r>
              <a:rPr lang="en-US" b="1" dirty="0">
                <a:latin typeface="+mn-lt"/>
              </a:rPr>
              <a:t>Routing Business Needs</a:t>
            </a:r>
          </a:p>
        </p:txBody>
      </p:sp>
      <p:sp>
        <p:nvSpPr>
          <p:cNvPr id="3" name="Content Placeholder 2">
            <a:extLst>
              <a:ext uri="{FF2B5EF4-FFF2-40B4-BE49-F238E27FC236}">
                <a16:creationId xmlns:a16="http://schemas.microsoft.com/office/drawing/2014/main" id="{D0E21C06-39E5-431D-9456-9F9756CFAA8F}"/>
              </a:ext>
            </a:extLst>
          </p:cNvPr>
          <p:cNvSpPr>
            <a:spLocks noGrp="1"/>
          </p:cNvSpPr>
          <p:nvPr>
            <p:ph idx="1"/>
          </p:nvPr>
        </p:nvSpPr>
        <p:spPr/>
        <p:txBody>
          <a:bodyPr>
            <a:normAutofit/>
          </a:bodyPr>
          <a:lstStyle/>
          <a:p>
            <a:r>
              <a:rPr lang="en-US" b="1" dirty="0"/>
              <a:t>Flow tracing</a:t>
            </a:r>
          </a:p>
          <a:p>
            <a:r>
              <a:rPr lang="en-US" b="1" dirty="0"/>
              <a:t>Emergency response </a:t>
            </a:r>
          </a:p>
          <a:p>
            <a:r>
              <a:rPr lang="en-US" b="1" dirty="0"/>
              <a:t>Operation and maintenance </a:t>
            </a:r>
          </a:p>
          <a:p>
            <a:pPr lvl="0"/>
            <a:r>
              <a:rPr lang="en-US" b="1" dirty="0"/>
              <a:t>Identifying flood risk</a:t>
            </a:r>
          </a:p>
          <a:p>
            <a:pPr lvl="0"/>
            <a:r>
              <a:rPr lang="en-US" b="1" dirty="0"/>
              <a:t>Identifying conveyance system insufficiencies</a:t>
            </a:r>
          </a:p>
          <a:p>
            <a:pPr lvl="0"/>
            <a:r>
              <a:rPr lang="en-US" b="1" dirty="0"/>
              <a:t>Estimated development/re-development impacts</a:t>
            </a:r>
          </a:p>
          <a:p>
            <a:pPr lvl="0"/>
            <a:r>
              <a:rPr lang="en-US" b="1" dirty="0"/>
              <a:t>Surface and ground water quality protection/restoration</a:t>
            </a:r>
          </a:p>
          <a:p>
            <a:r>
              <a:rPr lang="en-US" b="1" dirty="0"/>
              <a:t>Capital planning</a:t>
            </a:r>
          </a:p>
          <a:p>
            <a:pPr marL="0" indent="0">
              <a:buNone/>
            </a:pPr>
            <a:endParaRPr lang="en-US" dirty="0"/>
          </a:p>
          <a:p>
            <a:pPr marL="0" indent="0">
              <a:buNone/>
            </a:pPr>
            <a:endParaRPr lang="en-US" dirty="0">
              <a:solidFill>
                <a:schemeClr val="accent1"/>
              </a:solidFill>
            </a:endParaRPr>
          </a:p>
          <a:p>
            <a:pPr lvl="1"/>
            <a:endParaRPr lang="en-US" dirty="0"/>
          </a:p>
        </p:txBody>
      </p:sp>
      <p:sp>
        <p:nvSpPr>
          <p:cNvPr id="4" name="Double Brace 3">
            <a:extLst>
              <a:ext uri="{FF2B5EF4-FFF2-40B4-BE49-F238E27FC236}">
                <a16:creationId xmlns:a16="http://schemas.microsoft.com/office/drawing/2014/main" id="{3D61A96F-8E03-4AD2-96E2-A731B90670F5}"/>
              </a:ext>
            </a:extLst>
          </p:cNvPr>
          <p:cNvSpPr/>
          <p:nvPr/>
        </p:nvSpPr>
        <p:spPr>
          <a:xfrm>
            <a:off x="457200" y="3352800"/>
            <a:ext cx="6985007" cy="1818861"/>
          </a:xfrm>
          <a:prstGeom prst="bracePair">
            <a:avLst>
              <a:gd name="adj" fmla="val 11781"/>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350">
              <a:solidFill>
                <a:prstClr val="black"/>
              </a:solidFill>
              <a:latin typeface="Calibri" panose="020F0502020204030204"/>
            </a:endParaRPr>
          </a:p>
        </p:txBody>
      </p:sp>
      <p:sp>
        <p:nvSpPr>
          <p:cNvPr id="5" name="TextBox 4">
            <a:extLst>
              <a:ext uri="{FF2B5EF4-FFF2-40B4-BE49-F238E27FC236}">
                <a16:creationId xmlns:a16="http://schemas.microsoft.com/office/drawing/2014/main" id="{CD7F29DB-7BB1-4B64-85A0-385A42CBD7BC}"/>
              </a:ext>
            </a:extLst>
          </p:cNvPr>
          <p:cNvSpPr txBox="1"/>
          <p:nvPr/>
        </p:nvSpPr>
        <p:spPr>
          <a:xfrm>
            <a:off x="7459991" y="3440129"/>
            <a:ext cx="1783160" cy="1915909"/>
          </a:xfrm>
          <a:prstGeom prst="rect">
            <a:avLst/>
          </a:prstGeom>
          <a:noFill/>
        </p:spPr>
        <p:txBody>
          <a:bodyPr wrap="square" rtlCol="0">
            <a:spAutoFit/>
          </a:bodyPr>
          <a:lstStyle/>
          <a:p>
            <a:pPr defTabSz="685800"/>
            <a:r>
              <a:rPr lang="en-US" sz="2100" b="1" i="1" dirty="0">
                <a:solidFill>
                  <a:srgbClr val="4472C4"/>
                </a:solidFill>
                <a:latin typeface="Calibri" panose="020F0502020204030204"/>
              </a:rPr>
              <a:t>Met by stormwater quantity and quality analysis.</a:t>
            </a:r>
          </a:p>
          <a:p>
            <a:pPr defTabSz="685800"/>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654593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EC96C9B-7A96-45C7-803F-04F9C531BBD1}"/>
              </a:ext>
            </a:extLst>
          </p:cNvPr>
          <p:cNvSpPr/>
          <p:nvPr/>
        </p:nvSpPr>
        <p:spPr>
          <a:xfrm>
            <a:off x="1381489" y="-24114"/>
            <a:ext cx="7762512" cy="6882114"/>
          </a:xfrm>
          <a:prstGeom prst="rect">
            <a:avLst/>
          </a:prstGeom>
          <a:gradFill>
            <a:gsLst>
              <a:gs pos="0">
                <a:schemeClr val="accent1">
                  <a:lumMod val="5000"/>
                  <a:lumOff val="95000"/>
                </a:schemeClr>
              </a:gs>
              <a:gs pos="100000">
                <a:schemeClr val="accent4">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76400" y="1849515"/>
            <a:ext cx="7391400" cy="3477875"/>
          </a:xfrm>
          <a:prstGeom prst="rect">
            <a:avLst/>
          </a:prstGeom>
          <a:noFill/>
        </p:spPr>
        <p:txBody>
          <a:bodyPr wrap="square" rtlCol="0">
            <a:spAutoFit/>
          </a:bodyPr>
          <a:lstStyle/>
          <a:p>
            <a:r>
              <a:rPr lang="en-US" sz="2800" b="1" dirty="0">
                <a:solidFill>
                  <a:srgbClr val="7030A0"/>
                </a:solidFill>
              </a:rPr>
              <a:t>Grant Application ($18,785)</a:t>
            </a:r>
            <a:endParaRPr lang="en-US" sz="2400" dirty="0">
              <a:solidFill>
                <a:srgbClr val="7030A0"/>
              </a:solidFill>
            </a:endParaRPr>
          </a:p>
          <a:p>
            <a:r>
              <a:rPr lang="en-US" sz="2400" b="1" dirty="0">
                <a:solidFill>
                  <a:srgbClr val="990000"/>
                </a:solidFill>
              </a:rPr>
              <a:t>University of Minnesota</a:t>
            </a:r>
          </a:p>
          <a:p>
            <a:r>
              <a:rPr lang="en-US" sz="2400" b="1" dirty="0">
                <a:solidFill>
                  <a:srgbClr val="0070C0"/>
                </a:solidFill>
              </a:rPr>
              <a:t>Water Resources Center</a:t>
            </a:r>
          </a:p>
          <a:p>
            <a:endParaRPr lang="en-US" sz="2400" dirty="0">
              <a:solidFill>
                <a:srgbClr val="0070C0"/>
              </a:solidFill>
            </a:endParaRPr>
          </a:p>
          <a:p>
            <a:r>
              <a:rPr lang="en-US" sz="2400" dirty="0">
                <a:solidFill>
                  <a:srgbClr val="7030A0"/>
                </a:solidFill>
              </a:rPr>
              <a:t>Proposal submitted on behalf of the </a:t>
            </a:r>
            <a:r>
              <a:rPr lang="en-US" sz="2400" b="1" dirty="0">
                <a:solidFill>
                  <a:srgbClr val="7030A0"/>
                </a:solidFill>
              </a:rPr>
              <a:t>MSGP</a:t>
            </a:r>
          </a:p>
          <a:p>
            <a:endParaRPr lang="en-US" sz="2400" dirty="0">
              <a:solidFill>
                <a:srgbClr val="7030A0"/>
              </a:solidFill>
            </a:endParaRPr>
          </a:p>
          <a:p>
            <a:r>
              <a:rPr lang="en-US" sz="2400" dirty="0">
                <a:solidFill>
                  <a:srgbClr val="7030A0"/>
                </a:solidFill>
              </a:rPr>
              <a:t>Funds to pay either a vendor, city or watershed district staff to translate sample data into our forthcoming standard</a:t>
            </a:r>
          </a:p>
        </p:txBody>
      </p:sp>
      <p:pic>
        <p:nvPicPr>
          <p:cNvPr id="8" name="Picture 7">
            <a:extLst>
              <a:ext uri="{FF2B5EF4-FFF2-40B4-BE49-F238E27FC236}">
                <a16:creationId xmlns:a16="http://schemas.microsoft.com/office/drawing/2014/main" id="{82DAFA04-5B18-4B0D-B50E-A2832DF4F4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9" y="0"/>
            <a:ext cx="1368552" cy="6858000"/>
          </a:xfrm>
          <a:prstGeom prst="rect">
            <a:avLst/>
          </a:prstGeom>
        </p:spPr>
      </p:pic>
      <p:sp>
        <p:nvSpPr>
          <p:cNvPr id="12" name="Rectangle 11">
            <a:extLst>
              <a:ext uri="{FF2B5EF4-FFF2-40B4-BE49-F238E27FC236}">
                <a16:creationId xmlns:a16="http://schemas.microsoft.com/office/drawing/2014/main" id="{7C947A7D-C24F-4265-83C4-4974EAAC0E38}"/>
              </a:ext>
            </a:extLst>
          </p:cNvPr>
          <p:cNvSpPr/>
          <p:nvPr/>
        </p:nvSpPr>
        <p:spPr>
          <a:xfrm>
            <a:off x="1229090" y="0"/>
            <a:ext cx="152399"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D3F1960-63B6-4576-B566-9BE380EE2B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9481" y="381000"/>
            <a:ext cx="1249529" cy="1237543"/>
          </a:xfrm>
          <a:prstGeom prst="rect">
            <a:avLst/>
          </a:prstGeom>
        </p:spPr>
      </p:pic>
      <p:pic>
        <p:nvPicPr>
          <p:cNvPr id="3" name="Picture 2">
            <a:extLst>
              <a:ext uri="{FF2B5EF4-FFF2-40B4-BE49-F238E27FC236}">
                <a16:creationId xmlns:a16="http://schemas.microsoft.com/office/drawing/2014/main" id="{5676566C-2F83-4888-A54F-4266A4F861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3842" y="338936"/>
            <a:ext cx="1767080" cy="1413664"/>
          </a:xfrm>
          <a:prstGeom prst="rect">
            <a:avLst/>
          </a:prstGeom>
        </p:spPr>
      </p:pic>
    </p:spTree>
    <p:extLst>
      <p:ext uri="{BB962C8B-B14F-4D97-AF65-F5344CB8AC3E}">
        <p14:creationId xmlns:p14="http://schemas.microsoft.com/office/powerpoint/2010/main" val="37278973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BF737-8BAA-4675-9AC7-0D3A21D1514E}"/>
              </a:ext>
            </a:extLst>
          </p:cNvPr>
          <p:cNvSpPr>
            <a:spLocks noGrp="1"/>
          </p:cNvSpPr>
          <p:nvPr>
            <p:ph type="title"/>
          </p:nvPr>
        </p:nvSpPr>
        <p:spPr>
          <a:xfrm>
            <a:off x="427122" y="533400"/>
            <a:ext cx="8088229" cy="994172"/>
          </a:xfrm>
        </p:spPr>
        <p:txBody>
          <a:bodyPr>
            <a:normAutofit/>
          </a:bodyPr>
          <a:lstStyle/>
          <a:p>
            <a:r>
              <a:rPr lang="en-US" sz="2850" b="1" dirty="0">
                <a:latin typeface="+mn-lt"/>
              </a:rPr>
              <a:t>Stormwater Quantity and Quality</a:t>
            </a:r>
            <a:br>
              <a:rPr lang="en-US" sz="2850" b="1" dirty="0">
                <a:latin typeface="+mn-lt"/>
              </a:rPr>
            </a:br>
            <a:r>
              <a:rPr lang="en-US" sz="2850" b="1" dirty="0">
                <a:latin typeface="+mn-lt"/>
              </a:rPr>
              <a:t>Analysis Data Needs</a:t>
            </a:r>
          </a:p>
        </p:txBody>
      </p:sp>
      <p:sp>
        <p:nvSpPr>
          <p:cNvPr id="3" name="Content Placeholder 2">
            <a:extLst>
              <a:ext uri="{FF2B5EF4-FFF2-40B4-BE49-F238E27FC236}">
                <a16:creationId xmlns:a16="http://schemas.microsoft.com/office/drawing/2014/main" id="{8AA8E0B3-F415-4C0A-90FA-908E0F041F99}"/>
              </a:ext>
            </a:extLst>
          </p:cNvPr>
          <p:cNvSpPr>
            <a:spLocks noGrp="1"/>
          </p:cNvSpPr>
          <p:nvPr>
            <p:ph idx="1"/>
          </p:nvPr>
        </p:nvSpPr>
        <p:spPr>
          <a:xfrm>
            <a:off x="397295" y="1814608"/>
            <a:ext cx="8362950" cy="4351338"/>
          </a:xfrm>
        </p:spPr>
        <p:txBody>
          <a:bodyPr/>
          <a:lstStyle/>
          <a:p>
            <a:r>
              <a:rPr lang="en-US" b="1" dirty="0"/>
              <a:t>Water Quantity (flood risk, pipe insufficiencies, inundation maps)</a:t>
            </a:r>
          </a:p>
          <a:p>
            <a:pPr lvl="1"/>
            <a:r>
              <a:rPr lang="en-US" b="1" dirty="0"/>
              <a:t>Hydrology</a:t>
            </a:r>
            <a:r>
              <a:rPr lang="en-US" dirty="0"/>
              <a:t> – calculates excess precipitation (i.e., runoff) from the landscape</a:t>
            </a:r>
          </a:p>
          <a:p>
            <a:pPr lvl="1"/>
            <a:r>
              <a:rPr lang="en-US" b="1" dirty="0"/>
              <a:t>Hydraulics</a:t>
            </a:r>
            <a:r>
              <a:rPr lang="en-US" dirty="0"/>
              <a:t> – simulates the movement of stormwater through elements that convey, store, or in some way control runoff.</a:t>
            </a:r>
          </a:p>
          <a:p>
            <a:endParaRPr lang="en-US" dirty="0"/>
          </a:p>
          <a:p>
            <a:r>
              <a:rPr lang="en-US" b="1" dirty="0"/>
              <a:t>Water Quality (analyzing watershed loading, BMP pollutant removals)</a:t>
            </a:r>
          </a:p>
          <a:p>
            <a:pPr lvl="1"/>
            <a:r>
              <a:rPr lang="en-US" b="1" dirty="0"/>
              <a:t>Hydrology</a:t>
            </a:r>
            <a:r>
              <a:rPr lang="en-US" dirty="0"/>
              <a:t> – excess precipitation </a:t>
            </a:r>
            <a:r>
              <a:rPr lang="en-US" u="sng" dirty="0"/>
              <a:t>and pollutant concentrations</a:t>
            </a:r>
          </a:p>
          <a:p>
            <a:pPr lvl="1"/>
            <a:r>
              <a:rPr lang="en-US" b="1" dirty="0"/>
              <a:t>Hydraulics</a:t>
            </a:r>
            <a:r>
              <a:rPr lang="en-US" dirty="0"/>
              <a:t> – simulates the movement of stormwater through elements that convey, store, or in some way control </a:t>
            </a:r>
            <a:r>
              <a:rPr lang="en-US" u="sng" dirty="0"/>
              <a:t>with an emphasis on treatment features that capture or treat pollutants in stormwater runoff</a:t>
            </a:r>
          </a:p>
          <a:p>
            <a:endParaRPr lang="en-US" dirty="0"/>
          </a:p>
          <a:p>
            <a:endParaRPr lang="en-US" dirty="0"/>
          </a:p>
        </p:txBody>
      </p:sp>
    </p:spTree>
    <p:extLst>
      <p:ext uri="{BB962C8B-B14F-4D97-AF65-F5344CB8AC3E}">
        <p14:creationId xmlns:p14="http://schemas.microsoft.com/office/powerpoint/2010/main" val="26155412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D3FA5931-1AA4-465C-8333-4201BEB6629D}"/>
              </a:ext>
            </a:extLst>
          </p:cNvPr>
          <p:cNvPicPr>
            <a:picLocks noChangeAspect="1"/>
          </p:cNvPicPr>
          <p:nvPr/>
        </p:nvPicPr>
        <p:blipFill>
          <a:blip r:embed="rId2"/>
          <a:stretch>
            <a:fillRect/>
          </a:stretch>
        </p:blipFill>
        <p:spPr>
          <a:xfrm>
            <a:off x="1140459" y="4708464"/>
            <a:ext cx="1378571" cy="1264286"/>
          </a:xfrm>
          <a:prstGeom prst="rect">
            <a:avLst/>
          </a:prstGeom>
        </p:spPr>
      </p:pic>
      <p:sp>
        <p:nvSpPr>
          <p:cNvPr id="14" name="Freeform: Shape 13">
            <a:extLst>
              <a:ext uri="{FF2B5EF4-FFF2-40B4-BE49-F238E27FC236}">
                <a16:creationId xmlns:a16="http://schemas.microsoft.com/office/drawing/2014/main" id="{709B6F06-9F2C-49F0-9ED6-ED5DEDFC3CBA}"/>
              </a:ext>
            </a:extLst>
          </p:cNvPr>
          <p:cNvSpPr/>
          <p:nvPr/>
        </p:nvSpPr>
        <p:spPr>
          <a:xfrm>
            <a:off x="703848" y="2329615"/>
            <a:ext cx="2634916" cy="2460458"/>
          </a:xfrm>
          <a:custGeom>
            <a:avLst/>
            <a:gdLst>
              <a:gd name="connsiteX0" fmla="*/ 601579 w 3513221"/>
              <a:gd name="connsiteY0" fmla="*/ 304800 h 3280610"/>
              <a:gd name="connsiteX1" fmla="*/ 56148 w 3513221"/>
              <a:gd name="connsiteY1" fmla="*/ 753979 h 3280610"/>
              <a:gd name="connsiteX2" fmla="*/ 0 w 3513221"/>
              <a:gd name="connsiteY2" fmla="*/ 1572126 h 3280610"/>
              <a:gd name="connsiteX3" fmla="*/ 48126 w 3513221"/>
              <a:gd name="connsiteY3" fmla="*/ 2350168 h 3280610"/>
              <a:gd name="connsiteX4" fmla="*/ 393032 w 3513221"/>
              <a:gd name="connsiteY4" fmla="*/ 2622884 h 3280610"/>
              <a:gd name="connsiteX5" fmla="*/ 1138990 w 3513221"/>
              <a:gd name="connsiteY5" fmla="*/ 2991852 h 3280610"/>
              <a:gd name="connsiteX6" fmla="*/ 1203158 w 3513221"/>
              <a:gd name="connsiteY6" fmla="*/ 3064042 h 3280610"/>
              <a:gd name="connsiteX7" fmla="*/ 1724526 w 3513221"/>
              <a:gd name="connsiteY7" fmla="*/ 3280610 h 3280610"/>
              <a:gd name="connsiteX8" fmla="*/ 2558716 w 3513221"/>
              <a:gd name="connsiteY8" fmla="*/ 2839452 h 3280610"/>
              <a:gd name="connsiteX9" fmla="*/ 2895600 w 3513221"/>
              <a:gd name="connsiteY9" fmla="*/ 2286000 h 3280610"/>
              <a:gd name="connsiteX10" fmla="*/ 3056021 w 3513221"/>
              <a:gd name="connsiteY10" fmla="*/ 1981200 h 3280610"/>
              <a:gd name="connsiteX11" fmla="*/ 3160295 w 3513221"/>
              <a:gd name="connsiteY11" fmla="*/ 1748589 h 3280610"/>
              <a:gd name="connsiteX12" fmla="*/ 3352800 w 3513221"/>
              <a:gd name="connsiteY12" fmla="*/ 1604210 h 3280610"/>
              <a:gd name="connsiteX13" fmla="*/ 3433011 w 3513221"/>
              <a:gd name="connsiteY13" fmla="*/ 1235242 h 3280610"/>
              <a:gd name="connsiteX14" fmla="*/ 3513221 w 3513221"/>
              <a:gd name="connsiteY14" fmla="*/ 946484 h 3280610"/>
              <a:gd name="connsiteX15" fmla="*/ 3513221 w 3513221"/>
              <a:gd name="connsiteY15" fmla="*/ 601579 h 3280610"/>
              <a:gd name="connsiteX16" fmla="*/ 3039979 w 3513221"/>
              <a:gd name="connsiteY16" fmla="*/ 120315 h 3280610"/>
              <a:gd name="connsiteX17" fmla="*/ 2470484 w 3513221"/>
              <a:gd name="connsiteY17" fmla="*/ 24063 h 3280610"/>
              <a:gd name="connsiteX18" fmla="*/ 1732548 w 3513221"/>
              <a:gd name="connsiteY18" fmla="*/ 0 h 3280610"/>
              <a:gd name="connsiteX19" fmla="*/ 1098884 w 3513221"/>
              <a:gd name="connsiteY19" fmla="*/ 80210 h 3280610"/>
              <a:gd name="connsiteX20" fmla="*/ 601579 w 3513221"/>
              <a:gd name="connsiteY20" fmla="*/ 304800 h 328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13221" h="3280610">
                <a:moveTo>
                  <a:pt x="601579" y="304800"/>
                </a:moveTo>
                <a:lnTo>
                  <a:pt x="56148" y="753979"/>
                </a:lnTo>
                <a:lnTo>
                  <a:pt x="0" y="1572126"/>
                </a:lnTo>
                <a:lnTo>
                  <a:pt x="48126" y="2350168"/>
                </a:lnTo>
                <a:lnTo>
                  <a:pt x="393032" y="2622884"/>
                </a:lnTo>
                <a:lnTo>
                  <a:pt x="1138990" y="2991852"/>
                </a:lnTo>
                <a:cubicBezTo>
                  <a:pt x="1192037" y="3053742"/>
                  <a:pt x="1169686" y="3030570"/>
                  <a:pt x="1203158" y="3064042"/>
                </a:cubicBezTo>
                <a:lnTo>
                  <a:pt x="1724526" y="3280610"/>
                </a:lnTo>
                <a:lnTo>
                  <a:pt x="2558716" y="2839452"/>
                </a:lnTo>
                <a:lnTo>
                  <a:pt x="2895600" y="2286000"/>
                </a:lnTo>
                <a:lnTo>
                  <a:pt x="3056021" y="1981200"/>
                </a:lnTo>
                <a:lnTo>
                  <a:pt x="3160295" y="1748589"/>
                </a:lnTo>
                <a:lnTo>
                  <a:pt x="3352800" y="1604210"/>
                </a:lnTo>
                <a:lnTo>
                  <a:pt x="3433011" y="1235242"/>
                </a:lnTo>
                <a:lnTo>
                  <a:pt x="3513221" y="946484"/>
                </a:lnTo>
                <a:lnTo>
                  <a:pt x="3513221" y="601579"/>
                </a:lnTo>
                <a:lnTo>
                  <a:pt x="3039979" y="120315"/>
                </a:lnTo>
                <a:lnTo>
                  <a:pt x="2470484" y="24063"/>
                </a:lnTo>
                <a:lnTo>
                  <a:pt x="1732548" y="0"/>
                </a:lnTo>
                <a:lnTo>
                  <a:pt x="1098884" y="80210"/>
                </a:lnTo>
                <a:lnTo>
                  <a:pt x="601579" y="304800"/>
                </a:ln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cxnSp>
        <p:nvCxnSpPr>
          <p:cNvPr id="12" name="Straight Connector 11">
            <a:extLst>
              <a:ext uri="{FF2B5EF4-FFF2-40B4-BE49-F238E27FC236}">
                <a16:creationId xmlns:a16="http://schemas.microsoft.com/office/drawing/2014/main" id="{BBFB5E70-64F8-4A17-B9C7-857538C6838B}"/>
              </a:ext>
            </a:extLst>
          </p:cNvPr>
          <p:cNvCxnSpPr>
            <a:cxnSpLocks/>
            <a:stCxn id="9" idx="6"/>
            <a:endCxn id="64" idx="1"/>
          </p:cNvCxnSpPr>
          <p:nvPr/>
        </p:nvCxnSpPr>
        <p:spPr>
          <a:xfrm flipV="1">
            <a:off x="3344779" y="3244314"/>
            <a:ext cx="2550695" cy="1205"/>
          </a:xfrm>
          <a:prstGeom prst="line">
            <a:avLst/>
          </a:prstGeom>
          <a:ln w="28575">
            <a:solidFill>
              <a:srgbClr val="00B050"/>
            </a:solidFill>
          </a:ln>
        </p:spPr>
        <p:style>
          <a:lnRef idx="3">
            <a:schemeClr val="accent2"/>
          </a:lnRef>
          <a:fillRef idx="0">
            <a:schemeClr val="accent2"/>
          </a:fillRef>
          <a:effectRef idx="2">
            <a:schemeClr val="accent2"/>
          </a:effectRef>
          <a:fontRef idx="minor">
            <a:schemeClr val="tx1"/>
          </a:fontRef>
        </p:style>
      </p:cxnSp>
      <p:sp>
        <p:nvSpPr>
          <p:cNvPr id="3" name="Content Placeholder 2">
            <a:extLst>
              <a:ext uri="{FF2B5EF4-FFF2-40B4-BE49-F238E27FC236}">
                <a16:creationId xmlns:a16="http://schemas.microsoft.com/office/drawing/2014/main" id="{0B269328-F5B9-4DC2-9661-1A56D578AD35}"/>
              </a:ext>
            </a:extLst>
          </p:cNvPr>
          <p:cNvSpPr>
            <a:spLocks noGrp="1"/>
          </p:cNvSpPr>
          <p:nvPr>
            <p:ph idx="1"/>
          </p:nvPr>
        </p:nvSpPr>
        <p:spPr>
          <a:xfrm>
            <a:off x="453915" y="2033783"/>
            <a:ext cx="4279106" cy="461010"/>
          </a:xfrm>
        </p:spPr>
        <p:txBody>
          <a:bodyPr/>
          <a:lstStyle/>
          <a:p>
            <a:pPr marL="0" indent="0">
              <a:buNone/>
            </a:pPr>
            <a:r>
              <a:rPr lang="en-US" dirty="0">
                <a:solidFill>
                  <a:srgbClr val="00B0F0"/>
                </a:solidFill>
              </a:rPr>
              <a:t>Hydrology</a:t>
            </a:r>
          </a:p>
          <a:p>
            <a:endParaRPr lang="en-US" dirty="0"/>
          </a:p>
        </p:txBody>
      </p:sp>
      <p:cxnSp>
        <p:nvCxnSpPr>
          <p:cNvPr id="5" name="Straight Connector 4">
            <a:extLst>
              <a:ext uri="{FF2B5EF4-FFF2-40B4-BE49-F238E27FC236}">
                <a16:creationId xmlns:a16="http://schemas.microsoft.com/office/drawing/2014/main" id="{B12FFD14-D163-46AF-9090-5EDADE149B71}"/>
              </a:ext>
            </a:extLst>
          </p:cNvPr>
          <p:cNvCxnSpPr>
            <a:cxnSpLocks/>
          </p:cNvCxnSpPr>
          <p:nvPr/>
        </p:nvCxnSpPr>
        <p:spPr>
          <a:xfrm>
            <a:off x="2917658" y="2937210"/>
            <a:ext cx="385011" cy="312821"/>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7" name="Straight Connector 6">
            <a:extLst>
              <a:ext uri="{FF2B5EF4-FFF2-40B4-BE49-F238E27FC236}">
                <a16:creationId xmlns:a16="http://schemas.microsoft.com/office/drawing/2014/main" id="{046AEC60-AEDE-41E5-9F43-9C1CE0BD5EA0}"/>
              </a:ext>
            </a:extLst>
          </p:cNvPr>
          <p:cNvCxnSpPr>
            <a:cxnSpLocks/>
          </p:cNvCxnSpPr>
          <p:nvPr/>
        </p:nvCxnSpPr>
        <p:spPr>
          <a:xfrm flipV="1">
            <a:off x="2995863" y="3254230"/>
            <a:ext cx="306806" cy="312821"/>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9" name="Oval 8">
            <a:extLst>
              <a:ext uri="{FF2B5EF4-FFF2-40B4-BE49-F238E27FC236}">
                <a16:creationId xmlns:a16="http://schemas.microsoft.com/office/drawing/2014/main" id="{6E7932CE-B4BD-4C7D-8C9D-E50923AE6EBF}"/>
              </a:ext>
            </a:extLst>
          </p:cNvPr>
          <p:cNvSpPr/>
          <p:nvPr/>
        </p:nvSpPr>
        <p:spPr>
          <a:xfrm>
            <a:off x="3260558" y="3201904"/>
            <a:ext cx="84221" cy="872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89B55331-E16D-4849-910B-BF95C2BBEECC}"/>
              </a:ext>
            </a:extLst>
          </p:cNvPr>
          <p:cNvSpPr/>
          <p:nvPr/>
        </p:nvSpPr>
        <p:spPr>
          <a:xfrm>
            <a:off x="2851485" y="2871036"/>
            <a:ext cx="144379" cy="10828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 name="Rectangle 10">
            <a:extLst>
              <a:ext uri="{FF2B5EF4-FFF2-40B4-BE49-F238E27FC236}">
                <a16:creationId xmlns:a16="http://schemas.microsoft.com/office/drawing/2014/main" id="{A79EF738-485C-4C84-B1B6-C164704A37CE}"/>
              </a:ext>
            </a:extLst>
          </p:cNvPr>
          <p:cNvSpPr/>
          <p:nvPr/>
        </p:nvSpPr>
        <p:spPr>
          <a:xfrm>
            <a:off x="2884572" y="3512908"/>
            <a:ext cx="144379" cy="10828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7" name="Freeform: Shape 16">
            <a:extLst>
              <a:ext uri="{FF2B5EF4-FFF2-40B4-BE49-F238E27FC236}">
                <a16:creationId xmlns:a16="http://schemas.microsoft.com/office/drawing/2014/main" id="{458C1AD9-BCB7-4074-AFD0-D36E25456FAB}"/>
              </a:ext>
            </a:extLst>
          </p:cNvPr>
          <p:cNvSpPr/>
          <p:nvPr/>
        </p:nvSpPr>
        <p:spPr>
          <a:xfrm>
            <a:off x="691816" y="3021431"/>
            <a:ext cx="2604837" cy="445767"/>
          </a:xfrm>
          <a:custGeom>
            <a:avLst/>
            <a:gdLst>
              <a:gd name="connsiteX0" fmla="*/ 3473116 w 3473116"/>
              <a:gd name="connsiteY0" fmla="*/ 328863 h 594356"/>
              <a:gd name="connsiteX1" fmla="*/ 2991853 w 3473116"/>
              <a:gd name="connsiteY1" fmla="*/ 312821 h 594356"/>
              <a:gd name="connsiteX2" fmla="*/ 2751221 w 3473116"/>
              <a:gd name="connsiteY2" fmla="*/ 296779 h 594356"/>
              <a:gd name="connsiteX3" fmla="*/ 2719137 w 3473116"/>
              <a:gd name="connsiteY3" fmla="*/ 280737 h 594356"/>
              <a:gd name="connsiteX4" fmla="*/ 2679032 w 3473116"/>
              <a:gd name="connsiteY4" fmla="*/ 248652 h 594356"/>
              <a:gd name="connsiteX5" fmla="*/ 2622884 w 3473116"/>
              <a:gd name="connsiteY5" fmla="*/ 232610 h 594356"/>
              <a:gd name="connsiteX6" fmla="*/ 2598821 w 3473116"/>
              <a:gd name="connsiteY6" fmla="*/ 216568 h 594356"/>
              <a:gd name="connsiteX7" fmla="*/ 2526632 w 3473116"/>
              <a:gd name="connsiteY7" fmla="*/ 200526 h 594356"/>
              <a:gd name="connsiteX8" fmla="*/ 2502568 w 3473116"/>
              <a:gd name="connsiteY8" fmla="*/ 184484 h 594356"/>
              <a:gd name="connsiteX9" fmla="*/ 2478505 w 3473116"/>
              <a:gd name="connsiteY9" fmla="*/ 176463 h 594356"/>
              <a:gd name="connsiteX10" fmla="*/ 2462463 w 3473116"/>
              <a:gd name="connsiteY10" fmla="*/ 152400 h 594356"/>
              <a:gd name="connsiteX11" fmla="*/ 2438400 w 3473116"/>
              <a:gd name="connsiteY11" fmla="*/ 120315 h 594356"/>
              <a:gd name="connsiteX12" fmla="*/ 2414337 w 3473116"/>
              <a:gd name="connsiteY12" fmla="*/ 72189 h 594356"/>
              <a:gd name="connsiteX13" fmla="*/ 2374232 w 3473116"/>
              <a:gd name="connsiteY13" fmla="*/ 24063 h 594356"/>
              <a:gd name="connsiteX14" fmla="*/ 2342147 w 3473116"/>
              <a:gd name="connsiteY14" fmla="*/ 16042 h 594356"/>
              <a:gd name="connsiteX15" fmla="*/ 2277979 w 3473116"/>
              <a:gd name="connsiteY15" fmla="*/ 0 h 594356"/>
              <a:gd name="connsiteX16" fmla="*/ 1989221 w 3473116"/>
              <a:gd name="connsiteY16" fmla="*/ 8021 h 594356"/>
              <a:gd name="connsiteX17" fmla="*/ 1965158 w 3473116"/>
              <a:gd name="connsiteY17" fmla="*/ 16042 h 594356"/>
              <a:gd name="connsiteX18" fmla="*/ 1900990 w 3473116"/>
              <a:gd name="connsiteY18" fmla="*/ 24063 h 594356"/>
              <a:gd name="connsiteX19" fmla="*/ 1804737 w 3473116"/>
              <a:gd name="connsiteY19" fmla="*/ 40105 h 594356"/>
              <a:gd name="connsiteX20" fmla="*/ 1772653 w 3473116"/>
              <a:gd name="connsiteY20" fmla="*/ 48126 h 594356"/>
              <a:gd name="connsiteX21" fmla="*/ 1748590 w 3473116"/>
              <a:gd name="connsiteY21" fmla="*/ 56147 h 594356"/>
              <a:gd name="connsiteX22" fmla="*/ 1644316 w 3473116"/>
              <a:gd name="connsiteY22" fmla="*/ 72189 h 594356"/>
              <a:gd name="connsiteX23" fmla="*/ 1556084 w 3473116"/>
              <a:gd name="connsiteY23" fmla="*/ 104273 h 594356"/>
              <a:gd name="connsiteX24" fmla="*/ 1475874 w 3473116"/>
              <a:gd name="connsiteY24" fmla="*/ 152400 h 594356"/>
              <a:gd name="connsiteX25" fmla="*/ 1443790 w 3473116"/>
              <a:gd name="connsiteY25" fmla="*/ 176463 h 594356"/>
              <a:gd name="connsiteX26" fmla="*/ 1403684 w 3473116"/>
              <a:gd name="connsiteY26" fmla="*/ 216568 h 594356"/>
              <a:gd name="connsiteX27" fmla="*/ 1387642 w 3473116"/>
              <a:gd name="connsiteY27" fmla="*/ 240631 h 594356"/>
              <a:gd name="connsiteX28" fmla="*/ 1323474 w 3473116"/>
              <a:gd name="connsiteY28" fmla="*/ 280737 h 594356"/>
              <a:gd name="connsiteX29" fmla="*/ 1299411 w 3473116"/>
              <a:gd name="connsiteY29" fmla="*/ 288758 h 594356"/>
              <a:gd name="connsiteX30" fmla="*/ 1138990 w 3473116"/>
              <a:gd name="connsiteY30" fmla="*/ 304800 h 594356"/>
              <a:gd name="connsiteX31" fmla="*/ 1082842 w 3473116"/>
              <a:gd name="connsiteY31" fmla="*/ 320842 h 594356"/>
              <a:gd name="connsiteX32" fmla="*/ 1018674 w 3473116"/>
              <a:gd name="connsiteY32" fmla="*/ 328863 h 594356"/>
              <a:gd name="connsiteX33" fmla="*/ 994611 w 3473116"/>
              <a:gd name="connsiteY33" fmla="*/ 336884 h 594356"/>
              <a:gd name="connsiteX34" fmla="*/ 962526 w 3473116"/>
              <a:gd name="connsiteY34" fmla="*/ 344905 h 594356"/>
              <a:gd name="connsiteX35" fmla="*/ 922421 w 3473116"/>
              <a:gd name="connsiteY35" fmla="*/ 401052 h 594356"/>
              <a:gd name="connsiteX36" fmla="*/ 930442 w 3473116"/>
              <a:gd name="connsiteY36" fmla="*/ 489284 h 594356"/>
              <a:gd name="connsiteX37" fmla="*/ 938463 w 3473116"/>
              <a:gd name="connsiteY37" fmla="*/ 521368 h 594356"/>
              <a:gd name="connsiteX38" fmla="*/ 898358 w 3473116"/>
              <a:gd name="connsiteY38" fmla="*/ 537410 h 594356"/>
              <a:gd name="connsiteX39" fmla="*/ 786063 w 3473116"/>
              <a:gd name="connsiteY39" fmla="*/ 553452 h 594356"/>
              <a:gd name="connsiteX40" fmla="*/ 433137 w 3473116"/>
              <a:gd name="connsiteY40" fmla="*/ 561473 h 594356"/>
              <a:gd name="connsiteX41" fmla="*/ 336884 w 3473116"/>
              <a:gd name="connsiteY41" fmla="*/ 569494 h 594356"/>
              <a:gd name="connsiteX42" fmla="*/ 272716 w 3473116"/>
              <a:gd name="connsiteY42" fmla="*/ 577515 h 594356"/>
              <a:gd name="connsiteX43" fmla="*/ 88232 w 3473116"/>
              <a:gd name="connsiteY43" fmla="*/ 585537 h 594356"/>
              <a:gd name="connsiteX44" fmla="*/ 0 w 3473116"/>
              <a:gd name="connsiteY44" fmla="*/ 593558 h 594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473116" h="594356">
                <a:moveTo>
                  <a:pt x="3473116" y="328863"/>
                </a:moveTo>
                <a:lnTo>
                  <a:pt x="2991853" y="312821"/>
                </a:lnTo>
                <a:cubicBezTo>
                  <a:pt x="2959485" y="311705"/>
                  <a:pt x="2821268" y="326799"/>
                  <a:pt x="2751221" y="296779"/>
                </a:cubicBezTo>
                <a:cubicBezTo>
                  <a:pt x="2740231" y="292069"/>
                  <a:pt x="2729832" y="286084"/>
                  <a:pt x="2719137" y="280737"/>
                </a:cubicBezTo>
                <a:cubicBezTo>
                  <a:pt x="2706200" y="267799"/>
                  <a:pt x="2696740" y="256241"/>
                  <a:pt x="2679032" y="248652"/>
                </a:cubicBezTo>
                <a:cubicBezTo>
                  <a:pt x="2643053" y="233233"/>
                  <a:pt x="2654101" y="248219"/>
                  <a:pt x="2622884" y="232610"/>
                </a:cubicBezTo>
                <a:cubicBezTo>
                  <a:pt x="2614262" y="228299"/>
                  <a:pt x="2607443" y="220879"/>
                  <a:pt x="2598821" y="216568"/>
                </a:cubicBezTo>
                <a:cubicBezTo>
                  <a:pt x="2579075" y="206695"/>
                  <a:pt x="2545116" y="203607"/>
                  <a:pt x="2526632" y="200526"/>
                </a:cubicBezTo>
                <a:cubicBezTo>
                  <a:pt x="2518611" y="195179"/>
                  <a:pt x="2511191" y="188795"/>
                  <a:pt x="2502568" y="184484"/>
                </a:cubicBezTo>
                <a:cubicBezTo>
                  <a:pt x="2495006" y="180703"/>
                  <a:pt x="2485107" y="181745"/>
                  <a:pt x="2478505" y="176463"/>
                </a:cubicBezTo>
                <a:cubicBezTo>
                  <a:pt x="2470977" y="170441"/>
                  <a:pt x="2468066" y="160244"/>
                  <a:pt x="2462463" y="152400"/>
                </a:cubicBezTo>
                <a:cubicBezTo>
                  <a:pt x="2454693" y="141521"/>
                  <a:pt x="2446421" y="131010"/>
                  <a:pt x="2438400" y="120315"/>
                </a:cubicBezTo>
                <a:cubicBezTo>
                  <a:pt x="2418239" y="59832"/>
                  <a:pt x="2445435" y="134385"/>
                  <a:pt x="2414337" y="72189"/>
                </a:cubicBezTo>
                <a:cubicBezTo>
                  <a:pt x="2398018" y="39551"/>
                  <a:pt x="2419516" y="46705"/>
                  <a:pt x="2374232" y="24063"/>
                </a:cubicBezTo>
                <a:cubicBezTo>
                  <a:pt x="2364372" y="19133"/>
                  <a:pt x="2352909" y="18433"/>
                  <a:pt x="2342147" y="16042"/>
                </a:cubicBezTo>
                <a:cubicBezTo>
                  <a:pt x="2284074" y="3137"/>
                  <a:pt x="2320977" y="14333"/>
                  <a:pt x="2277979" y="0"/>
                </a:cubicBezTo>
                <a:cubicBezTo>
                  <a:pt x="2181726" y="2674"/>
                  <a:pt x="2085384" y="3090"/>
                  <a:pt x="1989221" y="8021"/>
                </a:cubicBezTo>
                <a:cubicBezTo>
                  <a:pt x="1980777" y="8454"/>
                  <a:pt x="1973476" y="14530"/>
                  <a:pt x="1965158" y="16042"/>
                </a:cubicBezTo>
                <a:cubicBezTo>
                  <a:pt x="1943950" y="19898"/>
                  <a:pt x="1922379" y="21389"/>
                  <a:pt x="1900990" y="24063"/>
                </a:cubicBezTo>
                <a:cubicBezTo>
                  <a:pt x="1847256" y="41974"/>
                  <a:pt x="1904520" y="24754"/>
                  <a:pt x="1804737" y="40105"/>
                </a:cubicBezTo>
                <a:cubicBezTo>
                  <a:pt x="1793841" y="41781"/>
                  <a:pt x="1783253" y="45098"/>
                  <a:pt x="1772653" y="48126"/>
                </a:cubicBezTo>
                <a:cubicBezTo>
                  <a:pt x="1764523" y="50449"/>
                  <a:pt x="1756909" y="54635"/>
                  <a:pt x="1748590" y="56147"/>
                </a:cubicBezTo>
                <a:cubicBezTo>
                  <a:pt x="1699800" y="65018"/>
                  <a:pt x="1687277" y="60472"/>
                  <a:pt x="1644316" y="72189"/>
                </a:cubicBezTo>
                <a:cubicBezTo>
                  <a:pt x="1621303" y="78465"/>
                  <a:pt x="1578876" y="94143"/>
                  <a:pt x="1556084" y="104273"/>
                </a:cubicBezTo>
                <a:cubicBezTo>
                  <a:pt x="1525545" y="117846"/>
                  <a:pt x="1503651" y="131567"/>
                  <a:pt x="1475874" y="152400"/>
                </a:cubicBezTo>
                <a:cubicBezTo>
                  <a:pt x="1465179" y="160421"/>
                  <a:pt x="1453782" y="167582"/>
                  <a:pt x="1443790" y="176463"/>
                </a:cubicBezTo>
                <a:cubicBezTo>
                  <a:pt x="1429659" y="189023"/>
                  <a:pt x="1414171" y="200837"/>
                  <a:pt x="1403684" y="216568"/>
                </a:cubicBezTo>
                <a:cubicBezTo>
                  <a:pt x="1398337" y="224589"/>
                  <a:pt x="1395170" y="234609"/>
                  <a:pt x="1387642" y="240631"/>
                </a:cubicBezTo>
                <a:cubicBezTo>
                  <a:pt x="1367946" y="256388"/>
                  <a:pt x="1347403" y="272761"/>
                  <a:pt x="1323474" y="280737"/>
                </a:cubicBezTo>
                <a:cubicBezTo>
                  <a:pt x="1315453" y="283411"/>
                  <a:pt x="1307730" y="287246"/>
                  <a:pt x="1299411" y="288758"/>
                </a:cubicBezTo>
                <a:cubicBezTo>
                  <a:pt x="1258748" y="296151"/>
                  <a:pt x="1173903" y="301891"/>
                  <a:pt x="1138990" y="304800"/>
                </a:cubicBezTo>
                <a:cubicBezTo>
                  <a:pt x="1119919" y="311157"/>
                  <a:pt x="1102984" y="317485"/>
                  <a:pt x="1082842" y="320842"/>
                </a:cubicBezTo>
                <a:cubicBezTo>
                  <a:pt x="1061579" y="324386"/>
                  <a:pt x="1040063" y="326189"/>
                  <a:pt x="1018674" y="328863"/>
                </a:cubicBezTo>
                <a:cubicBezTo>
                  <a:pt x="1010653" y="331537"/>
                  <a:pt x="1002741" y="334561"/>
                  <a:pt x="994611" y="336884"/>
                </a:cubicBezTo>
                <a:cubicBezTo>
                  <a:pt x="984011" y="339913"/>
                  <a:pt x="972098" y="339436"/>
                  <a:pt x="962526" y="344905"/>
                </a:cubicBezTo>
                <a:cubicBezTo>
                  <a:pt x="939764" y="357912"/>
                  <a:pt x="933253" y="379389"/>
                  <a:pt x="922421" y="401052"/>
                </a:cubicBezTo>
                <a:cubicBezTo>
                  <a:pt x="925095" y="430463"/>
                  <a:pt x="926539" y="460011"/>
                  <a:pt x="930442" y="489284"/>
                </a:cubicBezTo>
                <a:cubicBezTo>
                  <a:pt x="931899" y="500211"/>
                  <a:pt x="944578" y="512196"/>
                  <a:pt x="938463" y="521368"/>
                </a:cubicBezTo>
                <a:cubicBezTo>
                  <a:pt x="930476" y="533348"/>
                  <a:pt x="912447" y="534444"/>
                  <a:pt x="898358" y="537410"/>
                </a:cubicBezTo>
                <a:cubicBezTo>
                  <a:pt x="861357" y="545200"/>
                  <a:pt x="823865" y="552593"/>
                  <a:pt x="786063" y="553452"/>
                </a:cubicBezTo>
                <a:lnTo>
                  <a:pt x="433137" y="561473"/>
                </a:lnTo>
                <a:lnTo>
                  <a:pt x="336884" y="569494"/>
                </a:lnTo>
                <a:cubicBezTo>
                  <a:pt x="315435" y="571639"/>
                  <a:pt x="294227" y="576127"/>
                  <a:pt x="272716" y="577515"/>
                </a:cubicBezTo>
                <a:cubicBezTo>
                  <a:pt x="211291" y="581478"/>
                  <a:pt x="149727" y="582863"/>
                  <a:pt x="88232" y="585537"/>
                </a:cubicBezTo>
                <a:cubicBezTo>
                  <a:pt x="37990" y="598097"/>
                  <a:pt x="67171" y="593558"/>
                  <a:pt x="0" y="59355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cxnSp>
        <p:nvCxnSpPr>
          <p:cNvPr id="6" name="Straight Arrow Connector 5">
            <a:extLst>
              <a:ext uri="{FF2B5EF4-FFF2-40B4-BE49-F238E27FC236}">
                <a16:creationId xmlns:a16="http://schemas.microsoft.com/office/drawing/2014/main" id="{6C69C6B7-0C28-47D7-B8F0-D308844171F9}"/>
              </a:ext>
            </a:extLst>
          </p:cNvPr>
          <p:cNvCxnSpPr>
            <a:cxnSpLocks/>
          </p:cNvCxnSpPr>
          <p:nvPr/>
        </p:nvCxnSpPr>
        <p:spPr>
          <a:xfrm flipV="1">
            <a:off x="811741" y="3182352"/>
            <a:ext cx="35362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F59CDB5-79E3-4A1E-8580-F17494D6E23B}"/>
              </a:ext>
            </a:extLst>
          </p:cNvPr>
          <p:cNvCxnSpPr>
            <a:cxnSpLocks/>
          </p:cNvCxnSpPr>
          <p:nvPr/>
        </p:nvCxnSpPr>
        <p:spPr>
          <a:xfrm>
            <a:off x="1184915" y="2694374"/>
            <a:ext cx="212612" cy="1568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7836FAA-3E64-4E1F-A337-3CF8769D0F6E}"/>
              </a:ext>
            </a:extLst>
          </p:cNvPr>
          <p:cNvCxnSpPr>
            <a:cxnSpLocks/>
          </p:cNvCxnSpPr>
          <p:nvPr/>
        </p:nvCxnSpPr>
        <p:spPr>
          <a:xfrm>
            <a:off x="1689653" y="2496002"/>
            <a:ext cx="69574" cy="2175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0A7E7C7-1DC3-4FA1-BC39-14026EFEB0FF}"/>
              </a:ext>
            </a:extLst>
          </p:cNvPr>
          <p:cNvCxnSpPr>
            <a:cxnSpLocks/>
          </p:cNvCxnSpPr>
          <p:nvPr/>
        </p:nvCxnSpPr>
        <p:spPr>
          <a:xfrm flipV="1">
            <a:off x="854765" y="3762457"/>
            <a:ext cx="442292" cy="1222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4982693-C316-4DD1-8F69-3966A80671AF}"/>
              </a:ext>
            </a:extLst>
          </p:cNvPr>
          <p:cNvCxnSpPr>
            <a:cxnSpLocks/>
          </p:cNvCxnSpPr>
          <p:nvPr/>
        </p:nvCxnSpPr>
        <p:spPr>
          <a:xfrm flipV="1">
            <a:off x="1234612" y="4081256"/>
            <a:ext cx="286076" cy="2484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B67308F-7097-4E0F-B137-87700A5E784C}"/>
              </a:ext>
            </a:extLst>
          </p:cNvPr>
          <p:cNvCxnSpPr>
            <a:cxnSpLocks/>
          </p:cNvCxnSpPr>
          <p:nvPr/>
        </p:nvCxnSpPr>
        <p:spPr>
          <a:xfrm flipV="1">
            <a:off x="1838740" y="4329733"/>
            <a:ext cx="64604" cy="2886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1F7455B-919F-4540-B127-9C298FF6CDFA}"/>
              </a:ext>
            </a:extLst>
          </p:cNvPr>
          <p:cNvCxnSpPr>
            <a:cxnSpLocks/>
          </p:cNvCxnSpPr>
          <p:nvPr/>
        </p:nvCxnSpPr>
        <p:spPr>
          <a:xfrm flipV="1">
            <a:off x="1617268" y="3518560"/>
            <a:ext cx="376967" cy="170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AE2A602-CAFD-4720-B5AF-65EB7D03F9B3}"/>
              </a:ext>
            </a:extLst>
          </p:cNvPr>
          <p:cNvCxnSpPr>
            <a:cxnSpLocks/>
          </p:cNvCxnSpPr>
          <p:nvPr/>
        </p:nvCxnSpPr>
        <p:spPr>
          <a:xfrm flipH="1" flipV="1">
            <a:off x="2355574" y="4081255"/>
            <a:ext cx="183089" cy="3345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761FC9B-3A17-4CC4-9290-D686FADB7070}"/>
              </a:ext>
            </a:extLst>
          </p:cNvPr>
          <p:cNvCxnSpPr>
            <a:cxnSpLocks/>
          </p:cNvCxnSpPr>
          <p:nvPr/>
        </p:nvCxnSpPr>
        <p:spPr>
          <a:xfrm flipV="1">
            <a:off x="1832821" y="3823563"/>
            <a:ext cx="376967" cy="170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3E6D0624-A99C-4F33-8E6D-7E6FF8C03798}"/>
              </a:ext>
            </a:extLst>
          </p:cNvPr>
          <p:cNvCxnSpPr>
            <a:cxnSpLocks/>
          </p:cNvCxnSpPr>
          <p:nvPr/>
        </p:nvCxnSpPr>
        <p:spPr>
          <a:xfrm>
            <a:off x="2254531" y="3430221"/>
            <a:ext cx="385175" cy="259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32DB07E5-713C-4544-A4B3-09F52FF03AAA}"/>
              </a:ext>
            </a:extLst>
          </p:cNvPr>
          <p:cNvCxnSpPr>
            <a:cxnSpLocks/>
          </p:cNvCxnSpPr>
          <p:nvPr/>
        </p:nvCxnSpPr>
        <p:spPr>
          <a:xfrm flipV="1">
            <a:off x="2514681" y="3723698"/>
            <a:ext cx="240100" cy="2046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8F014369-2E7B-4162-B5F8-8D1959ABC4D7}"/>
              </a:ext>
            </a:extLst>
          </p:cNvPr>
          <p:cNvCxnSpPr>
            <a:cxnSpLocks/>
          </p:cNvCxnSpPr>
          <p:nvPr/>
        </p:nvCxnSpPr>
        <p:spPr>
          <a:xfrm flipV="1">
            <a:off x="1433785" y="2936209"/>
            <a:ext cx="376967" cy="170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5C8FACCB-2105-47D7-82E2-139E80109507}"/>
              </a:ext>
            </a:extLst>
          </p:cNvPr>
          <p:cNvCxnSpPr>
            <a:cxnSpLocks/>
          </p:cNvCxnSpPr>
          <p:nvPr/>
        </p:nvCxnSpPr>
        <p:spPr>
          <a:xfrm flipV="1">
            <a:off x="2016041" y="2885607"/>
            <a:ext cx="488391" cy="469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E3CAF35B-125C-4EDE-BDB3-5671D7154106}"/>
              </a:ext>
            </a:extLst>
          </p:cNvPr>
          <p:cNvCxnSpPr>
            <a:cxnSpLocks/>
          </p:cNvCxnSpPr>
          <p:nvPr/>
        </p:nvCxnSpPr>
        <p:spPr>
          <a:xfrm>
            <a:off x="2051352" y="2428073"/>
            <a:ext cx="203179" cy="2854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058ED164-0F84-4E57-8371-535B9294CB4E}"/>
              </a:ext>
            </a:extLst>
          </p:cNvPr>
          <p:cNvCxnSpPr>
            <a:cxnSpLocks/>
          </p:cNvCxnSpPr>
          <p:nvPr/>
        </p:nvCxnSpPr>
        <p:spPr>
          <a:xfrm>
            <a:off x="2491879" y="2462038"/>
            <a:ext cx="203179" cy="2854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2" name="Picture 51">
            <a:extLst>
              <a:ext uri="{FF2B5EF4-FFF2-40B4-BE49-F238E27FC236}">
                <a16:creationId xmlns:a16="http://schemas.microsoft.com/office/drawing/2014/main" id="{496F3692-E636-4026-8830-EBDB8A93A786}"/>
              </a:ext>
            </a:extLst>
          </p:cNvPr>
          <p:cNvPicPr>
            <a:picLocks noChangeAspect="1"/>
          </p:cNvPicPr>
          <p:nvPr/>
        </p:nvPicPr>
        <p:blipFill>
          <a:blip r:embed="rId3"/>
          <a:stretch>
            <a:fillRect/>
          </a:stretch>
        </p:blipFill>
        <p:spPr>
          <a:xfrm>
            <a:off x="4471236" y="4712035"/>
            <a:ext cx="1628572" cy="1257143"/>
          </a:xfrm>
          <a:prstGeom prst="rect">
            <a:avLst/>
          </a:prstGeom>
        </p:spPr>
      </p:pic>
      <p:pic>
        <p:nvPicPr>
          <p:cNvPr id="55" name="Picture 54">
            <a:extLst>
              <a:ext uri="{FF2B5EF4-FFF2-40B4-BE49-F238E27FC236}">
                <a16:creationId xmlns:a16="http://schemas.microsoft.com/office/drawing/2014/main" id="{5088ADE7-5606-49FA-94CF-2B92F528727F}"/>
              </a:ext>
            </a:extLst>
          </p:cNvPr>
          <p:cNvPicPr>
            <a:picLocks noChangeAspect="1"/>
          </p:cNvPicPr>
          <p:nvPr/>
        </p:nvPicPr>
        <p:blipFill>
          <a:blip r:embed="rId4"/>
          <a:stretch>
            <a:fillRect/>
          </a:stretch>
        </p:blipFill>
        <p:spPr>
          <a:xfrm>
            <a:off x="7633089" y="4499112"/>
            <a:ext cx="1250000" cy="1350000"/>
          </a:xfrm>
          <a:prstGeom prst="rect">
            <a:avLst/>
          </a:prstGeom>
        </p:spPr>
      </p:pic>
      <p:sp>
        <p:nvSpPr>
          <p:cNvPr id="64" name="Rectangle: Rounded Corners 63">
            <a:extLst>
              <a:ext uri="{FF2B5EF4-FFF2-40B4-BE49-F238E27FC236}">
                <a16:creationId xmlns:a16="http://schemas.microsoft.com/office/drawing/2014/main" id="{8FE092F9-0D98-4E56-A0CC-DD0B835F9B98}"/>
              </a:ext>
            </a:extLst>
          </p:cNvPr>
          <p:cNvSpPr/>
          <p:nvPr/>
        </p:nvSpPr>
        <p:spPr>
          <a:xfrm>
            <a:off x="5895474" y="2710914"/>
            <a:ext cx="189161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0" name="Title 1">
            <a:extLst>
              <a:ext uri="{FF2B5EF4-FFF2-40B4-BE49-F238E27FC236}">
                <a16:creationId xmlns:a16="http://schemas.microsoft.com/office/drawing/2014/main" id="{05DA6211-98E8-48AD-82B6-9CDE534779D7}"/>
              </a:ext>
            </a:extLst>
          </p:cNvPr>
          <p:cNvSpPr>
            <a:spLocks noGrp="1"/>
          </p:cNvSpPr>
          <p:nvPr>
            <p:ph type="title"/>
          </p:nvPr>
        </p:nvSpPr>
        <p:spPr>
          <a:xfrm>
            <a:off x="427122" y="434768"/>
            <a:ext cx="8088229" cy="994172"/>
          </a:xfrm>
        </p:spPr>
        <p:txBody>
          <a:bodyPr>
            <a:normAutofit/>
          </a:bodyPr>
          <a:lstStyle/>
          <a:p>
            <a:r>
              <a:rPr lang="en-US" sz="2850" b="1" dirty="0">
                <a:latin typeface="+mn-lt"/>
              </a:rPr>
              <a:t>Stormwater </a:t>
            </a:r>
            <a:r>
              <a:rPr lang="en-US" sz="2850" b="1" u="sng" dirty="0">
                <a:latin typeface="+mn-lt"/>
              </a:rPr>
              <a:t>Quantity</a:t>
            </a:r>
            <a:r>
              <a:rPr lang="en-US" sz="2850" b="1" dirty="0">
                <a:latin typeface="+mn-lt"/>
              </a:rPr>
              <a:t> and Quality</a:t>
            </a:r>
            <a:br>
              <a:rPr lang="en-US" sz="2850" b="1" dirty="0">
                <a:latin typeface="+mn-lt"/>
              </a:rPr>
            </a:br>
            <a:r>
              <a:rPr lang="en-US" sz="2850" b="1" dirty="0">
                <a:latin typeface="+mn-lt"/>
              </a:rPr>
              <a:t>Analysis Data Needs</a:t>
            </a:r>
          </a:p>
        </p:txBody>
      </p:sp>
      <p:sp>
        <p:nvSpPr>
          <p:cNvPr id="42" name="Content Placeholder 2">
            <a:extLst>
              <a:ext uri="{FF2B5EF4-FFF2-40B4-BE49-F238E27FC236}">
                <a16:creationId xmlns:a16="http://schemas.microsoft.com/office/drawing/2014/main" id="{642BBD01-DCE7-4ECA-A354-CA372F81D38F}"/>
              </a:ext>
            </a:extLst>
          </p:cNvPr>
          <p:cNvSpPr txBox="1">
            <a:spLocks/>
          </p:cNvSpPr>
          <p:nvPr/>
        </p:nvSpPr>
        <p:spPr>
          <a:xfrm>
            <a:off x="4024563" y="2876147"/>
            <a:ext cx="1887845" cy="46101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100" dirty="0">
                <a:solidFill>
                  <a:srgbClr val="00B0F0"/>
                </a:solidFill>
                <a:latin typeface="Calibri" panose="020F0502020204030204"/>
              </a:rPr>
              <a:t>Hydraulics</a:t>
            </a:r>
          </a:p>
          <a:p>
            <a:pPr marL="171450" indent="-171450" defTabSz="685800">
              <a:spcBef>
                <a:spcPts val="750"/>
              </a:spcBef>
            </a:pPr>
            <a:endParaRPr lang="en-US" sz="2100" dirty="0">
              <a:solidFill>
                <a:prstClr val="black"/>
              </a:solidFill>
              <a:latin typeface="Calibri" panose="020F0502020204030204"/>
            </a:endParaRPr>
          </a:p>
        </p:txBody>
      </p:sp>
      <p:sp>
        <p:nvSpPr>
          <p:cNvPr id="46" name="Title 1">
            <a:extLst>
              <a:ext uri="{FF2B5EF4-FFF2-40B4-BE49-F238E27FC236}">
                <a16:creationId xmlns:a16="http://schemas.microsoft.com/office/drawing/2014/main" id="{87A8F36E-7D38-4AE2-86DC-2FB7104F5A11}"/>
              </a:ext>
            </a:extLst>
          </p:cNvPr>
          <p:cNvSpPr txBox="1">
            <a:spLocks/>
          </p:cNvSpPr>
          <p:nvPr/>
        </p:nvSpPr>
        <p:spPr>
          <a:xfrm>
            <a:off x="3043804" y="3623389"/>
            <a:ext cx="767217" cy="247274"/>
          </a:xfrm>
          <a:prstGeom prst="rect">
            <a:avLst/>
          </a:prstGeom>
        </p:spPr>
        <p:txBody>
          <a:bodyPr vert="horz" lIns="68580" tIns="34290" rIns="68580" bIns="3429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US" sz="1050" dirty="0">
                <a:solidFill>
                  <a:prstClr val="black"/>
                </a:solidFill>
                <a:latin typeface="Calibri Light" panose="020F0302020204030204"/>
              </a:rPr>
              <a:t>Catch basins</a:t>
            </a:r>
          </a:p>
        </p:txBody>
      </p:sp>
      <p:sp>
        <p:nvSpPr>
          <p:cNvPr id="48" name="Title 1">
            <a:extLst>
              <a:ext uri="{FF2B5EF4-FFF2-40B4-BE49-F238E27FC236}">
                <a16:creationId xmlns:a16="http://schemas.microsoft.com/office/drawing/2014/main" id="{45423356-8ABD-42C6-B4AC-31728313F1F6}"/>
              </a:ext>
            </a:extLst>
          </p:cNvPr>
          <p:cNvSpPr txBox="1">
            <a:spLocks/>
          </p:cNvSpPr>
          <p:nvPr/>
        </p:nvSpPr>
        <p:spPr>
          <a:xfrm>
            <a:off x="6367732" y="3697335"/>
            <a:ext cx="1128240" cy="4228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US" sz="1050" dirty="0">
                <a:solidFill>
                  <a:prstClr val="black"/>
                </a:solidFill>
                <a:latin typeface="Calibri Light" panose="020F0302020204030204"/>
              </a:rPr>
              <a:t>Stormwater pond</a:t>
            </a:r>
          </a:p>
        </p:txBody>
      </p:sp>
      <p:sp>
        <p:nvSpPr>
          <p:cNvPr id="49" name="Title 1">
            <a:extLst>
              <a:ext uri="{FF2B5EF4-FFF2-40B4-BE49-F238E27FC236}">
                <a16:creationId xmlns:a16="http://schemas.microsoft.com/office/drawing/2014/main" id="{AF210379-4B78-4292-96AF-A967E031187C}"/>
              </a:ext>
            </a:extLst>
          </p:cNvPr>
          <p:cNvSpPr txBox="1">
            <a:spLocks/>
          </p:cNvSpPr>
          <p:nvPr/>
        </p:nvSpPr>
        <p:spPr>
          <a:xfrm>
            <a:off x="3538964" y="3236671"/>
            <a:ext cx="767217" cy="247274"/>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US" sz="1050" dirty="0">
                <a:solidFill>
                  <a:prstClr val="black"/>
                </a:solidFill>
                <a:latin typeface="Calibri Light" panose="020F0302020204030204"/>
              </a:rPr>
              <a:t>Pipe</a:t>
            </a:r>
          </a:p>
        </p:txBody>
      </p:sp>
      <p:sp>
        <p:nvSpPr>
          <p:cNvPr id="53" name="Title 1">
            <a:extLst>
              <a:ext uri="{FF2B5EF4-FFF2-40B4-BE49-F238E27FC236}">
                <a16:creationId xmlns:a16="http://schemas.microsoft.com/office/drawing/2014/main" id="{B0D453D9-99DE-431F-9D46-788CD198DEB4}"/>
              </a:ext>
            </a:extLst>
          </p:cNvPr>
          <p:cNvSpPr txBox="1">
            <a:spLocks/>
          </p:cNvSpPr>
          <p:nvPr/>
        </p:nvSpPr>
        <p:spPr>
          <a:xfrm>
            <a:off x="510526" y="5488910"/>
            <a:ext cx="1732829" cy="530544"/>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US" sz="1050" dirty="0">
                <a:solidFill>
                  <a:prstClr val="black"/>
                </a:solidFill>
                <a:latin typeface="Calibri Light" panose="020F0302020204030204"/>
              </a:rPr>
              <a:t>Runoff </a:t>
            </a:r>
          </a:p>
          <a:p>
            <a:pPr defTabSz="685800"/>
            <a:r>
              <a:rPr lang="en-US" sz="1050" dirty="0">
                <a:solidFill>
                  <a:prstClr val="black"/>
                </a:solidFill>
                <a:latin typeface="Calibri Light" panose="020F0302020204030204"/>
              </a:rPr>
              <a:t>Hydrograph</a:t>
            </a:r>
          </a:p>
        </p:txBody>
      </p:sp>
      <p:sp>
        <p:nvSpPr>
          <p:cNvPr id="56" name="Title 1">
            <a:extLst>
              <a:ext uri="{FF2B5EF4-FFF2-40B4-BE49-F238E27FC236}">
                <a16:creationId xmlns:a16="http://schemas.microsoft.com/office/drawing/2014/main" id="{49884B9C-5A1B-4C1F-AEBA-4CB7345253DD}"/>
              </a:ext>
            </a:extLst>
          </p:cNvPr>
          <p:cNvSpPr txBox="1">
            <a:spLocks/>
          </p:cNvSpPr>
          <p:nvPr/>
        </p:nvSpPr>
        <p:spPr>
          <a:xfrm>
            <a:off x="7648936" y="4224558"/>
            <a:ext cx="1732829" cy="247274"/>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US" sz="1050" dirty="0">
                <a:solidFill>
                  <a:prstClr val="black"/>
                </a:solidFill>
                <a:latin typeface="Calibri Light" panose="020F0302020204030204"/>
              </a:rPr>
              <a:t>Flood Inundation Map</a:t>
            </a:r>
          </a:p>
        </p:txBody>
      </p:sp>
      <p:sp>
        <p:nvSpPr>
          <p:cNvPr id="57" name="Title 1">
            <a:extLst>
              <a:ext uri="{FF2B5EF4-FFF2-40B4-BE49-F238E27FC236}">
                <a16:creationId xmlns:a16="http://schemas.microsoft.com/office/drawing/2014/main" id="{9AF4F469-DD2B-4514-994F-AE9A7266527B}"/>
              </a:ext>
            </a:extLst>
          </p:cNvPr>
          <p:cNvSpPr txBox="1">
            <a:spLocks/>
          </p:cNvSpPr>
          <p:nvPr/>
        </p:nvSpPr>
        <p:spPr>
          <a:xfrm>
            <a:off x="4600740" y="4790073"/>
            <a:ext cx="1732829" cy="247274"/>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US" sz="1050" dirty="0">
                <a:solidFill>
                  <a:prstClr val="black"/>
                </a:solidFill>
                <a:latin typeface="Calibri Light" panose="020F0302020204030204"/>
              </a:rPr>
              <a:t>Routed Hydrograph</a:t>
            </a:r>
          </a:p>
        </p:txBody>
      </p:sp>
      <p:cxnSp>
        <p:nvCxnSpPr>
          <p:cNvPr id="43" name="Straight Connector 42">
            <a:extLst>
              <a:ext uri="{FF2B5EF4-FFF2-40B4-BE49-F238E27FC236}">
                <a16:creationId xmlns:a16="http://schemas.microsoft.com/office/drawing/2014/main" id="{E9F35814-3500-4270-9F7F-474B15EE8D2D}"/>
              </a:ext>
            </a:extLst>
          </p:cNvPr>
          <p:cNvCxnSpPr>
            <a:cxnSpLocks/>
            <a:stCxn id="64" idx="3"/>
          </p:cNvCxnSpPr>
          <p:nvPr/>
        </p:nvCxnSpPr>
        <p:spPr>
          <a:xfrm>
            <a:off x="7787084" y="3244314"/>
            <a:ext cx="1009047" cy="5717"/>
          </a:xfrm>
          <a:prstGeom prst="line">
            <a:avLst/>
          </a:prstGeom>
          <a:ln w="28575">
            <a:solidFill>
              <a:srgbClr val="00B050"/>
            </a:solidFill>
          </a:ln>
        </p:spPr>
        <p:style>
          <a:lnRef idx="3">
            <a:schemeClr val="accent2"/>
          </a:lnRef>
          <a:fillRef idx="0">
            <a:schemeClr val="accent2"/>
          </a:fillRef>
          <a:effectRef idx="2">
            <a:schemeClr val="accent2"/>
          </a:effectRef>
          <a:fontRef idx="minor">
            <a:schemeClr val="tx1"/>
          </a:fontRef>
        </p:style>
      </p:cxnSp>
      <p:sp>
        <p:nvSpPr>
          <p:cNvPr id="8" name="Isosceles Triangle 7">
            <a:extLst>
              <a:ext uri="{FF2B5EF4-FFF2-40B4-BE49-F238E27FC236}">
                <a16:creationId xmlns:a16="http://schemas.microsoft.com/office/drawing/2014/main" id="{E2C8D8BA-7DFA-4471-9435-A2A4D72C0963}"/>
              </a:ext>
            </a:extLst>
          </p:cNvPr>
          <p:cNvSpPr/>
          <p:nvPr/>
        </p:nvSpPr>
        <p:spPr>
          <a:xfrm rot="5400000">
            <a:off x="8739681" y="3096625"/>
            <a:ext cx="286817" cy="29537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Tree>
    <p:extLst>
      <p:ext uri="{BB962C8B-B14F-4D97-AF65-F5344CB8AC3E}">
        <p14:creationId xmlns:p14="http://schemas.microsoft.com/office/powerpoint/2010/main" val="26553197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A8E0B3-F415-4C0A-90FA-908E0F041F99}"/>
              </a:ext>
            </a:extLst>
          </p:cNvPr>
          <p:cNvSpPr>
            <a:spLocks noGrp="1"/>
          </p:cNvSpPr>
          <p:nvPr>
            <p:ph idx="1"/>
          </p:nvPr>
        </p:nvSpPr>
        <p:spPr>
          <a:xfrm>
            <a:off x="406569" y="1745614"/>
            <a:ext cx="2838501" cy="574690"/>
          </a:xfrm>
        </p:spPr>
        <p:txBody>
          <a:bodyPr>
            <a:normAutofit/>
          </a:bodyPr>
          <a:lstStyle/>
          <a:p>
            <a:pPr marL="0" indent="0">
              <a:buNone/>
            </a:pPr>
            <a:r>
              <a:rPr lang="en-US" sz="2400" b="1" dirty="0">
                <a:solidFill>
                  <a:srgbClr val="0070C0"/>
                </a:solidFill>
              </a:rPr>
              <a:t>Schematic Overview</a:t>
            </a:r>
          </a:p>
        </p:txBody>
      </p:sp>
      <p:sp>
        <p:nvSpPr>
          <p:cNvPr id="5" name="Rectangle 4">
            <a:extLst>
              <a:ext uri="{FF2B5EF4-FFF2-40B4-BE49-F238E27FC236}">
                <a16:creationId xmlns:a16="http://schemas.microsoft.com/office/drawing/2014/main" id="{E0D1C461-2EE9-4F94-943A-5CCCDFA3500E}"/>
              </a:ext>
            </a:extLst>
          </p:cNvPr>
          <p:cNvSpPr/>
          <p:nvPr/>
        </p:nvSpPr>
        <p:spPr>
          <a:xfrm>
            <a:off x="4602567" y="3614618"/>
            <a:ext cx="655984" cy="50192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 name="Arrow: Right 11">
            <a:extLst>
              <a:ext uri="{FF2B5EF4-FFF2-40B4-BE49-F238E27FC236}">
                <a16:creationId xmlns:a16="http://schemas.microsoft.com/office/drawing/2014/main" id="{CC9780D3-AA76-4267-95A8-909E734181EB}"/>
              </a:ext>
            </a:extLst>
          </p:cNvPr>
          <p:cNvSpPr/>
          <p:nvPr/>
        </p:nvSpPr>
        <p:spPr>
          <a:xfrm rot="1711651">
            <a:off x="3353782" y="3401589"/>
            <a:ext cx="876322" cy="3084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13" name="Arrow: Right 12">
            <a:extLst>
              <a:ext uri="{FF2B5EF4-FFF2-40B4-BE49-F238E27FC236}">
                <a16:creationId xmlns:a16="http://schemas.microsoft.com/office/drawing/2014/main" id="{DE8D5999-60A1-46F2-AB74-18DFBC02AE6B}"/>
              </a:ext>
            </a:extLst>
          </p:cNvPr>
          <p:cNvSpPr/>
          <p:nvPr/>
        </p:nvSpPr>
        <p:spPr>
          <a:xfrm>
            <a:off x="5528197" y="3629071"/>
            <a:ext cx="857294" cy="4224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4" name="TextBox 13">
            <a:extLst>
              <a:ext uri="{FF2B5EF4-FFF2-40B4-BE49-F238E27FC236}">
                <a16:creationId xmlns:a16="http://schemas.microsoft.com/office/drawing/2014/main" id="{225987D8-D99F-489A-9CE7-F2004EB7215C}"/>
              </a:ext>
            </a:extLst>
          </p:cNvPr>
          <p:cNvSpPr txBox="1"/>
          <p:nvPr/>
        </p:nvSpPr>
        <p:spPr>
          <a:xfrm>
            <a:off x="4138356" y="4233915"/>
            <a:ext cx="1663366" cy="1131079"/>
          </a:xfrm>
          <a:prstGeom prst="rect">
            <a:avLst/>
          </a:prstGeom>
          <a:noFill/>
        </p:spPr>
        <p:txBody>
          <a:bodyPr wrap="square" rtlCol="0">
            <a:spAutoFit/>
          </a:bodyPr>
          <a:lstStyle/>
          <a:p>
            <a:pPr algn="ctr" defTabSz="685800"/>
            <a:r>
              <a:rPr lang="en-US" sz="1350" dirty="0">
                <a:solidFill>
                  <a:prstClr val="black"/>
                </a:solidFill>
                <a:latin typeface="Calibri" panose="020F0502020204030204"/>
              </a:rPr>
              <a:t>Computational Engine</a:t>
            </a:r>
          </a:p>
          <a:p>
            <a:pPr algn="ctr" defTabSz="685800"/>
            <a:r>
              <a:rPr lang="en-US" sz="1350" dirty="0">
                <a:solidFill>
                  <a:prstClr val="black"/>
                </a:solidFill>
                <a:latin typeface="Calibri" panose="020F0502020204030204"/>
              </a:rPr>
              <a:t>(e.g. XP-SWMM, P8, custom programming, etc.)</a:t>
            </a:r>
          </a:p>
        </p:txBody>
      </p:sp>
      <p:sp>
        <p:nvSpPr>
          <p:cNvPr id="15" name="TextBox 14">
            <a:extLst>
              <a:ext uri="{FF2B5EF4-FFF2-40B4-BE49-F238E27FC236}">
                <a16:creationId xmlns:a16="http://schemas.microsoft.com/office/drawing/2014/main" id="{88A0C633-FB19-4602-9A9F-FE0D8160B37E}"/>
              </a:ext>
            </a:extLst>
          </p:cNvPr>
          <p:cNvSpPr txBox="1"/>
          <p:nvPr/>
        </p:nvSpPr>
        <p:spPr>
          <a:xfrm>
            <a:off x="1733104" y="4337758"/>
            <a:ext cx="2090057" cy="715581"/>
          </a:xfrm>
          <a:prstGeom prst="rect">
            <a:avLst/>
          </a:prstGeom>
          <a:noFill/>
        </p:spPr>
        <p:txBody>
          <a:bodyPr wrap="square" rtlCol="0">
            <a:spAutoFit/>
          </a:bodyPr>
          <a:lstStyle/>
          <a:p>
            <a:pPr algn="ctr" defTabSz="685800"/>
            <a:r>
              <a:rPr lang="en-US" sz="1350" u="sng" dirty="0">
                <a:solidFill>
                  <a:prstClr val="black"/>
                </a:solidFill>
                <a:latin typeface="Calibri" panose="020F0502020204030204"/>
              </a:rPr>
              <a:t>Hydraulics</a:t>
            </a:r>
          </a:p>
          <a:p>
            <a:pPr algn="ctr" defTabSz="685800"/>
            <a:r>
              <a:rPr lang="en-US" sz="1350" dirty="0">
                <a:solidFill>
                  <a:prstClr val="black"/>
                </a:solidFill>
                <a:latin typeface="Calibri" panose="020F0502020204030204"/>
              </a:rPr>
              <a:t>Connectivity</a:t>
            </a:r>
          </a:p>
          <a:p>
            <a:pPr algn="ctr" defTabSz="685800"/>
            <a:r>
              <a:rPr lang="en-US" sz="1350" dirty="0">
                <a:solidFill>
                  <a:prstClr val="black"/>
                </a:solidFill>
                <a:latin typeface="Calibri" panose="020F0502020204030204"/>
              </a:rPr>
              <a:t>Geometry dimensions</a:t>
            </a:r>
          </a:p>
        </p:txBody>
      </p:sp>
      <p:sp>
        <p:nvSpPr>
          <p:cNvPr id="16" name="Arrow: Right 15">
            <a:extLst>
              <a:ext uri="{FF2B5EF4-FFF2-40B4-BE49-F238E27FC236}">
                <a16:creationId xmlns:a16="http://schemas.microsoft.com/office/drawing/2014/main" id="{4E342B29-F766-44B7-96CD-E0603ECB3ADF}"/>
              </a:ext>
            </a:extLst>
          </p:cNvPr>
          <p:cNvSpPr/>
          <p:nvPr/>
        </p:nvSpPr>
        <p:spPr>
          <a:xfrm rot="19798474">
            <a:off x="3372483" y="4198935"/>
            <a:ext cx="850229" cy="3393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18" name="TextBox 17">
            <a:extLst>
              <a:ext uri="{FF2B5EF4-FFF2-40B4-BE49-F238E27FC236}">
                <a16:creationId xmlns:a16="http://schemas.microsoft.com/office/drawing/2014/main" id="{ADC23188-902C-4FAE-B199-2C7E69B2700B}"/>
              </a:ext>
            </a:extLst>
          </p:cNvPr>
          <p:cNvSpPr txBox="1"/>
          <p:nvPr/>
        </p:nvSpPr>
        <p:spPr>
          <a:xfrm>
            <a:off x="2116817" y="2936787"/>
            <a:ext cx="1393372" cy="1338828"/>
          </a:xfrm>
          <a:prstGeom prst="rect">
            <a:avLst/>
          </a:prstGeom>
          <a:noFill/>
        </p:spPr>
        <p:txBody>
          <a:bodyPr wrap="square" rtlCol="0">
            <a:spAutoFit/>
          </a:bodyPr>
          <a:lstStyle/>
          <a:p>
            <a:pPr algn="ctr" defTabSz="685800"/>
            <a:r>
              <a:rPr lang="en-US" sz="1350" u="sng" dirty="0">
                <a:solidFill>
                  <a:prstClr val="black"/>
                </a:solidFill>
                <a:latin typeface="Calibri" panose="020F0502020204030204"/>
              </a:rPr>
              <a:t>Hydrology</a:t>
            </a:r>
          </a:p>
          <a:p>
            <a:pPr algn="ctr" defTabSz="685800"/>
            <a:r>
              <a:rPr lang="en-US" sz="1350" dirty="0">
                <a:solidFill>
                  <a:prstClr val="black"/>
                </a:solidFill>
                <a:latin typeface="Calibri" panose="020F0502020204030204"/>
              </a:rPr>
              <a:t>Catchments</a:t>
            </a:r>
          </a:p>
          <a:p>
            <a:pPr algn="ctr" defTabSz="685800"/>
            <a:r>
              <a:rPr lang="en-US" sz="1350" dirty="0">
                <a:solidFill>
                  <a:prstClr val="black"/>
                </a:solidFill>
                <a:latin typeface="Calibri" panose="020F0502020204030204"/>
              </a:rPr>
              <a:t>Land use</a:t>
            </a:r>
          </a:p>
          <a:p>
            <a:pPr algn="ctr" defTabSz="685800"/>
            <a:r>
              <a:rPr lang="en-US" sz="1350" dirty="0">
                <a:solidFill>
                  <a:prstClr val="black"/>
                </a:solidFill>
                <a:latin typeface="Calibri" panose="020F0502020204030204"/>
              </a:rPr>
              <a:t>Soil types</a:t>
            </a:r>
          </a:p>
          <a:p>
            <a:pPr algn="ctr" defTabSz="685800"/>
            <a:r>
              <a:rPr lang="en-US" sz="1350" dirty="0">
                <a:solidFill>
                  <a:prstClr val="black"/>
                </a:solidFill>
                <a:latin typeface="Calibri" panose="020F0502020204030204"/>
              </a:rPr>
              <a:t>Impervious</a:t>
            </a:r>
          </a:p>
          <a:p>
            <a:pPr algn="ctr" defTabSz="685800"/>
            <a:endParaRPr lang="en-US" sz="1350" dirty="0">
              <a:solidFill>
                <a:prstClr val="black"/>
              </a:solidFill>
              <a:latin typeface="Calibri" panose="020F0502020204030204"/>
            </a:endParaRPr>
          </a:p>
        </p:txBody>
      </p:sp>
      <p:sp>
        <p:nvSpPr>
          <p:cNvPr id="19" name="TextBox 18">
            <a:extLst>
              <a:ext uri="{FF2B5EF4-FFF2-40B4-BE49-F238E27FC236}">
                <a16:creationId xmlns:a16="http://schemas.microsoft.com/office/drawing/2014/main" id="{E74567CB-F490-4C2F-9D86-E7ED0D259CAD}"/>
              </a:ext>
            </a:extLst>
          </p:cNvPr>
          <p:cNvSpPr txBox="1"/>
          <p:nvPr/>
        </p:nvSpPr>
        <p:spPr>
          <a:xfrm>
            <a:off x="5165404" y="3388261"/>
            <a:ext cx="1393372" cy="300082"/>
          </a:xfrm>
          <a:prstGeom prst="rect">
            <a:avLst/>
          </a:prstGeom>
          <a:noFill/>
        </p:spPr>
        <p:txBody>
          <a:bodyPr wrap="square" rtlCol="0">
            <a:spAutoFit/>
          </a:bodyPr>
          <a:lstStyle/>
          <a:p>
            <a:pPr algn="ctr" defTabSz="685800"/>
            <a:r>
              <a:rPr lang="en-US" sz="1350" dirty="0">
                <a:solidFill>
                  <a:prstClr val="black"/>
                </a:solidFill>
                <a:latin typeface="Calibri" panose="020F0502020204030204"/>
              </a:rPr>
              <a:t>Output</a:t>
            </a:r>
          </a:p>
        </p:txBody>
      </p:sp>
      <p:sp>
        <p:nvSpPr>
          <p:cNvPr id="17" name="TextBox 16">
            <a:extLst>
              <a:ext uri="{FF2B5EF4-FFF2-40B4-BE49-F238E27FC236}">
                <a16:creationId xmlns:a16="http://schemas.microsoft.com/office/drawing/2014/main" id="{A63CBAFA-9763-4177-812C-D1A54B016288}"/>
              </a:ext>
            </a:extLst>
          </p:cNvPr>
          <p:cNvSpPr txBox="1"/>
          <p:nvPr/>
        </p:nvSpPr>
        <p:spPr>
          <a:xfrm>
            <a:off x="6542092" y="3042336"/>
            <a:ext cx="2331326" cy="1962076"/>
          </a:xfrm>
          <a:prstGeom prst="rect">
            <a:avLst/>
          </a:prstGeom>
          <a:noFill/>
        </p:spPr>
        <p:txBody>
          <a:bodyPr wrap="square" rtlCol="0">
            <a:spAutoFit/>
          </a:bodyPr>
          <a:lstStyle/>
          <a:p>
            <a:pPr defTabSz="685800"/>
            <a:r>
              <a:rPr lang="en-US" sz="1350" u="sng" dirty="0">
                <a:solidFill>
                  <a:prstClr val="black"/>
                </a:solidFill>
                <a:latin typeface="Calibri" panose="020F0502020204030204"/>
              </a:rPr>
              <a:t>Business Needs</a:t>
            </a:r>
          </a:p>
          <a:p>
            <a:pPr marL="214313" indent="-214313" defTabSz="685800">
              <a:buFont typeface="Wingdings" panose="05000000000000000000" pitchFamily="2" charset="2"/>
              <a:buChar char="q"/>
            </a:pPr>
            <a:r>
              <a:rPr lang="en-US" sz="1350" dirty="0">
                <a:solidFill>
                  <a:prstClr val="black"/>
                </a:solidFill>
                <a:latin typeface="Calibri" panose="020F0502020204030204"/>
              </a:rPr>
              <a:t>Flood risk</a:t>
            </a:r>
          </a:p>
          <a:p>
            <a:pPr marL="214313" indent="-214313" defTabSz="685800">
              <a:buFont typeface="Wingdings" panose="05000000000000000000" pitchFamily="2" charset="2"/>
              <a:buChar char="q"/>
            </a:pPr>
            <a:r>
              <a:rPr lang="en-US" sz="1350" dirty="0">
                <a:solidFill>
                  <a:prstClr val="black"/>
                </a:solidFill>
                <a:latin typeface="Calibri" panose="020F0502020204030204"/>
              </a:rPr>
              <a:t>Pipe Insufficiencies</a:t>
            </a:r>
          </a:p>
          <a:p>
            <a:pPr marL="214313" indent="-214313" defTabSz="685800">
              <a:buFont typeface="Wingdings" panose="05000000000000000000" pitchFamily="2" charset="2"/>
              <a:buChar char="q"/>
            </a:pPr>
            <a:r>
              <a:rPr lang="en-US" sz="1350" dirty="0">
                <a:solidFill>
                  <a:prstClr val="black"/>
                </a:solidFill>
                <a:latin typeface="Calibri" panose="020F0502020204030204"/>
              </a:rPr>
              <a:t>Planning</a:t>
            </a:r>
          </a:p>
          <a:p>
            <a:pPr marL="214313" indent="-214313" defTabSz="685800">
              <a:buFont typeface="Wingdings" panose="05000000000000000000" pitchFamily="2" charset="2"/>
              <a:buChar char="q"/>
            </a:pPr>
            <a:r>
              <a:rPr lang="en-US" sz="1350" dirty="0">
                <a:solidFill>
                  <a:prstClr val="black"/>
                </a:solidFill>
                <a:latin typeface="Calibri" panose="020F0502020204030204"/>
              </a:rPr>
              <a:t>Surface water protection/restoration planning</a:t>
            </a:r>
          </a:p>
          <a:p>
            <a:pPr marL="214313" indent="-214313" defTabSz="685800">
              <a:buFont typeface="Wingdings" panose="05000000000000000000" pitchFamily="2" charset="2"/>
              <a:buChar char="q"/>
            </a:pPr>
            <a:r>
              <a:rPr lang="en-US" sz="1350" dirty="0">
                <a:solidFill>
                  <a:prstClr val="black"/>
                </a:solidFill>
                <a:latin typeface="Calibri" panose="020F0502020204030204"/>
              </a:rPr>
              <a:t>Assess development local and regional impacts</a:t>
            </a:r>
          </a:p>
        </p:txBody>
      </p:sp>
      <p:sp>
        <p:nvSpPr>
          <p:cNvPr id="21" name="TextBox 20">
            <a:extLst>
              <a:ext uri="{FF2B5EF4-FFF2-40B4-BE49-F238E27FC236}">
                <a16:creationId xmlns:a16="http://schemas.microsoft.com/office/drawing/2014/main" id="{77BDC20D-3459-4ADC-B9BC-F390437BCD35}"/>
              </a:ext>
            </a:extLst>
          </p:cNvPr>
          <p:cNvSpPr txBox="1"/>
          <p:nvPr/>
        </p:nvSpPr>
        <p:spPr>
          <a:xfrm>
            <a:off x="320077" y="4887252"/>
            <a:ext cx="1393372" cy="507831"/>
          </a:xfrm>
          <a:prstGeom prst="rect">
            <a:avLst/>
          </a:prstGeom>
          <a:noFill/>
        </p:spPr>
        <p:txBody>
          <a:bodyPr wrap="square" rtlCol="0">
            <a:spAutoFit/>
          </a:bodyPr>
          <a:lstStyle/>
          <a:p>
            <a:pPr algn="ctr" defTabSz="685800"/>
            <a:r>
              <a:rPr lang="en-US" sz="1350" dirty="0">
                <a:solidFill>
                  <a:prstClr val="black"/>
                </a:solidFill>
                <a:latin typeface="Calibri" panose="020F0502020204030204"/>
              </a:rPr>
              <a:t>Stormwater Geodatabase</a:t>
            </a:r>
          </a:p>
        </p:txBody>
      </p:sp>
      <p:cxnSp>
        <p:nvCxnSpPr>
          <p:cNvPr id="10" name="Straight Connector 9">
            <a:extLst>
              <a:ext uri="{FF2B5EF4-FFF2-40B4-BE49-F238E27FC236}">
                <a16:creationId xmlns:a16="http://schemas.microsoft.com/office/drawing/2014/main" id="{5FACF58D-0A52-4A15-A90A-0CC8ED34BA2C}"/>
              </a:ext>
            </a:extLst>
          </p:cNvPr>
          <p:cNvCxnSpPr>
            <a:cxnSpLocks/>
          </p:cNvCxnSpPr>
          <p:nvPr/>
        </p:nvCxnSpPr>
        <p:spPr>
          <a:xfrm>
            <a:off x="1485265" y="4537317"/>
            <a:ext cx="665300" cy="0"/>
          </a:xfrm>
          <a:prstGeom prst="line">
            <a:avLst/>
          </a:prstGeom>
          <a:ln w="38100">
            <a:solidFill>
              <a:srgbClr val="FFC000"/>
            </a:solidFill>
            <a:prstDash val="dash"/>
            <a:headEnd type="none" w="med" len="med"/>
            <a:tailEnd type="none" w="med" len="med"/>
          </a:ln>
        </p:spPr>
        <p:style>
          <a:lnRef idx="3">
            <a:schemeClr val="accent1"/>
          </a:lnRef>
          <a:fillRef idx="0">
            <a:schemeClr val="accent1"/>
          </a:fillRef>
          <a:effectRef idx="2">
            <a:schemeClr val="accent1"/>
          </a:effectRef>
          <a:fontRef idx="minor">
            <a:schemeClr val="tx1"/>
          </a:fontRef>
        </p:style>
      </p:cxnSp>
      <p:pic>
        <p:nvPicPr>
          <p:cNvPr id="23" name="Picture 22">
            <a:extLst>
              <a:ext uri="{FF2B5EF4-FFF2-40B4-BE49-F238E27FC236}">
                <a16:creationId xmlns:a16="http://schemas.microsoft.com/office/drawing/2014/main" id="{9A39421F-39DD-42EE-BD8D-D4E7E5230B88}"/>
              </a:ext>
            </a:extLst>
          </p:cNvPr>
          <p:cNvPicPr>
            <a:picLocks noChangeAspect="1"/>
          </p:cNvPicPr>
          <p:nvPr/>
        </p:nvPicPr>
        <p:blipFill>
          <a:blip r:embed="rId2"/>
          <a:stretch>
            <a:fillRect/>
          </a:stretch>
        </p:blipFill>
        <p:spPr>
          <a:xfrm>
            <a:off x="655617" y="4214449"/>
            <a:ext cx="689855" cy="692498"/>
          </a:xfrm>
          <a:prstGeom prst="rect">
            <a:avLst/>
          </a:prstGeom>
        </p:spPr>
      </p:pic>
      <p:sp>
        <p:nvSpPr>
          <p:cNvPr id="24" name="Isosceles Triangle 23">
            <a:extLst>
              <a:ext uri="{FF2B5EF4-FFF2-40B4-BE49-F238E27FC236}">
                <a16:creationId xmlns:a16="http://schemas.microsoft.com/office/drawing/2014/main" id="{349BE460-3964-49F2-B210-637DA387D06E}"/>
              </a:ext>
            </a:extLst>
          </p:cNvPr>
          <p:cNvSpPr/>
          <p:nvPr/>
        </p:nvSpPr>
        <p:spPr>
          <a:xfrm rot="5400000">
            <a:off x="2012482" y="4449032"/>
            <a:ext cx="248204" cy="176571"/>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 name="Rectangle 6">
            <a:extLst>
              <a:ext uri="{FF2B5EF4-FFF2-40B4-BE49-F238E27FC236}">
                <a16:creationId xmlns:a16="http://schemas.microsoft.com/office/drawing/2014/main" id="{8C9A2869-1E72-44F8-AFD7-260C66DFAC8A}"/>
              </a:ext>
            </a:extLst>
          </p:cNvPr>
          <p:cNvSpPr/>
          <p:nvPr/>
        </p:nvSpPr>
        <p:spPr>
          <a:xfrm>
            <a:off x="435569" y="4084410"/>
            <a:ext cx="1129767" cy="12875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cxnSp>
        <p:nvCxnSpPr>
          <p:cNvPr id="20" name="Straight Connector 19">
            <a:extLst>
              <a:ext uri="{FF2B5EF4-FFF2-40B4-BE49-F238E27FC236}">
                <a16:creationId xmlns:a16="http://schemas.microsoft.com/office/drawing/2014/main" id="{4815949D-4BB6-46B8-8269-C28F6A47172F}"/>
              </a:ext>
            </a:extLst>
          </p:cNvPr>
          <p:cNvCxnSpPr>
            <a:cxnSpLocks/>
          </p:cNvCxnSpPr>
          <p:nvPr/>
        </p:nvCxnSpPr>
        <p:spPr>
          <a:xfrm>
            <a:off x="2762861" y="4014602"/>
            <a:ext cx="0" cy="415988"/>
          </a:xfrm>
          <a:prstGeom prst="line">
            <a:avLst/>
          </a:prstGeom>
          <a:ln w="38100">
            <a:solidFill>
              <a:srgbClr val="FFC000"/>
            </a:solidFill>
            <a:prstDash val="dash"/>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25" name="Title 1">
            <a:extLst>
              <a:ext uri="{FF2B5EF4-FFF2-40B4-BE49-F238E27FC236}">
                <a16:creationId xmlns:a16="http://schemas.microsoft.com/office/drawing/2014/main" id="{A55A6EFF-0885-4973-A490-C21E3B9923ED}"/>
              </a:ext>
            </a:extLst>
          </p:cNvPr>
          <p:cNvSpPr txBox="1">
            <a:spLocks/>
          </p:cNvSpPr>
          <p:nvPr/>
        </p:nvSpPr>
        <p:spPr>
          <a:xfrm>
            <a:off x="427122" y="434768"/>
            <a:ext cx="8088229"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50" b="1" dirty="0">
                <a:latin typeface="+mn-lt"/>
              </a:rPr>
              <a:t>Stormwater</a:t>
            </a:r>
            <a:r>
              <a:rPr lang="en-US" sz="2850" b="1" u="sng" dirty="0">
                <a:latin typeface="+mn-lt"/>
              </a:rPr>
              <a:t> Quantity </a:t>
            </a:r>
            <a:r>
              <a:rPr lang="en-US" sz="2850" b="1" dirty="0">
                <a:latin typeface="+mn-lt"/>
              </a:rPr>
              <a:t>and Quality</a:t>
            </a:r>
            <a:br>
              <a:rPr lang="en-US" sz="2850" b="1" dirty="0">
                <a:latin typeface="+mn-lt"/>
              </a:rPr>
            </a:br>
            <a:r>
              <a:rPr lang="en-US" sz="2850" b="1" dirty="0">
                <a:latin typeface="+mn-lt"/>
              </a:rPr>
              <a:t>Analysis Data Needs</a:t>
            </a:r>
          </a:p>
        </p:txBody>
      </p:sp>
    </p:spTree>
    <p:extLst>
      <p:ext uri="{BB962C8B-B14F-4D97-AF65-F5344CB8AC3E}">
        <p14:creationId xmlns:p14="http://schemas.microsoft.com/office/powerpoint/2010/main" val="36844410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709B6F06-9F2C-49F0-9ED6-ED5DEDFC3CBA}"/>
              </a:ext>
            </a:extLst>
          </p:cNvPr>
          <p:cNvSpPr/>
          <p:nvPr/>
        </p:nvSpPr>
        <p:spPr>
          <a:xfrm>
            <a:off x="703848" y="2329615"/>
            <a:ext cx="2634916" cy="2460458"/>
          </a:xfrm>
          <a:custGeom>
            <a:avLst/>
            <a:gdLst>
              <a:gd name="connsiteX0" fmla="*/ 601579 w 3513221"/>
              <a:gd name="connsiteY0" fmla="*/ 304800 h 3280610"/>
              <a:gd name="connsiteX1" fmla="*/ 56148 w 3513221"/>
              <a:gd name="connsiteY1" fmla="*/ 753979 h 3280610"/>
              <a:gd name="connsiteX2" fmla="*/ 0 w 3513221"/>
              <a:gd name="connsiteY2" fmla="*/ 1572126 h 3280610"/>
              <a:gd name="connsiteX3" fmla="*/ 48126 w 3513221"/>
              <a:gd name="connsiteY3" fmla="*/ 2350168 h 3280610"/>
              <a:gd name="connsiteX4" fmla="*/ 393032 w 3513221"/>
              <a:gd name="connsiteY4" fmla="*/ 2622884 h 3280610"/>
              <a:gd name="connsiteX5" fmla="*/ 1138990 w 3513221"/>
              <a:gd name="connsiteY5" fmla="*/ 2991852 h 3280610"/>
              <a:gd name="connsiteX6" fmla="*/ 1203158 w 3513221"/>
              <a:gd name="connsiteY6" fmla="*/ 3064042 h 3280610"/>
              <a:gd name="connsiteX7" fmla="*/ 1724526 w 3513221"/>
              <a:gd name="connsiteY7" fmla="*/ 3280610 h 3280610"/>
              <a:gd name="connsiteX8" fmla="*/ 2558716 w 3513221"/>
              <a:gd name="connsiteY8" fmla="*/ 2839452 h 3280610"/>
              <a:gd name="connsiteX9" fmla="*/ 2895600 w 3513221"/>
              <a:gd name="connsiteY9" fmla="*/ 2286000 h 3280610"/>
              <a:gd name="connsiteX10" fmla="*/ 3056021 w 3513221"/>
              <a:gd name="connsiteY10" fmla="*/ 1981200 h 3280610"/>
              <a:gd name="connsiteX11" fmla="*/ 3160295 w 3513221"/>
              <a:gd name="connsiteY11" fmla="*/ 1748589 h 3280610"/>
              <a:gd name="connsiteX12" fmla="*/ 3352800 w 3513221"/>
              <a:gd name="connsiteY12" fmla="*/ 1604210 h 3280610"/>
              <a:gd name="connsiteX13" fmla="*/ 3433011 w 3513221"/>
              <a:gd name="connsiteY13" fmla="*/ 1235242 h 3280610"/>
              <a:gd name="connsiteX14" fmla="*/ 3513221 w 3513221"/>
              <a:gd name="connsiteY14" fmla="*/ 946484 h 3280610"/>
              <a:gd name="connsiteX15" fmla="*/ 3513221 w 3513221"/>
              <a:gd name="connsiteY15" fmla="*/ 601579 h 3280610"/>
              <a:gd name="connsiteX16" fmla="*/ 3039979 w 3513221"/>
              <a:gd name="connsiteY16" fmla="*/ 120315 h 3280610"/>
              <a:gd name="connsiteX17" fmla="*/ 2470484 w 3513221"/>
              <a:gd name="connsiteY17" fmla="*/ 24063 h 3280610"/>
              <a:gd name="connsiteX18" fmla="*/ 1732548 w 3513221"/>
              <a:gd name="connsiteY18" fmla="*/ 0 h 3280610"/>
              <a:gd name="connsiteX19" fmla="*/ 1098884 w 3513221"/>
              <a:gd name="connsiteY19" fmla="*/ 80210 h 3280610"/>
              <a:gd name="connsiteX20" fmla="*/ 601579 w 3513221"/>
              <a:gd name="connsiteY20" fmla="*/ 304800 h 328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13221" h="3280610">
                <a:moveTo>
                  <a:pt x="601579" y="304800"/>
                </a:moveTo>
                <a:lnTo>
                  <a:pt x="56148" y="753979"/>
                </a:lnTo>
                <a:lnTo>
                  <a:pt x="0" y="1572126"/>
                </a:lnTo>
                <a:lnTo>
                  <a:pt x="48126" y="2350168"/>
                </a:lnTo>
                <a:lnTo>
                  <a:pt x="393032" y="2622884"/>
                </a:lnTo>
                <a:lnTo>
                  <a:pt x="1138990" y="2991852"/>
                </a:lnTo>
                <a:cubicBezTo>
                  <a:pt x="1192037" y="3053742"/>
                  <a:pt x="1169686" y="3030570"/>
                  <a:pt x="1203158" y="3064042"/>
                </a:cubicBezTo>
                <a:lnTo>
                  <a:pt x="1724526" y="3280610"/>
                </a:lnTo>
                <a:lnTo>
                  <a:pt x="2558716" y="2839452"/>
                </a:lnTo>
                <a:lnTo>
                  <a:pt x="2895600" y="2286000"/>
                </a:lnTo>
                <a:lnTo>
                  <a:pt x="3056021" y="1981200"/>
                </a:lnTo>
                <a:lnTo>
                  <a:pt x="3160295" y="1748589"/>
                </a:lnTo>
                <a:lnTo>
                  <a:pt x="3352800" y="1604210"/>
                </a:lnTo>
                <a:lnTo>
                  <a:pt x="3433011" y="1235242"/>
                </a:lnTo>
                <a:lnTo>
                  <a:pt x="3513221" y="946484"/>
                </a:lnTo>
                <a:lnTo>
                  <a:pt x="3513221" y="601579"/>
                </a:lnTo>
                <a:lnTo>
                  <a:pt x="3039979" y="120315"/>
                </a:lnTo>
                <a:lnTo>
                  <a:pt x="2470484" y="24063"/>
                </a:lnTo>
                <a:lnTo>
                  <a:pt x="1732548" y="0"/>
                </a:lnTo>
                <a:lnTo>
                  <a:pt x="1098884" y="80210"/>
                </a:lnTo>
                <a:lnTo>
                  <a:pt x="601579" y="304800"/>
                </a:ln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cxnSp>
        <p:nvCxnSpPr>
          <p:cNvPr id="12" name="Straight Connector 11">
            <a:extLst>
              <a:ext uri="{FF2B5EF4-FFF2-40B4-BE49-F238E27FC236}">
                <a16:creationId xmlns:a16="http://schemas.microsoft.com/office/drawing/2014/main" id="{BBFB5E70-64F8-4A17-B9C7-857538C6838B}"/>
              </a:ext>
            </a:extLst>
          </p:cNvPr>
          <p:cNvCxnSpPr>
            <a:cxnSpLocks/>
            <a:stCxn id="9" idx="6"/>
            <a:endCxn id="64" idx="1"/>
          </p:cNvCxnSpPr>
          <p:nvPr/>
        </p:nvCxnSpPr>
        <p:spPr>
          <a:xfrm flipV="1">
            <a:off x="3344779" y="3244314"/>
            <a:ext cx="2550695" cy="1205"/>
          </a:xfrm>
          <a:prstGeom prst="line">
            <a:avLst/>
          </a:prstGeom>
          <a:ln w="28575">
            <a:solidFill>
              <a:srgbClr val="00B050"/>
            </a:solidFill>
          </a:ln>
        </p:spPr>
        <p:style>
          <a:lnRef idx="3">
            <a:schemeClr val="accent2"/>
          </a:lnRef>
          <a:fillRef idx="0">
            <a:schemeClr val="accent2"/>
          </a:fillRef>
          <a:effectRef idx="2">
            <a:schemeClr val="accent2"/>
          </a:effectRef>
          <a:fontRef idx="minor">
            <a:schemeClr val="tx1"/>
          </a:fontRef>
        </p:style>
      </p:cxnSp>
      <p:sp>
        <p:nvSpPr>
          <p:cNvPr id="3" name="Content Placeholder 2">
            <a:extLst>
              <a:ext uri="{FF2B5EF4-FFF2-40B4-BE49-F238E27FC236}">
                <a16:creationId xmlns:a16="http://schemas.microsoft.com/office/drawing/2014/main" id="{0B269328-F5B9-4DC2-9661-1A56D578AD35}"/>
              </a:ext>
            </a:extLst>
          </p:cNvPr>
          <p:cNvSpPr>
            <a:spLocks noGrp="1"/>
          </p:cNvSpPr>
          <p:nvPr>
            <p:ph idx="1"/>
          </p:nvPr>
        </p:nvSpPr>
        <p:spPr>
          <a:xfrm>
            <a:off x="453915" y="2033783"/>
            <a:ext cx="4279106" cy="461010"/>
          </a:xfrm>
        </p:spPr>
        <p:txBody>
          <a:bodyPr/>
          <a:lstStyle/>
          <a:p>
            <a:pPr marL="0" indent="0">
              <a:buNone/>
            </a:pPr>
            <a:r>
              <a:rPr lang="en-US" dirty="0">
                <a:solidFill>
                  <a:srgbClr val="00B0F0"/>
                </a:solidFill>
              </a:rPr>
              <a:t>Hydrology</a:t>
            </a:r>
          </a:p>
          <a:p>
            <a:endParaRPr lang="en-US" dirty="0"/>
          </a:p>
        </p:txBody>
      </p:sp>
      <p:cxnSp>
        <p:nvCxnSpPr>
          <p:cNvPr id="5" name="Straight Connector 4">
            <a:extLst>
              <a:ext uri="{FF2B5EF4-FFF2-40B4-BE49-F238E27FC236}">
                <a16:creationId xmlns:a16="http://schemas.microsoft.com/office/drawing/2014/main" id="{B12FFD14-D163-46AF-9090-5EDADE149B71}"/>
              </a:ext>
            </a:extLst>
          </p:cNvPr>
          <p:cNvCxnSpPr>
            <a:cxnSpLocks/>
          </p:cNvCxnSpPr>
          <p:nvPr/>
        </p:nvCxnSpPr>
        <p:spPr>
          <a:xfrm>
            <a:off x="2917658" y="2937210"/>
            <a:ext cx="385011" cy="312821"/>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7" name="Straight Connector 6">
            <a:extLst>
              <a:ext uri="{FF2B5EF4-FFF2-40B4-BE49-F238E27FC236}">
                <a16:creationId xmlns:a16="http://schemas.microsoft.com/office/drawing/2014/main" id="{046AEC60-AEDE-41E5-9F43-9C1CE0BD5EA0}"/>
              </a:ext>
            </a:extLst>
          </p:cNvPr>
          <p:cNvCxnSpPr>
            <a:cxnSpLocks/>
          </p:cNvCxnSpPr>
          <p:nvPr/>
        </p:nvCxnSpPr>
        <p:spPr>
          <a:xfrm flipV="1">
            <a:off x="2995863" y="3254230"/>
            <a:ext cx="306806" cy="312821"/>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9" name="Oval 8">
            <a:extLst>
              <a:ext uri="{FF2B5EF4-FFF2-40B4-BE49-F238E27FC236}">
                <a16:creationId xmlns:a16="http://schemas.microsoft.com/office/drawing/2014/main" id="{6E7932CE-B4BD-4C7D-8C9D-E50923AE6EBF}"/>
              </a:ext>
            </a:extLst>
          </p:cNvPr>
          <p:cNvSpPr/>
          <p:nvPr/>
        </p:nvSpPr>
        <p:spPr>
          <a:xfrm>
            <a:off x="3260558" y="3201904"/>
            <a:ext cx="84221" cy="872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89B55331-E16D-4849-910B-BF95C2BBEECC}"/>
              </a:ext>
            </a:extLst>
          </p:cNvPr>
          <p:cNvSpPr/>
          <p:nvPr/>
        </p:nvSpPr>
        <p:spPr>
          <a:xfrm>
            <a:off x="2851485" y="2871036"/>
            <a:ext cx="144379" cy="10828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 name="Rectangle 10">
            <a:extLst>
              <a:ext uri="{FF2B5EF4-FFF2-40B4-BE49-F238E27FC236}">
                <a16:creationId xmlns:a16="http://schemas.microsoft.com/office/drawing/2014/main" id="{A79EF738-485C-4C84-B1B6-C164704A37CE}"/>
              </a:ext>
            </a:extLst>
          </p:cNvPr>
          <p:cNvSpPr/>
          <p:nvPr/>
        </p:nvSpPr>
        <p:spPr>
          <a:xfrm>
            <a:off x="2884572" y="3512908"/>
            <a:ext cx="144379" cy="10828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7" name="Freeform: Shape 16">
            <a:extLst>
              <a:ext uri="{FF2B5EF4-FFF2-40B4-BE49-F238E27FC236}">
                <a16:creationId xmlns:a16="http://schemas.microsoft.com/office/drawing/2014/main" id="{458C1AD9-BCB7-4074-AFD0-D36E25456FAB}"/>
              </a:ext>
            </a:extLst>
          </p:cNvPr>
          <p:cNvSpPr/>
          <p:nvPr/>
        </p:nvSpPr>
        <p:spPr>
          <a:xfrm>
            <a:off x="691816" y="3021431"/>
            <a:ext cx="2604837" cy="445767"/>
          </a:xfrm>
          <a:custGeom>
            <a:avLst/>
            <a:gdLst>
              <a:gd name="connsiteX0" fmla="*/ 3473116 w 3473116"/>
              <a:gd name="connsiteY0" fmla="*/ 328863 h 594356"/>
              <a:gd name="connsiteX1" fmla="*/ 2991853 w 3473116"/>
              <a:gd name="connsiteY1" fmla="*/ 312821 h 594356"/>
              <a:gd name="connsiteX2" fmla="*/ 2751221 w 3473116"/>
              <a:gd name="connsiteY2" fmla="*/ 296779 h 594356"/>
              <a:gd name="connsiteX3" fmla="*/ 2719137 w 3473116"/>
              <a:gd name="connsiteY3" fmla="*/ 280737 h 594356"/>
              <a:gd name="connsiteX4" fmla="*/ 2679032 w 3473116"/>
              <a:gd name="connsiteY4" fmla="*/ 248652 h 594356"/>
              <a:gd name="connsiteX5" fmla="*/ 2622884 w 3473116"/>
              <a:gd name="connsiteY5" fmla="*/ 232610 h 594356"/>
              <a:gd name="connsiteX6" fmla="*/ 2598821 w 3473116"/>
              <a:gd name="connsiteY6" fmla="*/ 216568 h 594356"/>
              <a:gd name="connsiteX7" fmla="*/ 2526632 w 3473116"/>
              <a:gd name="connsiteY7" fmla="*/ 200526 h 594356"/>
              <a:gd name="connsiteX8" fmla="*/ 2502568 w 3473116"/>
              <a:gd name="connsiteY8" fmla="*/ 184484 h 594356"/>
              <a:gd name="connsiteX9" fmla="*/ 2478505 w 3473116"/>
              <a:gd name="connsiteY9" fmla="*/ 176463 h 594356"/>
              <a:gd name="connsiteX10" fmla="*/ 2462463 w 3473116"/>
              <a:gd name="connsiteY10" fmla="*/ 152400 h 594356"/>
              <a:gd name="connsiteX11" fmla="*/ 2438400 w 3473116"/>
              <a:gd name="connsiteY11" fmla="*/ 120315 h 594356"/>
              <a:gd name="connsiteX12" fmla="*/ 2414337 w 3473116"/>
              <a:gd name="connsiteY12" fmla="*/ 72189 h 594356"/>
              <a:gd name="connsiteX13" fmla="*/ 2374232 w 3473116"/>
              <a:gd name="connsiteY13" fmla="*/ 24063 h 594356"/>
              <a:gd name="connsiteX14" fmla="*/ 2342147 w 3473116"/>
              <a:gd name="connsiteY14" fmla="*/ 16042 h 594356"/>
              <a:gd name="connsiteX15" fmla="*/ 2277979 w 3473116"/>
              <a:gd name="connsiteY15" fmla="*/ 0 h 594356"/>
              <a:gd name="connsiteX16" fmla="*/ 1989221 w 3473116"/>
              <a:gd name="connsiteY16" fmla="*/ 8021 h 594356"/>
              <a:gd name="connsiteX17" fmla="*/ 1965158 w 3473116"/>
              <a:gd name="connsiteY17" fmla="*/ 16042 h 594356"/>
              <a:gd name="connsiteX18" fmla="*/ 1900990 w 3473116"/>
              <a:gd name="connsiteY18" fmla="*/ 24063 h 594356"/>
              <a:gd name="connsiteX19" fmla="*/ 1804737 w 3473116"/>
              <a:gd name="connsiteY19" fmla="*/ 40105 h 594356"/>
              <a:gd name="connsiteX20" fmla="*/ 1772653 w 3473116"/>
              <a:gd name="connsiteY20" fmla="*/ 48126 h 594356"/>
              <a:gd name="connsiteX21" fmla="*/ 1748590 w 3473116"/>
              <a:gd name="connsiteY21" fmla="*/ 56147 h 594356"/>
              <a:gd name="connsiteX22" fmla="*/ 1644316 w 3473116"/>
              <a:gd name="connsiteY22" fmla="*/ 72189 h 594356"/>
              <a:gd name="connsiteX23" fmla="*/ 1556084 w 3473116"/>
              <a:gd name="connsiteY23" fmla="*/ 104273 h 594356"/>
              <a:gd name="connsiteX24" fmla="*/ 1475874 w 3473116"/>
              <a:gd name="connsiteY24" fmla="*/ 152400 h 594356"/>
              <a:gd name="connsiteX25" fmla="*/ 1443790 w 3473116"/>
              <a:gd name="connsiteY25" fmla="*/ 176463 h 594356"/>
              <a:gd name="connsiteX26" fmla="*/ 1403684 w 3473116"/>
              <a:gd name="connsiteY26" fmla="*/ 216568 h 594356"/>
              <a:gd name="connsiteX27" fmla="*/ 1387642 w 3473116"/>
              <a:gd name="connsiteY27" fmla="*/ 240631 h 594356"/>
              <a:gd name="connsiteX28" fmla="*/ 1323474 w 3473116"/>
              <a:gd name="connsiteY28" fmla="*/ 280737 h 594356"/>
              <a:gd name="connsiteX29" fmla="*/ 1299411 w 3473116"/>
              <a:gd name="connsiteY29" fmla="*/ 288758 h 594356"/>
              <a:gd name="connsiteX30" fmla="*/ 1138990 w 3473116"/>
              <a:gd name="connsiteY30" fmla="*/ 304800 h 594356"/>
              <a:gd name="connsiteX31" fmla="*/ 1082842 w 3473116"/>
              <a:gd name="connsiteY31" fmla="*/ 320842 h 594356"/>
              <a:gd name="connsiteX32" fmla="*/ 1018674 w 3473116"/>
              <a:gd name="connsiteY32" fmla="*/ 328863 h 594356"/>
              <a:gd name="connsiteX33" fmla="*/ 994611 w 3473116"/>
              <a:gd name="connsiteY33" fmla="*/ 336884 h 594356"/>
              <a:gd name="connsiteX34" fmla="*/ 962526 w 3473116"/>
              <a:gd name="connsiteY34" fmla="*/ 344905 h 594356"/>
              <a:gd name="connsiteX35" fmla="*/ 922421 w 3473116"/>
              <a:gd name="connsiteY35" fmla="*/ 401052 h 594356"/>
              <a:gd name="connsiteX36" fmla="*/ 930442 w 3473116"/>
              <a:gd name="connsiteY36" fmla="*/ 489284 h 594356"/>
              <a:gd name="connsiteX37" fmla="*/ 938463 w 3473116"/>
              <a:gd name="connsiteY37" fmla="*/ 521368 h 594356"/>
              <a:gd name="connsiteX38" fmla="*/ 898358 w 3473116"/>
              <a:gd name="connsiteY38" fmla="*/ 537410 h 594356"/>
              <a:gd name="connsiteX39" fmla="*/ 786063 w 3473116"/>
              <a:gd name="connsiteY39" fmla="*/ 553452 h 594356"/>
              <a:gd name="connsiteX40" fmla="*/ 433137 w 3473116"/>
              <a:gd name="connsiteY40" fmla="*/ 561473 h 594356"/>
              <a:gd name="connsiteX41" fmla="*/ 336884 w 3473116"/>
              <a:gd name="connsiteY41" fmla="*/ 569494 h 594356"/>
              <a:gd name="connsiteX42" fmla="*/ 272716 w 3473116"/>
              <a:gd name="connsiteY42" fmla="*/ 577515 h 594356"/>
              <a:gd name="connsiteX43" fmla="*/ 88232 w 3473116"/>
              <a:gd name="connsiteY43" fmla="*/ 585537 h 594356"/>
              <a:gd name="connsiteX44" fmla="*/ 0 w 3473116"/>
              <a:gd name="connsiteY44" fmla="*/ 593558 h 594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473116" h="594356">
                <a:moveTo>
                  <a:pt x="3473116" y="328863"/>
                </a:moveTo>
                <a:lnTo>
                  <a:pt x="2991853" y="312821"/>
                </a:lnTo>
                <a:cubicBezTo>
                  <a:pt x="2959485" y="311705"/>
                  <a:pt x="2821268" y="326799"/>
                  <a:pt x="2751221" y="296779"/>
                </a:cubicBezTo>
                <a:cubicBezTo>
                  <a:pt x="2740231" y="292069"/>
                  <a:pt x="2729832" y="286084"/>
                  <a:pt x="2719137" y="280737"/>
                </a:cubicBezTo>
                <a:cubicBezTo>
                  <a:pt x="2706200" y="267799"/>
                  <a:pt x="2696740" y="256241"/>
                  <a:pt x="2679032" y="248652"/>
                </a:cubicBezTo>
                <a:cubicBezTo>
                  <a:pt x="2643053" y="233233"/>
                  <a:pt x="2654101" y="248219"/>
                  <a:pt x="2622884" y="232610"/>
                </a:cubicBezTo>
                <a:cubicBezTo>
                  <a:pt x="2614262" y="228299"/>
                  <a:pt x="2607443" y="220879"/>
                  <a:pt x="2598821" y="216568"/>
                </a:cubicBezTo>
                <a:cubicBezTo>
                  <a:pt x="2579075" y="206695"/>
                  <a:pt x="2545116" y="203607"/>
                  <a:pt x="2526632" y="200526"/>
                </a:cubicBezTo>
                <a:cubicBezTo>
                  <a:pt x="2518611" y="195179"/>
                  <a:pt x="2511191" y="188795"/>
                  <a:pt x="2502568" y="184484"/>
                </a:cubicBezTo>
                <a:cubicBezTo>
                  <a:pt x="2495006" y="180703"/>
                  <a:pt x="2485107" y="181745"/>
                  <a:pt x="2478505" y="176463"/>
                </a:cubicBezTo>
                <a:cubicBezTo>
                  <a:pt x="2470977" y="170441"/>
                  <a:pt x="2468066" y="160244"/>
                  <a:pt x="2462463" y="152400"/>
                </a:cubicBezTo>
                <a:cubicBezTo>
                  <a:pt x="2454693" y="141521"/>
                  <a:pt x="2446421" y="131010"/>
                  <a:pt x="2438400" y="120315"/>
                </a:cubicBezTo>
                <a:cubicBezTo>
                  <a:pt x="2418239" y="59832"/>
                  <a:pt x="2445435" y="134385"/>
                  <a:pt x="2414337" y="72189"/>
                </a:cubicBezTo>
                <a:cubicBezTo>
                  <a:pt x="2398018" y="39551"/>
                  <a:pt x="2419516" y="46705"/>
                  <a:pt x="2374232" y="24063"/>
                </a:cubicBezTo>
                <a:cubicBezTo>
                  <a:pt x="2364372" y="19133"/>
                  <a:pt x="2352909" y="18433"/>
                  <a:pt x="2342147" y="16042"/>
                </a:cubicBezTo>
                <a:cubicBezTo>
                  <a:pt x="2284074" y="3137"/>
                  <a:pt x="2320977" y="14333"/>
                  <a:pt x="2277979" y="0"/>
                </a:cubicBezTo>
                <a:cubicBezTo>
                  <a:pt x="2181726" y="2674"/>
                  <a:pt x="2085384" y="3090"/>
                  <a:pt x="1989221" y="8021"/>
                </a:cubicBezTo>
                <a:cubicBezTo>
                  <a:pt x="1980777" y="8454"/>
                  <a:pt x="1973476" y="14530"/>
                  <a:pt x="1965158" y="16042"/>
                </a:cubicBezTo>
                <a:cubicBezTo>
                  <a:pt x="1943950" y="19898"/>
                  <a:pt x="1922379" y="21389"/>
                  <a:pt x="1900990" y="24063"/>
                </a:cubicBezTo>
                <a:cubicBezTo>
                  <a:pt x="1847256" y="41974"/>
                  <a:pt x="1904520" y="24754"/>
                  <a:pt x="1804737" y="40105"/>
                </a:cubicBezTo>
                <a:cubicBezTo>
                  <a:pt x="1793841" y="41781"/>
                  <a:pt x="1783253" y="45098"/>
                  <a:pt x="1772653" y="48126"/>
                </a:cubicBezTo>
                <a:cubicBezTo>
                  <a:pt x="1764523" y="50449"/>
                  <a:pt x="1756909" y="54635"/>
                  <a:pt x="1748590" y="56147"/>
                </a:cubicBezTo>
                <a:cubicBezTo>
                  <a:pt x="1699800" y="65018"/>
                  <a:pt x="1687277" y="60472"/>
                  <a:pt x="1644316" y="72189"/>
                </a:cubicBezTo>
                <a:cubicBezTo>
                  <a:pt x="1621303" y="78465"/>
                  <a:pt x="1578876" y="94143"/>
                  <a:pt x="1556084" y="104273"/>
                </a:cubicBezTo>
                <a:cubicBezTo>
                  <a:pt x="1525545" y="117846"/>
                  <a:pt x="1503651" y="131567"/>
                  <a:pt x="1475874" y="152400"/>
                </a:cubicBezTo>
                <a:cubicBezTo>
                  <a:pt x="1465179" y="160421"/>
                  <a:pt x="1453782" y="167582"/>
                  <a:pt x="1443790" y="176463"/>
                </a:cubicBezTo>
                <a:cubicBezTo>
                  <a:pt x="1429659" y="189023"/>
                  <a:pt x="1414171" y="200837"/>
                  <a:pt x="1403684" y="216568"/>
                </a:cubicBezTo>
                <a:cubicBezTo>
                  <a:pt x="1398337" y="224589"/>
                  <a:pt x="1395170" y="234609"/>
                  <a:pt x="1387642" y="240631"/>
                </a:cubicBezTo>
                <a:cubicBezTo>
                  <a:pt x="1367946" y="256388"/>
                  <a:pt x="1347403" y="272761"/>
                  <a:pt x="1323474" y="280737"/>
                </a:cubicBezTo>
                <a:cubicBezTo>
                  <a:pt x="1315453" y="283411"/>
                  <a:pt x="1307730" y="287246"/>
                  <a:pt x="1299411" y="288758"/>
                </a:cubicBezTo>
                <a:cubicBezTo>
                  <a:pt x="1258748" y="296151"/>
                  <a:pt x="1173903" y="301891"/>
                  <a:pt x="1138990" y="304800"/>
                </a:cubicBezTo>
                <a:cubicBezTo>
                  <a:pt x="1119919" y="311157"/>
                  <a:pt x="1102984" y="317485"/>
                  <a:pt x="1082842" y="320842"/>
                </a:cubicBezTo>
                <a:cubicBezTo>
                  <a:pt x="1061579" y="324386"/>
                  <a:pt x="1040063" y="326189"/>
                  <a:pt x="1018674" y="328863"/>
                </a:cubicBezTo>
                <a:cubicBezTo>
                  <a:pt x="1010653" y="331537"/>
                  <a:pt x="1002741" y="334561"/>
                  <a:pt x="994611" y="336884"/>
                </a:cubicBezTo>
                <a:cubicBezTo>
                  <a:pt x="984011" y="339913"/>
                  <a:pt x="972098" y="339436"/>
                  <a:pt x="962526" y="344905"/>
                </a:cubicBezTo>
                <a:cubicBezTo>
                  <a:pt x="939764" y="357912"/>
                  <a:pt x="933253" y="379389"/>
                  <a:pt x="922421" y="401052"/>
                </a:cubicBezTo>
                <a:cubicBezTo>
                  <a:pt x="925095" y="430463"/>
                  <a:pt x="926539" y="460011"/>
                  <a:pt x="930442" y="489284"/>
                </a:cubicBezTo>
                <a:cubicBezTo>
                  <a:pt x="931899" y="500211"/>
                  <a:pt x="944578" y="512196"/>
                  <a:pt x="938463" y="521368"/>
                </a:cubicBezTo>
                <a:cubicBezTo>
                  <a:pt x="930476" y="533348"/>
                  <a:pt x="912447" y="534444"/>
                  <a:pt x="898358" y="537410"/>
                </a:cubicBezTo>
                <a:cubicBezTo>
                  <a:pt x="861357" y="545200"/>
                  <a:pt x="823865" y="552593"/>
                  <a:pt x="786063" y="553452"/>
                </a:cubicBezTo>
                <a:lnTo>
                  <a:pt x="433137" y="561473"/>
                </a:lnTo>
                <a:lnTo>
                  <a:pt x="336884" y="569494"/>
                </a:lnTo>
                <a:cubicBezTo>
                  <a:pt x="315435" y="571639"/>
                  <a:pt x="294227" y="576127"/>
                  <a:pt x="272716" y="577515"/>
                </a:cubicBezTo>
                <a:cubicBezTo>
                  <a:pt x="211291" y="581478"/>
                  <a:pt x="149727" y="582863"/>
                  <a:pt x="88232" y="585537"/>
                </a:cubicBezTo>
                <a:cubicBezTo>
                  <a:pt x="37990" y="598097"/>
                  <a:pt x="67171" y="593558"/>
                  <a:pt x="0" y="59355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cxnSp>
        <p:nvCxnSpPr>
          <p:cNvPr id="6" name="Straight Arrow Connector 5">
            <a:extLst>
              <a:ext uri="{FF2B5EF4-FFF2-40B4-BE49-F238E27FC236}">
                <a16:creationId xmlns:a16="http://schemas.microsoft.com/office/drawing/2014/main" id="{6C69C6B7-0C28-47D7-B8F0-D308844171F9}"/>
              </a:ext>
            </a:extLst>
          </p:cNvPr>
          <p:cNvCxnSpPr>
            <a:cxnSpLocks/>
          </p:cNvCxnSpPr>
          <p:nvPr/>
        </p:nvCxnSpPr>
        <p:spPr>
          <a:xfrm flipV="1">
            <a:off x="811741" y="3182352"/>
            <a:ext cx="35362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F59CDB5-79E3-4A1E-8580-F17494D6E23B}"/>
              </a:ext>
            </a:extLst>
          </p:cNvPr>
          <p:cNvCxnSpPr>
            <a:cxnSpLocks/>
          </p:cNvCxnSpPr>
          <p:nvPr/>
        </p:nvCxnSpPr>
        <p:spPr>
          <a:xfrm>
            <a:off x="1184915" y="2694374"/>
            <a:ext cx="212612" cy="1568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7836FAA-3E64-4E1F-A337-3CF8769D0F6E}"/>
              </a:ext>
            </a:extLst>
          </p:cNvPr>
          <p:cNvCxnSpPr>
            <a:cxnSpLocks/>
          </p:cNvCxnSpPr>
          <p:nvPr/>
        </p:nvCxnSpPr>
        <p:spPr>
          <a:xfrm>
            <a:off x="1689653" y="2496002"/>
            <a:ext cx="69574" cy="2175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0A7E7C7-1DC3-4FA1-BC39-14026EFEB0FF}"/>
              </a:ext>
            </a:extLst>
          </p:cNvPr>
          <p:cNvCxnSpPr>
            <a:cxnSpLocks/>
          </p:cNvCxnSpPr>
          <p:nvPr/>
        </p:nvCxnSpPr>
        <p:spPr>
          <a:xfrm flipV="1">
            <a:off x="854765" y="3762457"/>
            <a:ext cx="442292" cy="1222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4982693-C316-4DD1-8F69-3966A80671AF}"/>
              </a:ext>
            </a:extLst>
          </p:cNvPr>
          <p:cNvCxnSpPr>
            <a:cxnSpLocks/>
          </p:cNvCxnSpPr>
          <p:nvPr/>
        </p:nvCxnSpPr>
        <p:spPr>
          <a:xfrm flipV="1">
            <a:off x="1234612" y="4081256"/>
            <a:ext cx="286076" cy="2484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B67308F-7097-4E0F-B137-87700A5E784C}"/>
              </a:ext>
            </a:extLst>
          </p:cNvPr>
          <p:cNvCxnSpPr>
            <a:cxnSpLocks/>
          </p:cNvCxnSpPr>
          <p:nvPr/>
        </p:nvCxnSpPr>
        <p:spPr>
          <a:xfrm flipV="1">
            <a:off x="1838740" y="4329733"/>
            <a:ext cx="64604" cy="2886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1F7455B-919F-4540-B127-9C298FF6CDFA}"/>
              </a:ext>
            </a:extLst>
          </p:cNvPr>
          <p:cNvCxnSpPr>
            <a:cxnSpLocks/>
          </p:cNvCxnSpPr>
          <p:nvPr/>
        </p:nvCxnSpPr>
        <p:spPr>
          <a:xfrm flipV="1">
            <a:off x="1617268" y="3518560"/>
            <a:ext cx="376967" cy="170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AE2A602-CAFD-4720-B5AF-65EB7D03F9B3}"/>
              </a:ext>
            </a:extLst>
          </p:cNvPr>
          <p:cNvCxnSpPr>
            <a:cxnSpLocks/>
          </p:cNvCxnSpPr>
          <p:nvPr/>
        </p:nvCxnSpPr>
        <p:spPr>
          <a:xfrm flipH="1" flipV="1">
            <a:off x="2355574" y="4081255"/>
            <a:ext cx="183089" cy="3345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761FC9B-3A17-4CC4-9290-D686FADB7070}"/>
              </a:ext>
            </a:extLst>
          </p:cNvPr>
          <p:cNvCxnSpPr>
            <a:cxnSpLocks/>
          </p:cNvCxnSpPr>
          <p:nvPr/>
        </p:nvCxnSpPr>
        <p:spPr>
          <a:xfrm flipV="1">
            <a:off x="1832821" y="3823563"/>
            <a:ext cx="376967" cy="170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3E6D0624-A99C-4F33-8E6D-7E6FF8C03798}"/>
              </a:ext>
            </a:extLst>
          </p:cNvPr>
          <p:cNvCxnSpPr>
            <a:cxnSpLocks/>
          </p:cNvCxnSpPr>
          <p:nvPr/>
        </p:nvCxnSpPr>
        <p:spPr>
          <a:xfrm>
            <a:off x="2254531" y="3430221"/>
            <a:ext cx="385175" cy="259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32DB07E5-713C-4544-A4B3-09F52FF03AAA}"/>
              </a:ext>
            </a:extLst>
          </p:cNvPr>
          <p:cNvCxnSpPr>
            <a:cxnSpLocks/>
          </p:cNvCxnSpPr>
          <p:nvPr/>
        </p:nvCxnSpPr>
        <p:spPr>
          <a:xfrm flipV="1">
            <a:off x="2514681" y="3723698"/>
            <a:ext cx="240100" cy="2046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8F014369-2E7B-4162-B5F8-8D1959ABC4D7}"/>
              </a:ext>
            </a:extLst>
          </p:cNvPr>
          <p:cNvCxnSpPr>
            <a:cxnSpLocks/>
          </p:cNvCxnSpPr>
          <p:nvPr/>
        </p:nvCxnSpPr>
        <p:spPr>
          <a:xfrm flipV="1">
            <a:off x="1433785" y="2936209"/>
            <a:ext cx="376967" cy="170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5C8FACCB-2105-47D7-82E2-139E80109507}"/>
              </a:ext>
            </a:extLst>
          </p:cNvPr>
          <p:cNvCxnSpPr>
            <a:cxnSpLocks/>
          </p:cNvCxnSpPr>
          <p:nvPr/>
        </p:nvCxnSpPr>
        <p:spPr>
          <a:xfrm flipV="1">
            <a:off x="2016041" y="2885607"/>
            <a:ext cx="488391" cy="469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E3CAF35B-125C-4EDE-BDB3-5671D7154106}"/>
              </a:ext>
            </a:extLst>
          </p:cNvPr>
          <p:cNvCxnSpPr>
            <a:cxnSpLocks/>
          </p:cNvCxnSpPr>
          <p:nvPr/>
        </p:nvCxnSpPr>
        <p:spPr>
          <a:xfrm>
            <a:off x="2051352" y="2428073"/>
            <a:ext cx="203179" cy="2854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058ED164-0F84-4E57-8371-535B9294CB4E}"/>
              </a:ext>
            </a:extLst>
          </p:cNvPr>
          <p:cNvCxnSpPr>
            <a:cxnSpLocks/>
          </p:cNvCxnSpPr>
          <p:nvPr/>
        </p:nvCxnSpPr>
        <p:spPr>
          <a:xfrm>
            <a:off x="2491879" y="2462038"/>
            <a:ext cx="203179" cy="2854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4" name="Rectangle: Rounded Corners 63">
            <a:extLst>
              <a:ext uri="{FF2B5EF4-FFF2-40B4-BE49-F238E27FC236}">
                <a16:creationId xmlns:a16="http://schemas.microsoft.com/office/drawing/2014/main" id="{8FE092F9-0D98-4E56-A0CC-DD0B835F9B98}"/>
              </a:ext>
            </a:extLst>
          </p:cNvPr>
          <p:cNvSpPr/>
          <p:nvPr/>
        </p:nvSpPr>
        <p:spPr>
          <a:xfrm>
            <a:off x="5895474" y="2710914"/>
            <a:ext cx="189161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2" name="Content Placeholder 2">
            <a:extLst>
              <a:ext uri="{FF2B5EF4-FFF2-40B4-BE49-F238E27FC236}">
                <a16:creationId xmlns:a16="http://schemas.microsoft.com/office/drawing/2014/main" id="{642BBD01-DCE7-4ECA-A354-CA372F81D38F}"/>
              </a:ext>
            </a:extLst>
          </p:cNvPr>
          <p:cNvSpPr txBox="1">
            <a:spLocks/>
          </p:cNvSpPr>
          <p:nvPr/>
        </p:nvSpPr>
        <p:spPr>
          <a:xfrm>
            <a:off x="4024563" y="2876147"/>
            <a:ext cx="1887845" cy="46101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100" dirty="0">
                <a:solidFill>
                  <a:srgbClr val="00B0F0"/>
                </a:solidFill>
                <a:latin typeface="Calibri" panose="020F0502020204030204"/>
              </a:rPr>
              <a:t>Hydraulics</a:t>
            </a:r>
          </a:p>
          <a:p>
            <a:pPr marL="171450" indent="-171450" defTabSz="685800">
              <a:spcBef>
                <a:spcPts val="750"/>
              </a:spcBef>
            </a:pPr>
            <a:endParaRPr lang="en-US" sz="2100" dirty="0">
              <a:solidFill>
                <a:prstClr val="black"/>
              </a:solidFill>
              <a:latin typeface="Calibri" panose="020F0502020204030204"/>
            </a:endParaRPr>
          </a:p>
        </p:txBody>
      </p:sp>
      <p:sp>
        <p:nvSpPr>
          <p:cNvPr id="46" name="Title 1">
            <a:extLst>
              <a:ext uri="{FF2B5EF4-FFF2-40B4-BE49-F238E27FC236}">
                <a16:creationId xmlns:a16="http://schemas.microsoft.com/office/drawing/2014/main" id="{87A8F36E-7D38-4AE2-86DC-2FB7104F5A11}"/>
              </a:ext>
            </a:extLst>
          </p:cNvPr>
          <p:cNvSpPr txBox="1">
            <a:spLocks/>
          </p:cNvSpPr>
          <p:nvPr/>
        </p:nvSpPr>
        <p:spPr>
          <a:xfrm>
            <a:off x="3043804" y="3623389"/>
            <a:ext cx="767217" cy="247274"/>
          </a:xfrm>
          <a:prstGeom prst="rect">
            <a:avLst/>
          </a:prstGeom>
        </p:spPr>
        <p:txBody>
          <a:bodyPr vert="horz" lIns="68580" tIns="34290" rIns="68580" bIns="3429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US" sz="1050" dirty="0">
                <a:solidFill>
                  <a:prstClr val="black"/>
                </a:solidFill>
                <a:latin typeface="Calibri Light" panose="020F0302020204030204"/>
              </a:rPr>
              <a:t>Catch basins</a:t>
            </a:r>
          </a:p>
        </p:txBody>
      </p:sp>
      <p:sp>
        <p:nvSpPr>
          <p:cNvPr id="48" name="Title 1">
            <a:extLst>
              <a:ext uri="{FF2B5EF4-FFF2-40B4-BE49-F238E27FC236}">
                <a16:creationId xmlns:a16="http://schemas.microsoft.com/office/drawing/2014/main" id="{45423356-8ABD-42C6-B4AC-31728313F1F6}"/>
              </a:ext>
            </a:extLst>
          </p:cNvPr>
          <p:cNvSpPr txBox="1">
            <a:spLocks/>
          </p:cNvSpPr>
          <p:nvPr/>
        </p:nvSpPr>
        <p:spPr>
          <a:xfrm>
            <a:off x="6367732" y="3697335"/>
            <a:ext cx="1128240" cy="4228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US" sz="1050" dirty="0">
                <a:solidFill>
                  <a:prstClr val="black"/>
                </a:solidFill>
                <a:latin typeface="Calibri Light" panose="020F0302020204030204"/>
              </a:rPr>
              <a:t>Stormwater pond</a:t>
            </a:r>
          </a:p>
        </p:txBody>
      </p:sp>
      <p:sp>
        <p:nvSpPr>
          <p:cNvPr id="49" name="Title 1">
            <a:extLst>
              <a:ext uri="{FF2B5EF4-FFF2-40B4-BE49-F238E27FC236}">
                <a16:creationId xmlns:a16="http://schemas.microsoft.com/office/drawing/2014/main" id="{AF210379-4B78-4292-96AF-A967E031187C}"/>
              </a:ext>
            </a:extLst>
          </p:cNvPr>
          <p:cNvSpPr txBox="1">
            <a:spLocks/>
          </p:cNvSpPr>
          <p:nvPr/>
        </p:nvSpPr>
        <p:spPr>
          <a:xfrm>
            <a:off x="3538964" y="3236671"/>
            <a:ext cx="767217" cy="247274"/>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US" sz="1050" dirty="0">
                <a:solidFill>
                  <a:prstClr val="black"/>
                </a:solidFill>
                <a:latin typeface="Calibri Light" panose="020F0302020204030204"/>
              </a:rPr>
              <a:t>Pipe</a:t>
            </a:r>
          </a:p>
        </p:txBody>
      </p:sp>
      <p:sp>
        <p:nvSpPr>
          <p:cNvPr id="53" name="Title 1">
            <a:extLst>
              <a:ext uri="{FF2B5EF4-FFF2-40B4-BE49-F238E27FC236}">
                <a16:creationId xmlns:a16="http://schemas.microsoft.com/office/drawing/2014/main" id="{B0D453D9-99DE-431F-9D46-788CD198DEB4}"/>
              </a:ext>
            </a:extLst>
          </p:cNvPr>
          <p:cNvSpPr txBox="1">
            <a:spLocks/>
          </p:cNvSpPr>
          <p:nvPr/>
        </p:nvSpPr>
        <p:spPr>
          <a:xfrm>
            <a:off x="211216" y="4767118"/>
            <a:ext cx="1765664" cy="59382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US" sz="1050" dirty="0">
                <a:solidFill>
                  <a:prstClr val="black"/>
                </a:solidFill>
                <a:latin typeface="Calibri Light" panose="020F0302020204030204"/>
              </a:rPr>
              <a:t>Long-term</a:t>
            </a:r>
          </a:p>
          <a:p>
            <a:pPr defTabSz="685800"/>
            <a:r>
              <a:rPr lang="en-US" sz="1050" dirty="0">
                <a:solidFill>
                  <a:prstClr val="black"/>
                </a:solidFill>
                <a:latin typeface="Calibri Light" panose="020F0302020204030204"/>
              </a:rPr>
              <a:t>simulation</a:t>
            </a:r>
          </a:p>
        </p:txBody>
      </p:sp>
      <p:sp>
        <p:nvSpPr>
          <p:cNvPr id="56" name="Title 1">
            <a:extLst>
              <a:ext uri="{FF2B5EF4-FFF2-40B4-BE49-F238E27FC236}">
                <a16:creationId xmlns:a16="http://schemas.microsoft.com/office/drawing/2014/main" id="{49884B9C-5A1B-4C1F-AEBA-4CB7345253DD}"/>
              </a:ext>
            </a:extLst>
          </p:cNvPr>
          <p:cNvSpPr txBox="1">
            <a:spLocks/>
          </p:cNvSpPr>
          <p:nvPr/>
        </p:nvSpPr>
        <p:spPr>
          <a:xfrm>
            <a:off x="7495972" y="4440631"/>
            <a:ext cx="1732829" cy="247274"/>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US" sz="1050" dirty="0">
                <a:solidFill>
                  <a:prstClr val="black"/>
                </a:solidFill>
                <a:latin typeface="Calibri Light" panose="020F0302020204030204"/>
              </a:rPr>
              <a:t>Receiving Water</a:t>
            </a:r>
          </a:p>
        </p:txBody>
      </p:sp>
      <p:cxnSp>
        <p:nvCxnSpPr>
          <p:cNvPr id="43" name="Straight Connector 42">
            <a:extLst>
              <a:ext uri="{FF2B5EF4-FFF2-40B4-BE49-F238E27FC236}">
                <a16:creationId xmlns:a16="http://schemas.microsoft.com/office/drawing/2014/main" id="{E9F35814-3500-4270-9F7F-474B15EE8D2D}"/>
              </a:ext>
            </a:extLst>
          </p:cNvPr>
          <p:cNvCxnSpPr>
            <a:cxnSpLocks/>
            <a:stCxn id="64" idx="3"/>
          </p:cNvCxnSpPr>
          <p:nvPr/>
        </p:nvCxnSpPr>
        <p:spPr>
          <a:xfrm>
            <a:off x="7787084" y="3244314"/>
            <a:ext cx="1009047" cy="5717"/>
          </a:xfrm>
          <a:prstGeom prst="line">
            <a:avLst/>
          </a:prstGeom>
          <a:ln w="28575">
            <a:solidFill>
              <a:srgbClr val="00B050"/>
            </a:solidFill>
          </a:ln>
        </p:spPr>
        <p:style>
          <a:lnRef idx="3">
            <a:schemeClr val="accent2"/>
          </a:lnRef>
          <a:fillRef idx="0">
            <a:schemeClr val="accent2"/>
          </a:fillRef>
          <a:effectRef idx="2">
            <a:schemeClr val="accent2"/>
          </a:effectRef>
          <a:fontRef idx="minor">
            <a:schemeClr val="tx1"/>
          </a:fontRef>
        </p:style>
      </p:cxnSp>
      <p:sp>
        <p:nvSpPr>
          <p:cNvPr id="8" name="Isosceles Triangle 7">
            <a:extLst>
              <a:ext uri="{FF2B5EF4-FFF2-40B4-BE49-F238E27FC236}">
                <a16:creationId xmlns:a16="http://schemas.microsoft.com/office/drawing/2014/main" id="{E2C8D8BA-7DFA-4471-9435-A2A4D72C0963}"/>
              </a:ext>
            </a:extLst>
          </p:cNvPr>
          <p:cNvSpPr/>
          <p:nvPr/>
        </p:nvSpPr>
        <p:spPr>
          <a:xfrm rot="5400000">
            <a:off x="8739681" y="3096625"/>
            <a:ext cx="286817" cy="29537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2" name="Picture 1">
            <a:extLst>
              <a:ext uri="{FF2B5EF4-FFF2-40B4-BE49-F238E27FC236}">
                <a16:creationId xmlns:a16="http://schemas.microsoft.com/office/drawing/2014/main" id="{58A4ED55-BC2D-4A40-9DAE-818E4C15E7FA}"/>
              </a:ext>
            </a:extLst>
          </p:cNvPr>
          <p:cNvPicPr>
            <a:picLocks noChangeAspect="1"/>
          </p:cNvPicPr>
          <p:nvPr/>
        </p:nvPicPr>
        <p:blipFill>
          <a:blip r:embed="rId2"/>
          <a:stretch>
            <a:fillRect/>
          </a:stretch>
        </p:blipFill>
        <p:spPr>
          <a:xfrm>
            <a:off x="877357" y="4880274"/>
            <a:ext cx="1559822" cy="966832"/>
          </a:xfrm>
          <a:prstGeom prst="rect">
            <a:avLst/>
          </a:prstGeom>
        </p:spPr>
      </p:pic>
      <p:sp>
        <p:nvSpPr>
          <p:cNvPr id="54" name="Title 1">
            <a:extLst>
              <a:ext uri="{FF2B5EF4-FFF2-40B4-BE49-F238E27FC236}">
                <a16:creationId xmlns:a16="http://schemas.microsoft.com/office/drawing/2014/main" id="{66430543-1BD9-4520-9FA6-B95DA726FFAF}"/>
              </a:ext>
            </a:extLst>
          </p:cNvPr>
          <p:cNvSpPr txBox="1">
            <a:spLocks/>
          </p:cNvSpPr>
          <p:nvPr/>
        </p:nvSpPr>
        <p:spPr>
          <a:xfrm>
            <a:off x="3166984" y="4561398"/>
            <a:ext cx="1765664" cy="42057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US" sz="1050" dirty="0">
                <a:solidFill>
                  <a:prstClr val="black"/>
                </a:solidFill>
                <a:latin typeface="Calibri Light" panose="020F0302020204030204"/>
              </a:rPr>
              <a:t>Pollutant Concentrations</a:t>
            </a:r>
          </a:p>
        </p:txBody>
      </p:sp>
      <p:pic>
        <p:nvPicPr>
          <p:cNvPr id="4" name="Picture 3">
            <a:extLst>
              <a:ext uri="{FF2B5EF4-FFF2-40B4-BE49-F238E27FC236}">
                <a16:creationId xmlns:a16="http://schemas.microsoft.com/office/drawing/2014/main" id="{96C10B09-7575-4A47-B4F8-04D215DB0097}"/>
              </a:ext>
            </a:extLst>
          </p:cNvPr>
          <p:cNvPicPr>
            <a:picLocks noChangeAspect="1"/>
          </p:cNvPicPr>
          <p:nvPr/>
        </p:nvPicPr>
        <p:blipFill rotWithShape="1">
          <a:blip r:embed="rId3"/>
          <a:srcRect r="28215"/>
          <a:stretch/>
        </p:blipFill>
        <p:spPr>
          <a:xfrm>
            <a:off x="3166985" y="4875677"/>
            <a:ext cx="3148274" cy="971429"/>
          </a:xfrm>
          <a:prstGeom prst="rect">
            <a:avLst/>
          </a:prstGeom>
        </p:spPr>
      </p:pic>
      <p:pic>
        <p:nvPicPr>
          <p:cNvPr id="13" name="Picture 12">
            <a:extLst>
              <a:ext uri="{FF2B5EF4-FFF2-40B4-BE49-F238E27FC236}">
                <a16:creationId xmlns:a16="http://schemas.microsoft.com/office/drawing/2014/main" id="{752A69B0-CDFA-4B4F-BEFF-591D71A5BCE9}"/>
              </a:ext>
            </a:extLst>
          </p:cNvPr>
          <p:cNvPicPr>
            <a:picLocks noChangeAspect="1"/>
          </p:cNvPicPr>
          <p:nvPr/>
        </p:nvPicPr>
        <p:blipFill>
          <a:blip r:embed="rId4"/>
          <a:stretch>
            <a:fillRect/>
          </a:stretch>
        </p:blipFill>
        <p:spPr>
          <a:xfrm>
            <a:off x="7045065" y="4701523"/>
            <a:ext cx="1985714" cy="1214286"/>
          </a:xfrm>
          <a:prstGeom prst="rect">
            <a:avLst/>
          </a:prstGeom>
        </p:spPr>
      </p:pic>
      <p:sp>
        <p:nvSpPr>
          <p:cNvPr id="51" name="Title 1">
            <a:extLst>
              <a:ext uri="{FF2B5EF4-FFF2-40B4-BE49-F238E27FC236}">
                <a16:creationId xmlns:a16="http://schemas.microsoft.com/office/drawing/2014/main" id="{347D32F0-7538-47B8-9D5F-4874D6F0C24C}"/>
              </a:ext>
            </a:extLst>
          </p:cNvPr>
          <p:cNvSpPr txBox="1">
            <a:spLocks/>
          </p:cNvSpPr>
          <p:nvPr/>
        </p:nvSpPr>
        <p:spPr>
          <a:xfrm>
            <a:off x="427122" y="434768"/>
            <a:ext cx="8088229"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50" b="1" dirty="0">
                <a:latin typeface="+mn-lt"/>
              </a:rPr>
              <a:t>Stormwater Quantity and </a:t>
            </a:r>
            <a:r>
              <a:rPr lang="en-US" sz="2850" b="1" u="sng" dirty="0">
                <a:latin typeface="+mn-lt"/>
              </a:rPr>
              <a:t>Quality</a:t>
            </a:r>
            <a:br>
              <a:rPr lang="en-US" sz="2850" b="1" dirty="0">
                <a:latin typeface="+mn-lt"/>
              </a:rPr>
            </a:br>
            <a:r>
              <a:rPr lang="en-US" sz="2850" b="1" dirty="0">
                <a:latin typeface="+mn-lt"/>
              </a:rPr>
              <a:t>Analysis Data Needs</a:t>
            </a:r>
          </a:p>
        </p:txBody>
      </p:sp>
    </p:spTree>
    <p:extLst>
      <p:ext uri="{BB962C8B-B14F-4D97-AF65-F5344CB8AC3E}">
        <p14:creationId xmlns:p14="http://schemas.microsoft.com/office/powerpoint/2010/main" val="36518945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A87CCA-0501-4C6C-B3C5-18BBF44AA647}"/>
              </a:ext>
            </a:extLst>
          </p:cNvPr>
          <p:cNvSpPr>
            <a:spLocks noGrp="1"/>
          </p:cNvSpPr>
          <p:nvPr>
            <p:ph idx="1"/>
          </p:nvPr>
        </p:nvSpPr>
        <p:spPr>
          <a:xfrm>
            <a:off x="628650" y="1752600"/>
            <a:ext cx="7886700" cy="4670632"/>
          </a:xfrm>
        </p:spPr>
        <p:txBody>
          <a:bodyPr>
            <a:noAutofit/>
          </a:bodyPr>
          <a:lstStyle/>
          <a:p>
            <a:r>
              <a:rPr lang="en-US" sz="2300" b="1" dirty="0"/>
              <a:t>Basic Needs</a:t>
            </a:r>
          </a:p>
          <a:p>
            <a:pPr lvl="1"/>
            <a:r>
              <a:rPr lang="en-US" sz="2300" dirty="0"/>
              <a:t>Network</a:t>
            </a:r>
          </a:p>
          <a:p>
            <a:pPr lvl="1"/>
            <a:r>
              <a:rPr lang="en-US" sz="2300" dirty="0"/>
              <a:t>Physical attributes – size, material, type, elevation</a:t>
            </a:r>
          </a:p>
          <a:p>
            <a:r>
              <a:rPr lang="en-US" sz="2300" b="1" dirty="0"/>
              <a:t>Additional</a:t>
            </a:r>
          </a:p>
          <a:p>
            <a:pPr lvl="1"/>
            <a:r>
              <a:rPr lang="en-US" sz="2300" dirty="0"/>
              <a:t>Stormwater controls (i.e., stormwater pond)</a:t>
            </a:r>
          </a:p>
          <a:p>
            <a:pPr lvl="2"/>
            <a:r>
              <a:rPr lang="en-US" sz="2300" dirty="0"/>
              <a:t>Storage (elevation-area)</a:t>
            </a:r>
          </a:p>
          <a:p>
            <a:pPr lvl="2"/>
            <a:r>
              <a:rPr lang="en-US" sz="2300" dirty="0"/>
              <a:t>Infiltration features (infiltration rates)</a:t>
            </a:r>
          </a:p>
          <a:p>
            <a:pPr lvl="2"/>
            <a:r>
              <a:rPr lang="en-US" sz="2300" dirty="0"/>
              <a:t>. . . .</a:t>
            </a:r>
          </a:p>
          <a:p>
            <a:pPr lvl="1"/>
            <a:r>
              <a:rPr lang="en-US" sz="2300" dirty="0"/>
              <a:t>Support catchment delineation and linkage to catchment details?</a:t>
            </a:r>
          </a:p>
          <a:p>
            <a:pPr lvl="1"/>
            <a:r>
              <a:rPr lang="en-US" sz="2300" dirty="0"/>
              <a:t>Support surface overflows (secondary overflow routes)?</a:t>
            </a:r>
          </a:p>
          <a:p>
            <a:pPr lvl="1"/>
            <a:r>
              <a:rPr lang="en-US" sz="2300" dirty="0"/>
              <a:t>Support analysis output?</a:t>
            </a:r>
          </a:p>
          <a:p>
            <a:pPr lvl="1"/>
            <a:endParaRPr lang="en-US" dirty="0"/>
          </a:p>
          <a:p>
            <a:pPr lvl="1"/>
            <a:endParaRPr lang="en-US" dirty="0"/>
          </a:p>
          <a:p>
            <a:endParaRPr lang="en-US" dirty="0"/>
          </a:p>
        </p:txBody>
      </p:sp>
      <p:sp>
        <p:nvSpPr>
          <p:cNvPr id="6" name="Title 1">
            <a:extLst>
              <a:ext uri="{FF2B5EF4-FFF2-40B4-BE49-F238E27FC236}">
                <a16:creationId xmlns:a16="http://schemas.microsoft.com/office/drawing/2014/main" id="{2D61BCD0-1960-497A-B50E-6E820A6A8754}"/>
              </a:ext>
            </a:extLst>
          </p:cNvPr>
          <p:cNvSpPr txBox="1">
            <a:spLocks/>
          </p:cNvSpPr>
          <p:nvPr/>
        </p:nvSpPr>
        <p:spPr>
          <a:xfrm>
            <a:off x="427122" y="434768"/>
            <a:ext cx="8088229"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50" b="1" dirty="0">
                <a:latin typeface="+mn-lt"/>
              </a:rPr>
              <a:t>Stormwater Quantity and </a:t>
            </a:r>
            <a:r>
              <a:rPr lang="en-US" sz="2850" b="1" u="sng" dirty="0">
                <a:latin typeface="+mn-lt"/>
              </a:rPr>
              <a:t>Quality</a:t>
            </a:r>
            <a:br>
              <a:rPr lang="en-US" sz="2850" b="1" dirty="0">
                <a:latin typeface="+mn-lt"/>
              </a:rPr>
            </a:br>
            <a:r>
              <a:rPr lang="en-US" sz="2850" b="1" dirty="0">
                <a:latin typeface="+mn-lt"/>
              </a:rPr>
              <a:t>Analysis Data Needs</a:t>
            </a:r>
          </a:p>
        </p:txBody>
      </p:sp>
    </p:spTree>
    <p:extLst>
      <p:ext uri="{BB962C8B-B14F-4D97-AF65-F5344CB8AC3E}">
        <p14:creationId xmlns:p14="http://schemas.microsoft.com/office/powerpoint/2010/main" val="187557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77BDC20D-3459-4ADC-B9BC-F390437BCD35}"/>
              </a:ext>
            </a:extLst>
          </p:cNvPr>
          <p:cNvSpPr txBox="1"/>
          <p:nvPr/>
        </p:nvSpPr>
        <p:spPr>
          <a:xfrm>
            <a:off x="311630" y="3019177"/>
            <a:ext cx="1393372" cy="507831"/>
          </a:xfrm>
          <a:prstGeom prst="rect">
            <a:avLst/>
          </a:prstGeom>
          <a:noFill/>
        </p:spPr>
        <p:txBody>
          <a:bodyPr wrap="square" rtlCol="0">
            <a:spAutoFit/>
          </a:bodyPr>
          <a:lstStyle/>
          <a:p>
            <a:pPr algn="ctr" defTabSz="685800"/>
            <a:r>
              <a:rPr lang="en-US" sz="1350" dirty="0">
                <a:solidFill>
                  <a:prstClr val="black"/>
                </a:solidFill>
                <a:latin typeface="Calibri" panose="020F0502020204030204"/>
              </a:rPr>
              <a:t>Stormwater Geodatabase</a:t>
            </a:r>
          </a:p>
        </p:txBody>
      </p:sp>
      <p:pic>
        <p:nvPicPr>
          <p:cNvPr id="23" name="Picture 22">
            <a:extLst>
              <a:ext uri="{FF2B5EF4-FFF2-40B4-BE49-F238E27FC236}">
                <a16:creationId xmlns:a16="http://schemas.microsoft.com/office/drawing/2014/main" id="{9A39421F-39DD-42EE-BD8D-D4E7E5230B88}"/>
              </a:ext>
            </a:extLst>
          </p:cNvPr>
          <p:cNvPicPr>
            <a:picLocks noChangeAspect="1"/>
          </p:cNvPicPr>
          <p:nvPr/>
        </p:nvPicPr>
        <p:blipFill>
          <a:blip r:embed="rId2"/>
          <a:stretch>
            <a:fillRect/>
          </a:stretch>
        </p:blipFill>
        <p:spPr>
          <a:xfrm>
            <a:off x="647170" y="2346375"/>
            <a:ext cx="689855" cy="692498"/>
          </a:xfrm>
          <a:prstGeom prst="rect">
            <a:avLst/>
          </a:prstGeom>
        </p:spPr>
      </p:pic>
      <p:sp>
        <p:nvSpPr>
          <p:cNvPr id="7" name="Rectangle 6">
            <a:extLst>
              <a:ext uri="{FF2B5EF4-FFF2-40B4-BE49-F238E27FC236}">
                <a16:creationId xmlns:a16="http://schemas.microsoft.com/office/drawing/2014/main" id="{8C9A2869-1E72-44F8-AFD7-260C66DFAC8A}"/>
              </a:ext>
            </a:extLst>
          </p:cNvPr>
          <p:cNvSpPr/>
          <p:nvPr/>
        </p:nvSpPr>
        <p:spPr>
          <a:xfrm>
            <a:off x="427121" y="2216335"/>
            <a:ext cx="1129767" cy="12875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6" name="Content Placeholder 2">
            <a:extLst>
              <a:ext uri="{FF2B5EF4-FFF2-40B4-BE49-F238E27FC236}">
                <a16:creationId xmlns:a16="http://schemas.microsoft.com/office/drawing/2014/main" id="{FC485722-5CEE-4075-AF3F-6506DB6005A8}"/>
              </a:ext>
            </a:extLst>
          </p:cNvPr>
          <p:cNvSpPr txBox="1">
            <a:spLocks/>
          </p:cNvSpPr>
          <p:nvPr/>
        </p:nvSpPr>
        <p:spPr>
          <a:xfrm>
            <a:off x="1776937" y="2216334"/>
            <a:ext cx="6939942" cy="365106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300" dirty="0">
                <a:solidFill>
                  <a:prstClr val="black"/>
                </a:solidFill>
                <a:latin typeface="Calibri" panose="020F0502020204030204"/>
              </a:rPr>
              <a:t>Example XP-SWMM Database</a:t>
            </a:r>
          </a:p>
          <a:p>
            <a:pPr marL="171450" indent="-171450" defTabSz="685800">
              <a:spcBef>
                <a:spcPts val="750"/>
              </a:spcBef>
            </a:pPr>
            <a:r>
              <a:rPr lang="en-US" sz="2300" dirty="0">
                <a:solidFill>
                  <a:prstClr val="black"/>
                </a:solidFill>
                <a:latin typeface="Calibri" panose="020F0502020204030204"/>
              </a:rPr>
              <a:t>Point layer – modeling nodes (∼35 attributes)</a:t>
            </a:r>
          </a:p>
          <a:p>
            <a:pPr marL="171450" indent="-171450" defTabSz="685800">
              <a:spcBef>
                <a:spcPts val="750"/>
              </a:spcBef>
            </a:pPr>
            <a:r>
              <a:rPr lang="en-US" sz="2300" dirty="0">
                <a:solidFill>
                  <a:prstClr val="black"/>
                </a:solidFill>
                <a:latin typeface="Calibri" panose="020F0502020204030204"/>
              </a:rPr>
              <a:t>Polygon layer – catchment areas (∼ 30 attributes)</a:t>
            </a:r>
          </a:p>
          <a:p>
            <a:pPr marL="171450" indent="-171450" defTabSz="685800">
              <a:spcBef>
                <a:spcPts val="750"/>
              </a:spcBef>
            </a:pPr>
            <a:r>
              <a:rPr lang="en-US" sz="2300" dirty="0">
                <a:solidFill>
                  <a:prstClr val="black"/>
                </a:solidFill>
                <a:latin typeface="Calibri" panose="020F0502020204030204"/>
              </a:rPr>
              <a:t>Line feature – Links (pipes, channel, etc.), Weirs, Orifices, Pumps (∼ 10-45 attributes)</a:t>
            </a:r>
          </a:p>
          <a:p>
            <a:pPr marL="171450" indent="-171450" defTabSz="685800">
              <a:spcBef>
                <a:spcPts val="750"/>
              </a:spcBef>
            </a:pPr>
            <a:r>
              <a:rPr lang="en-US" sz="2300" dirty="0">
                <a:solidFill>
                  <a:prstClr val="black"/>
                </a:solidFill>
                <a:latin typeface="Calibri" panose="020F0502020204030204"/>
              </a:rPr>
              <a:t>Tabular data – Storage, infiltration, cross sections, pump curves, etc.</a:t>
            </a:r>
          </a:p>
          <a:p>
            <a:pPr marL="171450" indent="-171450" defTabSz="685800">
              <a:spcBef>
                <a:spcPts val="750"/>
              </a:spcBef>
            </a:pPr>
            <a:r>
              <a:rPr lang="en-US" sz="2300" dirty="0">
                <a:solidFill>
                  <a:prstClr val="black"/>
                </a:solidFill>
                <a:latin typeface="Calibri" panose="020F0502020204030204"/>
              </a:rPr>
              <a:t>∼ 50 domains</a:t>
            </a:r>
          </a:p>
          <a:p>
            <a:pPr marL="171450" indent="-171450" defTabSz="685800">
              <a:spcBef>
                <a:spcPts val="750"/>
              </a:spcBef>
            </a:pPr>
            <a:endParaRPr lang="en-US" sz="2100" dirty="0">
              <a:solidFill>
                <a:prstClr val="black"/>
              </a:solidFill>
              <a:latin typeface="Calibri" panose="020F0502020204030204"/>
            </a:endParaRPr>
          </a:p>
        </p:txBody>
      </p:sp>
      <p:sp>
        <p:nvSpPr>
          <p:cNvPr id="9" name="Title 1">
            <a:extLst>
              <a:ext uri="{FF2B5EF4-FFF2-40B4-BE49-F238E27FC236}">
                <a16:creationId xmlns:a16="http://schemas.microsoft.com/office/drawing/2014/main" id="{575125EC-15EE-4F6B-A3F5-9265ADCEE53E}"/>
              </a:ext>
            </a:extLst>
          </p:cNvPr>
          <p:cNvSpPr txBox="1">
            <a:spLocks/>
          </p:cNvSpPr>
          <p:nvPr/>
        </p:nvSpPr>
        <p:spPr>
          <a:xfrm>
            <a:off x="427122" y="434768"/>
            <a:ext cx="8088229"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50" b="1" dirty="0">
                <a:latin typeface="+mn-lt"/>
              </a:rPr>
              <a:t>Stormwater Quantity and </a:t>
            </a:r>
            <a:r>
              <a:rPr lang="en-US" sz="2850" b="1" u="sng" dirty="0">
                <a:latin typeface="+mn-lt"/>
              </a:rPr>
              <a:t>Quality</a:t>
            </a:r>
            <a:br>
              <a:rPr lang="en-US" sz="2850" b="1" dirty="0">
                <a:latin typeface="+mn-lt"/>
              </a:rPr>
            </a:br>
            <a:r>
              <a:rPr lang="en-US" sz="2850" b="1" dirty="0">
                <a:latin typeface="+mn-lt"/>
              </a:rPr>
              <a:t>Analysis Data Needs</a:t>
            </a:r>
          </a:p>
        </p:txBody>
      </p:sp>
    </p:spTree>
    <p:extLst>
      <p:ext uri="{BB962C8B-B14F-4D97-AF65-F5344CB8AC3E}">
        <p14:creationId xmlns:p14="http://schemas.microsoft.com/office/powerpoint/2010/main" val="3422575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EC96C9B-7A96-45C7-803F-04F9C531BBD1}"/>
              </a:ext>
            </a:extLst>
          </p:cNvPr>
          <p:cNvSpPr/>
          <p:nvPr/>
        </p:nvSpPr>
        <p:spPr>
          <a:xfrm>
            <a:off x="1381489" y="-24114"/>
            <a:ext cx="7762512" cy="6882114"/>
          </a:xfrm>
          <a:prstGeom prst="rect">
            <a:avLst/>
          </a:prstGeom>
          <a:gradFill>
            <a:gsLst>
              <a:gs pos="0">
                <a:schemeClr val="accent1">
                  <a:lumMod val="5000"/>
                  <a:lumOff val="95000"/>
                </a:schemeClr>
              </a:gs>
              <a:gs pos="100000">
                <a:schemeClr val="accent4">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33888" y="2362200"/>
            <a:ext cx="7229112" cy="1323439"/>
          </a:xfrm>
          <a:prstGeom prst="rect">
            <a:avLst/>
          </a:prstGeom>
          <a:noFill/>
        </p:spPr>
        <p:txBody>
          <a:bodyPr wrap="square" rtlCol="0">
            <a:spAutoFit/>
          </a:bodyPr>
          <a:lstStyle/>
          <a:p>
            <a:r>
              <a:rPr lang="en-US" sz="4000" b="1" dirty="0">
                <a:solidFill>
                  <a:srgbClr val="7030A0"/>
                </a:solidFill>
              </a:rPr>
              <a:t>Agenda Item 5</a:t>
            </a:r>
          </a:p>
          <a:p>
            <a:r>
              <a:rPr lang="en-US" sz="4000" b="1" dirty="0">
                <a:solidFill>
                  <a:srgbClr val="7030A0"/>
                </a:solidFill>
              </a:rPr>
              <a:t>MPCA – MS4 Permit Req’s</a:t>
            </a:r>
          </a:p>
        </p:txBody>
      </p:sp>
      <p:pic>
        <p:nvPicPr>
          <p:cNvPr id="8" name="Picture 7">
            <a:extLst>
              <a:ext uri="{FF2B5EF4-FFF2-40B4-BE49-F238E27FC236}">
                <a16:creationId xmlns:a16="http://schemas.microsoft.com/office/drawing/2014/main" id="{82DAFA04-5B18-4B0D-B50E-A2832DF4F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9" y="0"/>
            <a:ext cx="1368552" cy="6858000"/>
          </a:xfrm>
          <a:prstGeom prst="rect">
            <a:avLst/>
          </a:prstGeom>
        </p:spPr>
      </p:pic>
      <p:sp>
        <p:nvSpPr>
          <p:cNvPr id="12" name="Rectangle 11">
            <a:extLst>
              <a:ext uri="{FF2B5EF4-FFF2-40B4-BE49-F238E27FC236}">
                <a16:creationId xmlns:a16="http://schemas.microsoft.com/office/drawing/2014/main" id="{7C947A7D-C24F-4265-83C4-4974EAAC0E38}"/>
              </a:ext>
            </a:extLst>
          </p:cNvPr>
          <p:cNvSpPr/>
          <p:nvPr/>
        </p:nvSpPr>
        <p:spPr>
          <a:xfrm>
            <a:off x="1229090" y="0"/>
            <a:ext cx="152399"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53641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3393438"/>
            <a:ext cx="9144000" cy="1195478"/>
          </a:xfrm>
        </p:spPr>
        <p:txBody>
          <a:bodyPr>
            <a:normAutofit/>
          </a:bodyPr>
          <a:lstStyle/>
          <a:p>
            <a:r>
              <a:rPr lang="en-US" sz="3300" b="1" dirty="0"/>
              <a:t>MS4 Mapping Requirements</a:t>
            </a:r>
          </a:p>
        </p:txBody>
      </p:sp>
      <p:sp>
        <p:nvSpPr>
          <p:cNvPr id="3" name="Text Placeholder 2"/>
          <p:cNvSpPr>
            <a:spLocks noGrp="1"/>
          </p:cNvSpPr>
          <p:nvPr>
            <p:ph type="body" sz="quarter" idx="14"/>
          </p:nvPr>
        </p:nvSpPr>
        <p:spPr>
          <a:xfrm>
            <a:off x="3790138" y="4902146"/>
            <a:ext cx="4940300" cy="822846"/>
          </a:xfrm>
        </p:spPr>
        <p:txBody>
          <a:bodyPr>
            <a:normAutofit/>
          </a:bodyPr>
          <a:lstStyle/>
          <a:p>
            <a:pPr algn="r"/>
            <a:r>
              <a:rPr lang="en-US" sz="1800" b="1" dirty="0"/>
              <a:t>Rachel Olmanson</a:t>
            </a:r>
            <a:r>
              <a:rPr lang="en-US" sz="1800" b="1" dirty="0">
                <a:solidFill>
                  <a:schemeClr val="accent1"/>
                </a:solidFill>
              </a:rPr>
              <a:t>|</a:t>
            </a:r>
            <a:r>
              <a:rPr lang="en-US" sz="1800" b="1" dirty="0"/>
              <a:t> </a:t>
            </a:r>
            <a:r>
              <a:rPr lang="en-US" sz="1800" b="1" dirty="0" err="1"/>
              <a:t>Stormwater</a:t>
            </a:r>
            <a:r>
              <a:rPr lang="en-US" sz="1800" b="1" dirty="0"/>
              <a:t> TMDL Liaison</a:t>
            </a:r>
          </a:p>
          <a:p>
            <a:pPr algn="r"/>
            <a:r>
              <a:rPr lang="en-US" sz="1800" b="1" dirty="0"/>
              <a:t>11/14/2018</a:t>
            </a:r>
          </a:p>
        </p:txBody>
      </p:sp>
      <p:pic>
        <p:nvPicPr>
          <p:cNvPr id="5" name="Picture Placeholder 4"/>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t="29199" b="29199"/>
          <a:stretch>
            <a:fillRect/>
          </a:stretch>
        </p:blipFill>
        <p:spPr>
          <a:xfrm>
            <a:off x="-1" y="857889"/>
            <a:ext cx="9144001" cy="2535549"/>
          </a:xfrm>
        </p:spPr>
      </p:pic>
      <p:pic>
        <p:nvPicPr>
          <p:cNvPr id="9" name="Picture 8" descr="MPCA Logo RGB.pd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3562" y="5194192"/>
            <a:ext cx="3081592" cy="530801"/>
          </a:xfrm>
          <a:prstGeom prst="rect">
            <a:avLst/>
          </a:prstGeom>
        </p:spPr>
      </p:pic>
    </p:spTree>
    <p:extLst>
      <p:ext uri="{BB962C8B-B14F-4D97-AF65-F5344CB8AC3E}">
        <p14:creationId xmlns:p14="http://schemas.microsoft.com/office/powerpoint/2010/main" val="27522741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300" b="1" dirty="0"/>
              <a:t>MS4 Permit</a:t>
            </a:r>
          </a:p>
        </p:txBody>
      </p:sp>
      <p:sp>
        <p:nvSpPr>
          <p:cNvPr id="5" name="Content Placeholder 4"/>
          <p:cNvSpPr>
            <a:spLocks noGrp="1"/>
          </p:cNvSpPr>
          <p:nvPr>
            <p:ph idx="1"/>
          </p:nvPr>
        </p:nvSpPr>
        <p:spPr>
          <a:xfrm>
            <a:off x="104169" y="2027625"/>
            <a:ext cx="4313270" cy="4223682"/>
          </a:xfrm>
        </p:spPr>
        <p:txBody>
          <a:bodyPr>
            <a:normAutofit/>
          </a:bodyPr>
          <a:lstStyle/>
          <a:p>
            <a:r>
              <a:rPr lang="en-US" dirty="0"/>
              <a:t>Authorizes </a:t>
            </a:r>
            <a:r>
              <a:rPr lang="en-US" b="1" dirty="0"/>
              <a:t>clean</a:t>
            </a:r>
            <a:r>
              <a:rPr lang="en-US" dirty="0"/>
              <a:t> stormwater discharges</a:t>
            </a:r>
          </a:p>
          <a:p>
            <a:r>
              <a:rPr lang="en-US" dirty="0"/>
              <a:t>Applies to 250 entities:</a:t>
            </a:r>
          </a:p>
          <a:p>
            <a:pPr lvl="1"/>
            <a:r>
              <a:rPr lang="en-US" dirty="0"/>
              <a:t>Counties, Cities, Townships </a:t>
            </a:r>
          </a:p>
          <a:p>
            <a:pPr lvl="1"/>
            <a:r>
              <a:rPr lang="en-US" dirty="0"/>
              <a:t>Watershed Districts</a:t>
            </a:r>
          </a:p>
          <a:p>
            <a:pPr lvl="1"/>
            <a:r>
              <a:rPr lang="en-US" dirty="0"/>
              <a:t>MN Department of Transportation</a:t>
            </a:r>
          </a:p>
          <a:p>
            <a:pPr lvl="1"/>
            <a:r>
              <a:rPr lang="en-US" dirty="0"/>
              <a:t>Universities/Colleges, Hospitals/Medical Centers, Correctional Facilities</a:t>
            </a:r>
          </a:p>
          <a:p>
            <a:r>
              <a:rPr lang="en-US" dirty="0"/>
              <a:t>Note: Minneapolis and St. Paul have individual permits</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8076" y="2245582"/>
            <a:ext cx="4311931" cy="3227211"/>
          </a:xfrm>
          <a:prstGeom prst="rect">
            <a:avLst/>
          </a:prstGeom>
          <a:ln w="25400">
            <a:solidFill>
              <a:schemeClr val="tx1">
                <a:lumMod val="90000"/>
                <a:lumOff val="1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500265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164555"/>
            <a:ext cx="9144000" cy="836195"/>
          </a:xfrm>
        </p:spPr>
        <p:txBody>
          <a:bodyPr/>
          <a:lstStyle/>
          <a:p>
            <a:pPr algn="l"/>
            <a:r>
              <a:rPr lang="en-US" b="1" dirty="0"/>
              <a:t>	MS4 Boundaries</a:t>
            </a:r>
          </a:p>
        </p:txBody>
      </p:sp>
      <p:pic>
        <p:nvPicPr>
          <p:cNvPr id="4" name="Picture Placeholder 3"/>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4673" t="13484" r="11500" b="24617"/>
          <a:stretch/>
        </p:blipFill>
        <p:spPr>
          <a:xfrm>
            <a:off x="4247150" y="961292"/>
            <a:ext cx="4608092" cy="4999944"/>
          </a:xfrm>
          <a:ln w="25400">
            <a:solidFill>
              <a:schemeClr val="tx1">
                <a:lumMod val="90000"/>
                <a:lumOff val="10000"/>
              </a:schemeClr>
            </a:solidFill>
          </a:ln>
          <a:effectLst>
            <a:outerShdw blurRad="50800" dist="38100" dir="2700000" algn="tl" rotWithShape="0">
              <a:prstClr val="black">
                <a:alpha val="40000"/>
              </a:prstClr>
            </a:outerShdw>
          </a:effectLst>
        </p:spPr>
      </p:pic>
      <p:sp>
        <p:nvSpPr>
          <p:cNvPr id="2" name="TextBox 1"/>
          <p:cNvSpPr txBox="1"/>
          <p:nvPr/>
        </p:nvSpPr>
        <p:spPr>
          <a:xfrm>
            <a:off x="542426" y="1472293"/>
            <a:ext cx="3162300" cy="3416320"/>
          </a:xfrm>
          <a:prstGeom prst="rect">
            <a:avLst/>
          </a:prstGeom>
          <a:noFill/>
        </p:spPr>
        <p:txBody>
          <a:bodyPr wrap="square" rtlCol="0">
            <a:spAutoFit/>
          </a:bodyPr>
          <a:lstStyle/>
          <a:p>
            <a:pPr marL="342900" indent="-342900" defTabSz="685800">
              <a:buFont typeface="Arial" panose="020B0604020202020204" pitchFamily="34" charset="0"/>
              <a:buChar char="•"/>
            </a:pPr>
            <a:r>
              <a:rPr lang="en-US" sz="2400" dirty="0">
                <a:solidFill>
                  <a:srgbClr val="003865"/>
                </a:solidFill>
                <a:latin typeface="Calibri"/>
              </a:rPr>
              <a:t>175 Cities</a:t>
            </a:r>
          </a:p>
          <a:p>
            <a:pPr marL="342900" indent="-342900" defTabSz="685800">
              <a:buFont typeface="Arial" panose="020B0604020202020204" pitchFamily="34" charset="0"/>
              <a:buChar char="•"/>
            </a:pPr>
            <a:r>
              <a:rPr lang="en-US" sz="2400" dirty="0">
                <a:solidFill>
                  <a:srgbClr val="003865"/>
                </a:solidFill>
                <a:latin typeface="Calibri"/>
              </a:rPr>
              <a:t>15 Counties</a:t>
            </a:r>
          </a:p>
          <a:p>
            <a:pPr marL="342900" indent="-342900" defTabSz="685800">
              <a:buFont typeface="Arial" panose="020B0604020202020204" pitchFamily="34" charset="0"/>
              <a:buChar char="•"/>
            </a:pPr>
            <a:r>
              <a:rPr lang="en-US" sz="2400" dirty="0">
                <a:solidFill>
                  <a:srgbClr val="003865"/>
                </a:solidFill>
                <a:latin typeface="Calibri"/>
              </a:rPr>
              <a:t>27 Townships</a:t>
            </a:r>
          </a:p>
          <a:p>
            <a:pPr marL="342900" indent="-342900" defTabSz="685800">
              <a:buFont typeface="Arial" panose="020B0604020202020204" pitchFamily="34" charset="0"/>
              <a:buChar char="•"/>
            </a:pPr>
            <a:r>
              <a:rPr lang="en-US" sz="2400" dirty="0">
                <a:solidFill>
                  <a:srgbClr val="003865"/>
                </a:solidFill>
                <a:latin typeface="Calibri"/>
              </a:rPr>
              <a:t>9 Watershed Districts</a:t>
            </a:r>
          </a:p>
          <a:p>
            <a:pPr marL="342900" indent="-342900" defTabSz="685800">
              <a:buFont typeface="Arial" panose="020B0604020202020204" pitchFamily="34" charset="0"/>
              <a:buChar char="•"/>
            </a:pPr>
            <a:r>
              <a:rPr lang="en-US" sz="2400" dirty="0">
                <a:solidFill>
                  <a:srgbClr val="003865"/>
                </a:solidFill>
                <a:latin typeface="Calibri"/>
              </a:rPr>
              <a:t>24 Other</a:t>
            </a:r>
          </a:p>
          <a:p>
            <a:pPr marL="342900" indent="-342900" defTabSz="685800">
              <a:buFont typeface="Arial" panose="020B0604020202020204" pitchFamily="34" charset="0"/>
              <a:buChar char="•"/>
            </a:pPr>
            <a:r>
              <a:rPr lang="en-US" sz="2400" dirty="0" err="1">
                <a:solidFill>
                  <a:srgbClr val="003865"/>
                </a:solidFill>
                <a:latin typeface="Calibri"/>
              </a:rPr>
              <a:t>MnDOT</a:t>
            </a:r>
            <a:endParaRPr lang="en-US" sz="2400" dirty="0">
              <a:solidFill>
                <a:srgbClr val="003865"/>
              </a:solidFill>
              <a:latin typeface="Calibri"/>
            </a:endParaRPr>
          </a:p>
          <a:p>
            <a:pPr marL="214313" indent="-214313" defTabSz="685800">
              <a:buFontTx/>
              <a:buChar char="-"/>
            </a:pPr>
            <a:endParaRPr lang="en-US" sz="2400" dirty="0">
              <a:solidFill>
                <a:srgbClr val="003865"/>
              </a:solidFill>
              <a:latin typeface="Calibri"/>
            </a:endParaRPr>
          </a:p>
          <a:p>
            <a:pPr marL="214313" indent="-214313" defTabSz="685800">
              <a:buFontTx/>
              <a:buChar char="-"/>
            </a:pPr>
            <a:endParaRPr lang="en-US" sz="2400" dirty="0">
              <a:solidFill>
                <a:srgbClr val="003865"/>
              </a:solidFill>
              <a:latin typeface="Calibri"/>
            </a:endParaRPr>
          </a:p>
        </p:txBody>
      </p:sp>
      <p:sp>
        <p:nvSpPr>
          <p:cNvPr id="8" name="TextBox 7"/>
          <p:cNvSpPr txBox="1"/>
          <p:nvPr/>
        </p:nvSpPr>
        <p:spPr>
          <a:xfrm>
            <a:off x="337000" y="1449730"/>
            <a:ext cx="3638939" cy="300082"/>
          </a:xfrm>
          <a:prstGeom prst="rect">
            <a:avLst/>
          </a:prstGeom>
          <a:noFill/>
        </p:spPr>
        <p:txBody>
          <a:bodyPr wrap="square" rtlCol="0">
            <a:spAutoFit/>
          </a:bodyPr>
          <a:lstStyle/>
          <a:p>
            <a:pPr defTabSz="685800"/>
            <a:endParaRPr lang="en-US" sz="1350" dirty="0">
              <a:solidFill>
                <a:srgbClr val="003865"/>
              </a:solidFill>
              <a:latin typeface="Calibri"/>
            </a:endParaRPr>
          </a:p>
        </p:txBody>
      </p:sp>
    </p:spTree>
    <p:extLst>
      <p:ext uri="{BB962C8B-B14F-4D97-AF65-F5344CB8AC3E}">
        <p14:creationId xmlns:p14="http://schemas.microsoft.com/office/powerpoint/2010/main" val="416981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EC96C9B-7A96-45C7-803F-04F9C531BBD1}"/>
              </a:ext>
            </a:extLst>
          </p:cNvPr>
          <p:cNvSpPr/>
          <p:nvPr/>
        </p:nvSpPr>
        <p:spPr>
          <a:xfrm>
            <a:off x="1339646" y="-36404"/>
            <a:ext cx="7762512" cy="6882114"/>
          </a:xfrm>
          <a:prstGeom prst="rect">
            <a:avLst/>
          </a:prstGeom>
          <a:gradFill>
            <a:gsLst>
              <a:gs pos="0">
                <a:schemeClr val="accent1">
                  <a:lumMod val="5000"/>
                  <a:lumOff val="95000"/>
                </a:schemeClr>
              </a:gs>
              <a:gs pos="100000">
                <a:schemeClr val="accent4">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76400" y="1849515"/>
            <a:ext cx="7391400" cy="3970318"/>
          </a:xfrm>
          <a:prstGeom prst="rect">
            <a:avLst/>
          </a:prstGeom>
          <a:noFill/>
        </p:spPr>
        <p:txBody>
          <a:bodyPr wrap="square" rtlCol="0">
            <a:spAutoFit/>
          </a:bodyPr>
          <a:lstStyle/>
          <a:p>
            <a:r>
              <a:rPr lang="en-US" sz="2800" b="1" dirty="0">
                <a:solidFill>
                  <a:srgbClr val="7030A0"/>
                </a:solidFill>
              </a:rPr>
              <a:t>Outreach &amp; Presentations</a:t>
            </a:r>
          </a:p>
          <a:p>
            <a:endParaRPr lang="en-US" sz="2800" b="1" dirty="0">
              <a:solidFill>
                <a:srgbClr val="7030A0"/>
              </a:solidFill>
            </a:endParaRPr>
          </a:p>
          <a:p>
            <a:r>
              <a:rPr lang="en-US" sz="2800" b="1" dirty="0">
                <a:solidFill>
                  <a:srgbClr val="7030A0"/>
                </a:solidFill>
              </a:rPr>
              <a:t>Wednesday, November 7, 2018</a:t>
            </a:r>
          </a:p>
          <a:p>
            <a:r>
              <a:rPr lang="en-US" sz="2800" b="1" i="1" dirty="0">
                <a:solidFill>
                  <a:srgbClr val="0000FF"/>
                </a:solidFill>
              </a:rPr>
              <a:t>Conference on the Environment</a:t>
            </a:r>
          </a:p>
          <a:p>
            <a:r>
              <a:rPr lang="en-US" sz="2800" dirty="0">
                <a:solidFill>
                  <a:srgbClr val="7030A0"/>
                </a:solidFill>
              </a:rPr>
              <a:t>Minneapolis</a:t>
            </a:r>
          </a:p>
          <a:p>
            <a:endParaRPr lang="en-US" sz="2800" b="1" dirty="0">
              <a:solidFill>
                <a:srgbClr val="7030A0"/>
              </a:solidFill>
            </a:endParaRPr>
          </a:p>
          <a:p>
            <a:r>
              <a:rPr lang="en-US" sz="2800" b="1" dirty="0">
                <a:solidFill>
                  <a:srgbClr val="7030A0"/>
                </a:solidFill>
              </a:rPr>
              <a:t>Friday, November 30, 2018</a:t>
            </a:r>
          </a:p>
          <a:p>
            <a:r>
              <a:rPr lang="en-US" sz="2800" b="1" i="1" dirty="0">
                <a:solidFill>
                  <a:srgbClr val="0000FF"/>
                </a:solidFill>
              </a:rPr>
              <a:t>Minnesota Association of Watershed Districts</a:t>
            </a:r>
          </a:p>
          <a:p>
            <a:r>
              <a:rPr lang="en-US" sz="2800" dirty="0">
                <a:solidFill>
                  <a:srgbClr val="7030A0"/>
                </a:solidFill>
              </a:rPr>
              <a:t>Alexandria</a:t>
            </a:r>
            <a:endParaRPr lang="en-US" sz="2400" dirty="0">
              <a:solidFill>
                <a:srgbClr val="7030A0"/>
              </a:solidFill>
            </a:endParaRPr>
          </a:p>
        </p:txBody>
      </p:sp>
      <p:pic>
        <p:nvPicPr>
          <p:cNvPr id="8" name="Picture 7">
            <a:extLst>
              <a:ext uri="{FF2B5EF4-FFF2-40B4-BE49-F238E27FC236}">
                <a16:creationId xmlns:a16="http://schemas.microsoft.com/office/drawing/2014/main" id="{82DAFA04-5B18-4B0D-B50E-A2832DF4F4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9" y="0"/>
            <a:ext cx="1368552" cy="6858000"/>
          </a:xfrm>
          <a:prstGeom prst="rect">
            <a:avLst/>
          </a:prstGeom>
        </p:spPr>
      </p:pic>
      <p:sp>
        <p:nvSpPr>
          <p:cNvPr id="12" name="Rectangle 11">
            <a:extLst>
              <a:ext uri="{FF2B5EF4-FFF2-40B4-BE49-F238E27FC236}">
                <a16:creationId xmlns:a16="http://schemas.microsoft.com/office/drawing/2014/main" id="{7C947A7D-C24F-4265-83C4-4974EAAC0E38}"/>
              </a:ext>
            </a:extLst>
          </p:cNvPr>
          <p:cNvSpPr/>
          <p:nvPr/>
        </p:nvSpPr>
        <p:spPr>
          <a:xfrm>
            <a:off x="1229090" y="0"/>
            <a:ext cx="152399"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D3F1960-63B6-4576-B566-9BE380EE2B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9481" y="381000"/>
            <a:ext cx="1249529" cy="1237543"/>
          </a:xfrm>
          <a:prstGeom prst="rect">
            <a:avLst/>
          </a:prstGeom>
        </p:spPr>
      </p:pic>
      <p:pic>
        <p:nvPicPr>
          <p:cNvPr id="3" name="Picture 2">
            <a:extLst>
              <a:ext uri="{FF2B5EF4-FFF2-40B4-BE49-F238E27FC236}">
                <a16:creationId xmlns:a16="http://schemas.microsoft.com/office/drawing/2014/main" id="{5676566C-2F83-4888-A54F-4266A4F861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3842" y="338936"/>
            <a:ext cx="1767080" cy="1413664"/>
          </a:xfrm>
          <a:prstGeom prst="rect">
            <a:avLst/>
          </a:prstGeom>
        </p:spPr>
      </p:pic>
    </p:spTree>
    <p:extLst>
      <p:ext uri="{BB962C8B-B14F-4D97-AF65-F5344CB8AC3E}">
        <p14:creationId xmlns:p14="http://schemas.microsoft.com/office/powerpoint/2010/main" val="31545952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164555"/>
            <a:ext cx="9144000" cy="836195"/>
          </a:xfrm>
        </p:spPr>
        <p:txBody>
          <a:bodyPr/>
          <a:lstStyle/>
          <a:p>
            <a:pPr algn="l"/>
            <a:r>
              <a:rPr lang="en-US" b="1" dirty="0"/>
              <a:t>	MS4 Boundaries</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3846" t="7891" r="12557" b="24081"/>
          <a:stretch/>
        </p:blipFill>
        <p:spPr>
          <a:xfrm>
            <a:off x="4478694" y="855069"/>
            <a:ext cx="4268756" cy="5106167"/>
          </a:xfrm>
          <a:prstGeom prst="rect">
            <a:avLst/>
          </a:prstGeom>
          <a:ln w="25400">
            <a:solidFill>
              <a:schemeClr val="tx1">
                <a:lumMod val="90000"/>
                <a:lumOff val="10000"/>
              </a:schemeClr>
            </a:solidFill>
          </a:ln>
          <a:effectLst>
            <a:outerShdw blurRad="50800" dist="38100" dir="2700000" algn="tl" rotWithShape="0">
              <a:prstClr val="black">
                <a:alpha val="40000"/>
              </a:prstClr>
            </a:outerShdw>
          </a:effectLst>
        </p:spPr>
      </p:pic>
      <p:sp>
        <p:nvSpPr>
          <p:cNvPr id="8" name="TextBox 7"/>
          <p:cNvSpPr txBox="1"/>
          <p:nvPr/>
        </p:nvSpPr>
        <p:spPr>
          <a:xfrm>
            <a:off x="337000" y="1449730"/>
            <a:ext cx="3638939" cy="300082"/>
          </a:xfrm>
          <a:prstGeom prst="rect">
            <a:avLst/>
          </a:prstGeom>
          <a:noFill/>
        </p:spPr>
        <p:txBody>
          <a:bodyPr wrap="square" rtlCol="0">
            <a:spAutoFit/>
          </a:bodyPr>
          <a:lstStyle/>
          <a:p>
            <a:pPr defTabSz="685800"/>
            <a:endParaRPr lang="en-US" sz="1350" dirty="0">
              <a:solidFill>
                <a:srgbClr val="003865"/>
              </a:solidFill>
              <a:latin typeface="Calibri"/>
            </a:endParaRPr>
          </a:p>
        </p:txBody>
      </p:sp>
      <p:sp>
        <p:nvSpPr>
          <p:cNvPr id="9" name="TextBox 8"/>
          <p:cNvSpPr txBox="1"/>
          <p:nvPr/>
        </p:nvSpPr>
        <p:spPr>
          <a:xfrm>
            <a:off x="533400" y="1449731"/>
            <a:ext cx="3162300" cy="2677656"/>
          </a:xfrm>
          <a:prstGeom prst="rect">
            <a:avLst/>
          </a:prstGeom>
          <a:noFill/>
        </p:spPr>
        <p:txBody>
          <a:bodyPr wrap="square" rtlCol="0">
            <a:spAutoFit/>
          </a:bodyPr>
          <a:lstStyle/>
          <a:p>
            <a:pPr marL="342900" indent="-342900" defTabSz="685800">
              <a:buFont typeface="Arial" panose="020B0604020202020204" pitchFamily="34" charset="0"/>
              <a:buChar char="•"/>
            </a:pPr>
            <a:r>
              <a:rPr lang="en-US" sz="2400" dirty="0">
                <a:solidFill>
                  <a:srgbClr val="003865"/>
                </a:solidFill>
                <a:latin typeface="Calibri"/>
              </a:rPr>
              <a:t>123 Cities</a:t>
            </a:r>
          </a:p>
          <a:p>
            <a:pPr marL="342900" indent="-342900" defTabSz="685800">
              <a:buFont typeface="Arial" panose="020B0604020202020204" pitchFamily="34" charset="0"/>
              <a:buChar char="•"/>
            </a:pPr>
            <a:r>
              <a:rPr lang="en-US" sz="2400" dirty="0">
                <a:solidFill>
                  <a:srgbClr val="003865"/>
                </a:solidFill>
                <a:latin typeface="Calibri"/>
              </a:rPr>
              <a:t>7 Counties</a:t>
            </a:r>
          </a:p>
          <a:p>
            <a:pPr marL="342900" indent="-342900" defTabSz="685800">
              <a:buFont typeface="Arial" panose="020B0604020202020204" pitchFamily="34" charset="0"/>
              <a:buChar char="•"/>
            </a:pPr>
            <a:r>
              <a:rPr lang="en-US" sz="2400" dirty="0">
                <a:solidFill>
                  <a:srgbClr val="003865"/>
                </a:solidFill>
                <a:latin typeface="Calibri"/>
              </a:rPr>
              <a:t>8 Townships</a:t>
            </a:r>
          </a:p>
          <a:p>
            <a:pPr marL="342900" indent="-342900" defTabSz="685800">
              <a:buFont typeface="Arial" panose="020B0604020202020204" pitchFamily="34" charset="0"/>
              <a:buChar char="•"/>
            </a:pPr>
            <a:r>
              <a:rPr lang="en-US" sz="2400" dirty="0">
                <a:solidFill>
                  <a:srgbClr val="003865"/>
                </a:solidFill>
                <a:latin typeface="Calibri"/>
              </a:rPr>
              <a:t>8 Watershed Districts</a:t>
            </a:r>
          </a:p>
          <a:p>
            <a:pPr marL="342900" indent="-342900" defTabSz="685800">
              <a:buFont typeface="Arial" panose="020B0604020202020204" pitchFamily="34" charset="0"/>
              <a:buChar char="•"/>
            </a:pPr>
            <a:r>
              <a:rPr lang="en-US" sz="2400" dirty="0">
                <a:solidFill>
                  <a:srgbClr val="003865"/>
                </a:solidFill>
                <a:latin typeface="Calibri"/>
              </a:rPr>
              <a:t>12 Other</a:t>
            </a:r>
          </a:p>
          <a:p>
            <a:pPr marL="342900" indent="-342900" defTabSz="685800">
              <a:buFont typeface="Arial" panose="020B0604020202020204" pitchFamily="34" charset="0"/>
              <a:buChar char="•"/>
            </a:pPr>
            <a:r>
              <a:rPr lang="en-US" sz="2400" dirty="0" err="1">
                <a:solidFill>
                  <a:srgbClr val="003865"/>
                </a:solidFill>
                <a:latin typeface="Calibri"/>
              </a:rPr>
              <a:t>MnDOT</a:t>
            </a:r>
            <a:endParaRPr lang="en-US" sz="2400" dirty="0">
              <a:solidFill>
                <a:srgbClr val="003865"/>
              </a:solidFill>
              <a:latin typeface="Calibri"/>
            </a:endParaRPr>
          </a:p>
        </p:txBody>
      </p:sp>
    </p:spTree>
    <p:extLst>
      <p:ext uri="{BB962C8B-B14F-4D97-AF65-F5344CB8AC3E}">
        <p14:creationId xmlns:p14="http://schemas.microsoft.com/office/powerpoint/2010/main" val="89013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a:t>MS4 Permit</a:t>
            </a:r>
          </a:p>
        </p:txBody>
      </p:sp>
      <p:sp>
        <p:nvSpPr>
          <p:cNvPr id="3" name="Content Placeholder 2"/>
          <p:cNvSpPr>
            <a:spLocks noGrp="1"/>
          </p:cNvSpPr>
          <p:nvPr>
            <p:ph idx="1"/>
          </p:nvPr>
        </p:nvSpPr>
        <p:spPr>
          <a:xfrm>
            <a:off x="279734" y="1908102"/>
            <a:ext cx="5455970" cy="3465659"/>
          </a:xfrm>
        </p:spPr>
        <p:txBody>
          <a:bodyPr>
            <a:noAutofit/>
          </a:bodyPr>
          <a:lstStyle/>
          <a:p>
            <a:pPr marL="0" indent="0">
              <a:buNone/>
            </a:pPr>
            <a:r>
              <a:rPr lang="en-US" sz="2100" dirty="0"/>
              <a:t>Requires a </a:t>
            </a:r>
            <a:r>
              <a:rPr lang="en-US" sz="2100" dirty="0" err="1"/>
              <a:t>stormwater</a:t>
            </a:r>
            <a:r>
              <a:rPr lang="en-US" sz="2100" dirty="0"/>
              <a:t> pollution prevention program (SWPPP) that contains:</a:t>
            </a:r>
          </a:p>
          <a:p>
            <a:pPr marL="342900" indent="-342900">
              <a:buFont typeface="+mj-lt"/>
              <a:buAutoNum type="arabicPeriod"/>
            </a:pPr>
            <a:r>
              <a:rPr lang="en-US" sz="2100" dirty="0"/>
              <a:t>Public education and outreach</a:t>
            </a:r>
          </a:p>
          <a:p>
            <a:pPr marL="342900" indent="-342900">
              <a:buFont typeface="+mj-lt"/>
              <a:buAutoNum type="arabicPeriod"/>
            </a:pPr>
            <a:r>
              <a:rPr lang="en-US" sz="2100" dirty="0"/>
              <a:t>Public Participation and involvement</a:t>
            </a:r>
          </a:p>
          <a:p>
            <a:pPr marL="342900" indent="-342900">
              <a:buFont typeface="+mj-lt"/>
              <a:buAutoNum type="arabicPeriod"/>
            </a:pPr>
            <a:r>
              <a:rPr lang="en-US" sz="2100" dirty="0"/>
              <a:t>Illicit Discharge Detection &amp; Elimination</a:t>
            </a:r>
          </a:p>
          <a:p>
            <a:pPr marL="342900" indent="-342900">
              <a:buFont typeface="+mj-lt"/>
              <a:buAutoNum type="arabicPeriod"/>
            </a:pPr>
            <a:r>
              <a:rPr lang="en-US" sz="2100" dirty="0"/>
              <a:t>Construction Site </a:t>
            </a:r>
            <a:r>
              <a:rPr lang="en-US" sz="2100" dirty="0" err="1"/>
              <a:t>Stormwater</a:t>
            </a:r>
            <a:r>
              <a:rPr lang="en-US" sz="2100" dirty="0"/>
              <a:t> Control</a:t>
            </a:r>
          </a:p>
          <a:p>
            <a:pPr marL="342900" indent="-342900">
              <a:buFont typeface="+mj-lt"/>
              <a:buAutoNum type="arabicPeriod"/>
            </a:pPr>
            <a:r>
              <a:rPr lang="en-US" sz="2100" dirty="0"/>
              <a:t>Post Construction </a:t>
            </a:r>
            <a:r>
              <a:rPr lang="en-US" sz="2100" dirty="0" err="1"/>
              <a:t>Stormwater</a:t>
            </a:r>
            <a:r>
              <a:rPr lang="en-US" sz="2100" dirty="0"/>
              <a:t> Management</a:t>
            </a:r>
          </a:p>
          <a:p>
            <a:pPr marL="342900" indent="-342900">
              <a:buFont typeface="+mj-lt"/>
              <a:buAutoNum type="arabicPeriod"/>
            </a:pPr>
            <a:r>
              <a:rPr lang="en-US" sz="2100" dirty="0"/>
              <a:t>Pollution Prevention/Good Housekeeping</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0825" y="2132171"/>
            <a:ext cx="3401568" cy="3017520"/>
          </a:xfrm>
          <a:prstGeom prst="rect">
            <a:avLst/>
          </a:prstGeom>
        </p:spPr>
      </p:pic>
    </p:spTree>
    <p:extLst>
      <p:ext uri="{BB962C8B-B14F-4D97-AF65-F5344CB8AC3E}">
        <p14:creationId xmlns:p14="http://schemas.microsoft.com/office/powerpoint/2010/main" val="31536062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783" y="457200"/>
            <a:ext cx="7886700" cy="685800"/>
          </a:xfrm>
        </p:spPr>
        <p:txBody>
          <a:bodyPr/>
          <a:lstStyle/>
          <a:p>
            <a:r>
              <a:rPr lang="en-US" b="1" dirty="0"/>
              <a:t>Illicit Discharge Detection and Elimination</a:t>
            </a:r>
          </a:p>
        </p:txBody>
      </p:sp>
      <p:sp>
        <p:nvSpPr>
          <p:cNvPr id="3" name="Content Placeholder 2"/>
          <p:cNvSpPr>
            <a:spLocks noGrp="1"/>
          </p:cNvSpPr>
          <p:nvPr>
            <p:ph idx="1"/>
          </p:nvPr>
        </p:nvSpPr>
        <p:spPr>
          <a:xfrm>
            <a:off x="204537" y="2000249"/>
            <a:ext cx="5435818" cy="3561912"/>
          </a:xfrm>
        </p:spPr>
        <p:txBody>
          <a:bodyPr>
            <a:normAutofit/>
          </a:bodyPr>
          <a:lstStyle/>
          <a:p>
            <a:pPr marL="0" indent="0">
              <a:buNone/>
            </a:pPr>
            <a:r>
              <a:rPr lang="en-US" sz="2250" dirty="0"/>
              <a:t>Detect and eliminate non-</a:t>
            </a:r>
            <a:r>
              <a:rPr lang="en-US" sz="2250" dirty="0" err="1"/>
              <a:t>stormwater</a:t>
            </a:r>
            <a:r>
              <a:rPr lang="en-US" sz="2250" dirty="0"/>
              <a:t> discharges to the MS4</a:t>
            </a:r>
          </a:p>
          <a:p>
            <a:pPr marL="685800" lvl="1" indent="-342900">
              <a:buFont typeface="+mj-lt"/>
              <a:buAutoNum type="arabicPeriod"/>
            </a:pPr>
            <a:r>
              <a:rPr lang="en-US" sz="1950" dirty="0"/>
              <a:t>Adopt rules that prohibit illicit discharges</a:t>
            </a:r>
          </a:p>
          <a:p>
            <a:pPr marL="685800" lvl="1" indent="-342900">
              <a:buFont typeface="+mj-lt"/>
              <a:buAutoNum type="arabicPeriod"/>
            </a:pPr>
            <a:r>
              <a:rPr lang="en-US" sz="1950" dirty="0"/>
              <a:t>Map the MS4</a:t>
            </a:r>
          </a:p>
          <a:p>
            <a:pPr marL="685800" lvl="1" indent="-342900">
              <a:buFont typeface="+mj-lt"/>
              <a:buAutoNum type="arabicPeriod"/>
            </a:pPr>
            <a:r>
              <a:rPr lang="en-US" sz="1950" dirty="0"/>
              <a:t>Inspect for, investigate, and eliminate illicit discharges</a:t>
            </a:r>
          </a:p>
          <a:p>
            <a:pPr marL="685800" lvl="1" indent="-342900">
              <a:buFont typeface="+mj-lt"/>
              <a:buAutoNum type="arabicPeriod"/>
            </a:pPr>
            <a:r>
              <a:rPr lang="en-US" sz="1950" dirty="0"/>
              <a:t>Train staff on illicit discharge recognition</a:t>
            </a:r>
          </a:p>
          <a:p>
            <a:pPr lvl="1"/>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9215" y="2000249"/>
            <a:ext cx="3098268" cy="3915867"/>
          </a:xfrm>
          <a:prstGeom prst="rect">
            <a:avLst/>
          </a:prstGeom>
          <a:ln>
            <a:solidFill>
              <a:schemeClr val="tx1">
                <a:lumMod val="90000"/>
                <a:lumOff val="1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525460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17071"/>
            <a:ext cx="7886700" cy="685800"/>
          </a:xfrm>
        </p:spPr>
        <p:txBody>
          <a:bodyPr/>
          <a:lstStyle/>
          <a:p>
            <a:r>
              <a:rPr lang="en-US" b="1" dirty="0"/>
              <a:t>Small MS4 Permit</a:t>
            </a:r>
          </a:p>
        </p:txBody>
      </p:sp>
      <p:sp>
        <p:nvSpPr>
          <p:cNvPr id="3" name="Content Placeholder 2"/>
          <p:cNvSpPr>
            <a:spLocks noGrp="1"/>
          </p:cNvSpPr>
          <p:nvPr>
            <p:ph idx="1"/>
          </p:nvPr>
        </p:nvSpPr>
        <p:spPr>
          <a:xfrm>
            <a:off x="589621" y="2610103"/>
            <a:ext cx="7886700" cy="3263504"/>
          </a:xfrm>
        </p:spPr>
        <p:txBody>
          <a:bodyPr>
            <a:normAutofit/>
          </a:bodyPr>
          <a:lstStyle/>
          <a:p>
            <a:pPr marL="0" indent="0">
              <a:buNone/>
            </a:pPr>
            <a:r>
              <a:rPr lang="en-US" sz="1950" dirty="0"/>
              <a:t>a. The permittee’s entire small MS4 as a goal, but at a minimum, all pipes 12 inches or greater in diameter, including </a:t>
            </a:r>
            <a:r>
              <a:rPr lang="en-US" sz="1950" dirty="0" err="1"/>
              <a:t>stormwater</a:t>
            </a:r>
            <a:r>
              <a:rPr lang="en-US" sz="1950" dirty="0"/>
              <a:t> flow direction in those pipes</a:t>
            </a:r>
          </a:p>
          <a:p>
            <a:pPr marL="0" indent="0">
              <a:buNone/>
            </a:pPr>
            <a:r>
              <a:rPr lang="en-US" sz="1950" dirty="0"/>
              <a:t>b. Outfalls, including a unique identification (ID) number assigned by the permittee, and an associated geographic coordinate</a:t>
            </a:r>
          </a:p>
          <a:p>
            <a:pPr marL="0" indent="0">
              <a:buNone/>
            </a:pPr>
            <a:r>
              <a:rPr lang="en-US" sz="1950" dirty="0"/>
              <a:t>c. Structural </a:t>
            </a:r>
            <a:r>
              <a:rPr lang="en-US" sz="1950" dirty="0" err="1"/>
              <a:t>stormwater</a:t>
            </a:r>
            <a:r>
              <a:rPr lang="en-US" sz="1950" dirty="0"/>
              <a:t> BMPs that are part of the permittee’s small MS4</a:t>
            </a:r>
          </a:p>
          <a:p>
            <a:pPr marL="0" indent="0">
              <a:buNone/>
            </a:pPr>
            <a:r>
              <a:rPr lang="en-US" sz="1950" dirty="0"/>
              <a:t>d. All receiving waters</a:t>
            </a:r>
          </a:p>
        </p:txBody>
      </p:sp>
      <p:sp>
        <p:nvSpPr>
          <p:cNvPr id="4" name="Date Placeholder 3"/>
          <p:cNvSpPr>
            <a:spLocks noGrp="1"/>
          </p:cNvSpPr>
          <p:nvPr>
            <p:ph type="dt" sz="half" idx="10"/>
          </p:nvPr>
        </p:nvSpPr>
        <p:spPr/>
        <p:txBody>
          <a:bodyPr/>
          <a:lstStyle/>
          <a:p>
            <a:pPr defTabSz="685800"/>
            <a:fld id="{824D5D47-1752-4D84-8BFB-C2F71A34C932}" type="datetime1">
              <a:rPr lang="en-US">
                <a:solidFill>
                  <a:srgbClr val="000000"/>
                </a:solidFill>
                <a:latin typeface="Calibri"/>
              </a:rPr>
              <a:pPr defTabSz="685800"/>
              <a:t>11/21/2018</a:t>
            </a:fld>
            <a:endParaRPr lang="en-US" dirty="0">
              <a:solidFill>
                <a:srgbClr val="000000"/>
              </a:solidFill>
              <a:latin typeface="Calibri"/>
            </a:endParaRPr>
          </a:p>
        </p:txBody>
      </p:sp>
      <p:sp>
        <p:nvSpPr>
          <p:cNvPr id="5" name="Footer Placeholder 4"/>
          <p:cNvSpPr>
            <a:spLocks noGrp="1"/>
          </p:cNvSpPr>
          <p:nvPr>
            <p:ph type="ftr" sz="quarter" idx="3"/>
          </p:nvPr>
        </p:nvSpPr>
        <p:spPr/>
        <p:txBody>
          <a:bodyPr/>
          <a:lstStyle/>
          <a:p>
            <a:pPr defTabSz="685800"/>
            <a:r>
              <a:rPr lang="en-US">
                <a:solidFill>
                  <a:srgbClr val="000000"/>
                </a:solidFill>
                <a:latin typeface="Calibri"/>
              </a:rPr>
              <a:t>Optional Tagline Goes Here </a:t>
            </a:r>
            <a:r>
              <a:rPr lang="en-US">
                <a:solidFill>
                  <a:srgbClr val="003865"/>
                </a:solidFill>
                <a:latin typeface="Calibri"/>
              </a:rPr>
              <a:t>|</a:t>
            </a:r>
            <a:r>
              <a:rPr lang="en-US">
                <a:solidFill>
                  <a:srgbClr val="000000"/>
                </a:solidFill>
                <a:latin typeface="Calibri"/>
              </a:rPr>
              <a:t> mn.gov/websiteurl</a:t>
            </a:r>
            <a:endParaRPr lang="en-US" dirty="0">
              <a:solidFill>
                <a:srgbClr val="000000"/>
              </a:solidFill>
              <a:latin typeface="Calibri"/>
            </a:endParaRPr>
          </a:p>
        </p:txBody>
      </p:sp>
      <p:sp>
        <p:nvSpPr>
          <p:cNvPr id="6" name="Slide Number Placeholder 5"/>
          <p:cNvSpPr>
            <a:spLocks noGrp="1"/>
          </p:cNvSpPr>
          <p:nvPr>
            <p:ph type="sldNum" sz="quarter" idx="12"/>
          </p:nvPr>
        </p:nvSpPr>
        <p:spPr/>
        <p:txBody>
          <a:bodyPr/>
          <a:lstStyle/>
          <a:p>
            <a:pPr defTabSz="685800"/>
            <a:fld id="{48F63A3B-78C7-47BE-AE5E-E10140E04643}" type="slidenum">
              <a:rPr lang="en-US">
                <a:solidFill>
                  <a:srgbClr val="000000"/>
                </a:solidFill>
                <a:latin typeface="Calibri"/>
              </a:rPr>
              <a:pPr defTabSz="685800"/>
              <a:t>53</a:t>
            </a:fld>
            <a:endParaRPr lang="en-US" dirty="0">
              <a:solidFill>
                <a:srgbClr val="000000"/>
              </a:solidFill>
              <a:latin typeface="Calibri"/>
            </a:endParaRPr>
          </a:p>
        </p:txBody>
      </p:sp>
      <p:sp>
        <p:nvSpPr>
          <p:cNvPr id="7" name="TextBox 6"/>
          <p:cNvSpPr txBox="1"/>
          <p:nvPr/>
        </p:nvSpPr>
        <p:spPr>
          <a:xfrm>
            <a:off x="589621" y="1758027"/>
            <a:ext cx="7544966" cy="738664"/>
          </a:xfrm>
          <a:prstGeom prst="rect">
            <a:avLst/>
          </a:prstGeom>
          <a:noFill/>
        </p:spPr>
        <p:txBody>
          <a:bodyPr wrap="square" rtlCol="0">
            <a:spAutoFit/>
          </a:bodyPr>
          <a:lstStyle/>
          <a:p>
            <a:pPr defTabSz="685800"/>
            <a:r>
              <a:rPr lang="en-US" sz="2100" b="1" dirty="0">
                <a:solidFill>
                  <a:srgbClr val="003865"/>
                </a:solidFill>
                <a:latin typeface="Calibri"/>
              </a:rPr>
              <a:t>Permittees shall develop/update a storm sewer system map that depicts the following: </a:t>
            </a:r>
          </a:p>
        </p:txBody>
      </p:sp>
    </p:spTree>
    <p:extLst>
      <p:ext uri="{BB962C8B-B14F-4D97-AF65-F5344CB8AC3E}">
        <p14:creationId xmlns:p14="http://schemas.microsoft.com/office/powerpoint/2010/main" val="2659031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Minneapolis/St. Paul Permit</a:t>
            </a:r>
          </a:p>
        </p:txBody>
      </p:sp>
      <p:sp>
        <p:nvSpPr>
          <p:cNvPr id="3" name="Content Placeholder 2"/>
          <p:cNvSpPr>
            <a:spLocks noGrp="1"/>
          </p:cNvSpPr>
          <p:nvPr>
            <p:ph idx="1"/>
          </p:nvPr>
        </p:nvSpPr>
        <p:spPr>
          <a:xfrm>
            <a:off x="511270" y="1828800"/>
            <a:ext cx="8121460" cy="3950549"/>
          </a:xfrm>
        </p:spPr>
        <p:txBody>
          <a:bodyPr>
            <a:noAutofit/>
          </a:bodyPr>
          <a:lstStyle/>
          <a:p>
            <a:pPr marL="0" indent="0">
              <a:spcAft>
                <a:spcPts val="450"/>
              </a:spcAft>
              <a:buNone/>
            </a:pPr>
            <a:r>
              <a:rPr lang="en-US" b="1" dirty="0"/>
              <a:t>Update an electronic inventory and map of the storm sewer system, identifying:</a:t>
            </a:r>
          </a:p>
          <a:p>
            <a:pPr marL="0" indent="0">
              <a:spcAft>
                <a:spcPts val="0"/>
              </a:spcAft>
              <a:buNone/>
            </a:pPr>
            <a:r>
              <a:rPr lang="en-US" sz="1800" dirty="0"/>
              <a:t>(1) Receiving waters.</a:t>
            </a:r>
          </a:p>
          <a:p>
            <a:pPr marL="0" indent="0">
              <a:spcAft>
                <a:spcPts val="0"/>
              </a:spcAft>
              <a:buNone/>
            </a:pPr>
            <a:r>
              <a:rPr lang="en-US" sz="1800" dirty="0"/>
              <a:t>(2) Structural </a:t>
            </a:r>
            <a:r>
              <a:rPr lang="en-US" sz="1800" dirty="0" err="1"/>
              <a:t>stormwater</a:t>
            </a:r>
            <a:r>
              <a:rPr lang="en-US" sz="1800" dirty="0"/>
              <a:t> BMPs (except catch basins and storm drain inlets without sumps), including:</a:t>
            </a:r>
          </a:p>
          <a:p>
            <a:pPr marL="137160" lvl="1" indent="0">
              <a:spcAft>
                <a:spcPts val="0"/>
              </a:spcAft>
              <a:buNone/>
            </a:pPr>
            <a:r>
              <a:rPr lang="en-US" sz="1800" dirty="0"/>
              <a:t>(a) The size of the </a:t>
            </a:r>
            <a:r>
              <a:rPr lang="en-US" sz="1800" dirty="0" err="1"/>
              <a:t>subwatershed</a:t>
            </a:r>
            <a:r>
              <a:rPr lang="en-US" sz="1800" dirty="0"/>
              <a:t> area draining to the structural </a:t>
            </a:r>
            <a:r>
              <a:rPr lang="en-US" sz="1800" dirty="0" err="1"/>
              <a:t>stormwater</a:t>
            </a:r>
            <a:r>
              <a:rPr lang="en-US" sz="1800" dirty="0"/>
              <a:t> BMP.</a:t>
            </a:r>
          </a:p>
          <a:p>
            <a:pPr marL="137160" lvl="1" indent="0">
              <a:spcAft>
                <a:spcPts val="0"/>
              </a:spcAft>
              <a:buNone/>
            </a:pPr>
            <a:r>
              <a:rPr lang="en-US" sz="1800" dirty="0"/>
              <a:t>(b) The design capacity, estimated design capacity or size of the structural </a:t>
            </a:r>
            <a:r>
              <a:rPr lang="en-US" sz="1800" dirty="0" err="1"/>
              <a:t>stormwater</a:t>
            </a:r>
            <a:r>
              <a:rPr lang="en-US" sz="1800" dirty="0"/>
              <a:t> BMP.</a:t>
            </a:r>
          </a:p>
          <a:p>
            <a:pPr marL="0" lvl="1" indent="0">
              <a:spcBef>
                <a:spcPts val="900"/>
              </a:spcBef>
              <a:spcAft>
                <a:spcPts val="0"/>
              </a:spcAft>
              <a:buNone/>
            </a:pPr>
            <a:r>
              <a:rPr lang="en-US" sz="1800" dirty="0"/>
              <a:t>(3) Land use types.</a:t>
            </a:r>
          </a:p>
          <a:p>
            <a:pPr marL="0" lvl="1" indent="0">
              <a:spcBef>
                <a:spcPts val="900"/>
              </a:spcBef>
              <a:spcAft>
                <a:spcPts val="0"/>
              </a:spcAft>
              <a:buNone/>
            </a:pPr>
            <a:r>
              <a:rPr lang="en-US" sz="1800" dirty="0"/>
              <a:t>(4) All pipes, ditches and swales, including </a:t>
            </a:r>
            <a:r>
              <a:rPr lang="en-US" sz="1800" dirty="0" err="1"/>
              <a:t>stormwater</a:t>
            </a:r>
            <a:r>
              <a:rPr lang="en-US" sz="1800" dirty="0"/>
              <a:t> flow direction. Catch basin lead pipes must be added, when applicable.</a:t>
            </a:r>
          </a:p>
          <a:p>
            <a:pPr marL="0" lvl="1" indent="0">
              <a:spcBef>
                <a:spcPts val="900"/>
              </a:spcBef>
              <a:spcAft>
                <a:spcPts val="0"/>
              </a:spcAft>
              <a:buNone/>
            </a:pPr>
            <a:r>
              <a:rPr lang="en-US" sz="1800" dirty="0"/>
              <a:t>(5) Permittee-owned facilities.</a:t>
            </a:r>
          </a:p>
          <a:p>
            <a:pPr marL="0" lvl="1" indent="0">
              <a:spcBef>
                <a:spcPts val="900"/>
              </a:spcBef>
              <a:spcAft>
                <a:spcPts val="450"/>
              </a:spcAft>
              <a:buNone/>
            </a:pPr>
            <a:endParaRPr lang="en-US" sz="1650" dirty="0"/>
          </a:p>
        </p:txBody>
      </p:sp>
    </p:spTree>
    <p:extLst>
      <p:ext uri="{BB962C8B-B14F-4D97-AF65-F5344CB8AC3E}">
        <p14:creationId xmlns:p14="http://schemas.microsoft.com/office/powerpoint/2010/main" val="37237891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Minneapolis/St. Paul Permit</a:t>
            </a:r>
          </a:p>
        </p:txBody>
      </p:sp>
      <p:sp>
        <p:nvSpPr>
          <p:cNvPr id="3" name="Content Placeholder 2"/>
          <p:cNvSpPr>
            <a:spLocks noGrp="1"/>
          </p:cNvSpPr>
          <p:nvPr>
            <p:ph idx="1"/>
          </p:nvPr>
        </p:nvSpPr>
        <p:spPr>
          <a:xfrm>
            <a:off x="0" y="1993368"/>
            <a:ext cx="4842588" cy="3860424"/>
          </a:xfrm>
        </p:spPr>
        <p:txBody>
          <a:bodyPr>
            <a:normAutofit lnSpcReduction="10000"/>
          </a:bodyPr>
          <a:lstStyle/>
          <a:p>
            <a:pPr marL="0" lvl="1" indent="0">
              <a:spcAft>
                <a:spcPts val="450"/>
              </a:spcAft>
              <a:buNone/>
            </a:pPr>
            <a:r>
              <a:rPr lang="en-US" sz="1650" dirty="0"/>
              <a:t>(6) Outfalls, including:</a:t>
            </a:r>
          </a:p>
          <a:p>
            <a:pPr marL="205740" lvl="1" indent="0">
              <a:spcAft>
                <a:spcPts val="450"/>
              </a:spcAft>
              <a:buNone/>
            </a:pPr>
            <a:r>
              <a:rPr lang="en-US" sz="1650" dirty="0"/>
              <a:t>(a) Outfall identification number.</a:t>
            </a:r>
          </a:p>
          <a:p>
            <a:pPr marL="205740" lvl="1" indent="0">
              <a:spcAft>
                <a:spcPts val="450"/>
              </a:spcAft>
              <a:buNone/>
            </a:pPr>
            <a:r>
              <a:rPr lang="en-US" sz="1650" dirty="0"/>
              <a:t>(b) Geographic coordinate of outfall location.</a:t>
            </a:r>
          </a:p>
          <a:p>
            <a:pPr marL="205740" lvl="1" indent="0">
              <a:spcAft>
                <a:spcPts val="450"/>
              </a:spcAft>
              <a:buNone/>
            </a:pPr>
            <a:r>
              <a:rPr lang="en-US" sz="1650" dirty="0"/>
              <a:t>(c) Size of outfall pipe.</a:t>
            </a:r>
          </a:p>
          <a:p>
            <a:pPr marL="205740" lvl="1" indent="0">
              <a:spcAft>
                <a:spcPts val="450"/>
              </a:spcAft>
              <a:buNone/>
            </a:pPr>
            <a:r>
              <a:rPr lang="en-US" sz="1650" dirty="0"/>
              <a:t>(d) Size of the </a:t>
            </a:r>
            <a:r>
              <a:rPr lang="en-US" sz="1650" dirty="0" err="1"/>
              <a:t>subwatershed</a:t>
            </a:r>
            <a:r>
              <a:rPr lang="en-US" sz="1650" dirty="0"/>
              <a:t> area draining to each outfall.</a:t>
            </a:r>
          </a:p>
          <a:p>
            <a:pPr marL="205740" lvl="1" indent="0">
              <a:spcAft>
                <a:spcPts val="450"/>
              </a:spcAft>
              <a:buNone/>
            </a:pPr>
            <a:r>
              <a:rPr lang="en-US" sz="1650" dirty="0"/>
              <a:t>(e) % of impervious surfaces in the </a:t>
            </a:r>
            <a:r>
              <a:rPr lang="en-US" sz="1650" dirty="0" err="1"/>
              <a:t>subwatershed</a:t>
            </a:r>
            <a:r>
              <a:rPr lang="en-US" sz="1650" dirty="0"/>
              <a:t> area draining to each outfall.</a:t>
            </a:r>
          </a:p>
          <a:p>
            <a:pPr marL="205740" lvl="1" indent="0">
              <a:spcAft>
                <a:spcPts val="450"/>
              </a:spcAft>
              <a:buNone/>
            </a:pPr>
            <a:r>
              <a:rPr lang="en-US" sz="1650" dirty="0"/>
              <a:t>(f) The number and type of structural </a:t>
            </a:r>
            <a:r>
              <a:rPr lang="en-US" sz="1650" dirty="0" err="1"/>
              <a:t>stormwater</a:t>
            </a:r>
            <a:r>
              <a:rPr lang="en-US" sz="1650" dirty="0"/>
              <a:t> BMPs in the </a:t>
            </a:r>
            <a:r>
              <a:rPr lang="en-US" sz="1650" dirty="0" err="1"/>
              <a:t>subwatershed</a:t>
            </a:r>
            <a:r>
              <a:rPr lang="en-US" sz="1650" dirty="0"/>
              <a:t> area that drains to each outfall.</a:t>
            </a:r>
          </a:p>
          <a:p>
            <a:pPr marL="0" lvl="1" indent="0">
              <a:spcAft>
                <a:spcPts val="450"/>
              </a:spcAft>
              <a:buNone/>
            </a:pPr>
            <a:r>
              <a:rPr lang="en-US" sz="1650" dirty="0"/>
              <a:t>(7) </a:t>
            </a:r>
            <a:r>
              <a:rPr lang="en-US" sz="1650" dirty="0" err="1"/>
              <a:t>Stormwater</a:t>
            </a:r>
            <a:r>
              <a:rPr lang="en-US" sz="1650" dirty="0"/>
              <a:t> inflows from other MS4s</a:t>
            </a:r>
          </a:p>
          <a:p>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2755" y="2298829"/>
            <a:ext cx="4167292" cy="2781080"/>
          </a:xfrm>
          <a:prstGeom prst="rect">
            <a:avLst/>
          </a:prstGeom>
          <a:ln w="25400">
            <a:solidFill>
              <a:schemeClr val="tx1">
                <a:lumMod val="90000"/>
                <a:lumOff val="1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017078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6"/>
          <p:cNvSpPr>
            <a:spLocks noGrp="1"/>
          </p:cNvSpPr>
          <p:nvPr>
            <p:ph type="title"/>
          </p:nvPr>
        </p:nvSpPr>
        <p:spPr>
          <a:xfrm>
            <a:off x="0" y="2095785"/>
            <a:ext cx="9144000" cy="1299950"/>
          </a:xfrm>
        </p:spPr>
        <p:txBody>
          <a:bodyPr/>
          <a:lstStyle/>
          <a:p>
            <a:r>
              <a:rPr lang="en-US" b="1" dirty="0"/>
              <a:t>Questions?</a:t>
            </a:r>
          </a:p>
        </p:txBody>
      </p:sp>
      <p:sp>
        <p:nvSpPr>
          <p:cNvPr id="4" name="Date Placeholder 3"/>
          <p:cNvSpPr>
            <a:spLocks noGrp="1"/>
          </p:cNvSpPr>
          <p:nvPr>
            <p:ph type="dt" sz="half" idx="10"/>
          </p:nvPr>
        </p:nvSpPr>
        <p:spPr/>
        <p:txBody>
          <a:bodyPr/>
          <a:lstStyle/>
          <a:p>
            <a:pPr defTabSz="685800"/>
            <a:fld id="{466A75E6-E45B-4C5D-981E-7C8ED0C72F5D}" type="datetime1">
              <a:rPr lang="en-US">
                <a:solidFill>
                  <a:srgbClr val="000000"/>
                </a:solidFill>
                <a:latin typeface="Calibri"/>
              </a:rPr>
              <a:pPr defTabSz="685800"/>
              <a:t>11/21/2018</a:t>
            </a:fld>
            <a:endParaRPr lang="en-US" dirty="0">
              <a:solidFill>
                <a:srgbClr val="000000"/>
              </a:solidFill>
              <a:latin typeface="Calibri"/>
            </a:endParaRPr>
          </a:p>
        </p:txBody>
      </p:sp>
      <p:sp>
        <p:nvSpPr>
          <p:cNvPr id="6" name="Slide Number Placeholder 5"/>
          <p:cNvSpPr>
            <a:spLocks noGrp="1"/>
          </p:cNvSpPr>
          <p:nvPr>
            <p:ph type="sldNum" sz="quarter" idx="11"/>
          </p:nvPr>
        </p:nvSpPr>
        <p:spPr/>
        <p:txBody>
          <a:bodyPr/>
          <a:lstStyle/>
          <a:p>
            <a:pPr defTabSz="685800"/>
            <a:fld id="{48F63A3B-78C7-47BE-AE5E-E10140E04643}" type="slidenum">
              <a:rPr lang="en-US">
                <a:solidFill>
                  <a:srgbClr val="000000"/>
                </a:solidFill>
                <a:latin typeface="Calibri"/>
              </a:rPr>
              <a:pPr defTabSz="685800"/>
              <a:t>56</a:t>
            </a:fld>
            <a:endParaRPr lang="en-US" dirty="0">
              <a:solidFill>
                <a:srgbClr val="000000"/>
              </a:solidFill>
              <a:latin typeface="Calibri"/>
            </a:endParaRPr>
          </a:p>
        </p:txBody>
      </p:sp>
      <p:pic>
        <p:nvPicPr>
          <p:cNvPr id="8" name="Picture 7" descr="MPCA Logo RGB.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5684" y="5183297"/>
            <a:ext cx="3081592" cy="530801"/>
          </a:xfrm>
          <a:prstGeom prst="rect">
            <a:avLst/>
          </a:prstGeom>
        </p:spPr>
      </p:pic>
    </p:spTree>
    <p:extLst>
      <p:ext uri="{BB962C8B-B14F-4D97-AF65-F5344CB8AC3E}">
        <p14:creationId xmlns:p14="http://schemas.microsoft.com/office/powerpoint/2010/main" val="20979285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EC96C9B-7A96-45C7-803F-04F9C531BBD1}"/>
              </a:ext>
            </a:extLst>
          </p:cNvPr>
          <p:cNvSpPr/>
          <p:nvPr/>
        </p:nvSpPr>
        <p:spPr>
          <a:xfrm>
            <a:off x="1381489" y="-24114"/>
            <a:ext cx="7762512" cy="6882114"/>
          </a:xfrm>
          <a:prstGeom prst="rect">
            <a:avLst/>
          </a:prstGeom>
          <a:gradFill>
            <a:gsLst>
              <a:gs pos="0">
                <a:schemeClr val="accent1">
                  <a:lumMod val="5000"/>
                  <a:lumOff val="95000"/>
                </a:schemeClr>
              </a:gs>
              <a:gs pos="100000">
                <a:schemeClr val="accent4">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33887" y="2362200"/>
            <a:ext cx="7607063" cy="1292662"/>
          </a:xfrm>
          <a:prstGeom prst="rect">
            <a:avLst/>
          </a:prstGeom>
          <a:noFill/>
        </p:spPr>
        <p:txBody>
          <a:bodyPr wrap="square" rtlCol="0">
            <a:spAutoFit/>
          </a:bodyPr>
          <a:lstStyle/>
          <a:p>
            <a:r>
              <a:rPr lang="en-US" sz="4000" b="1" dirty="0">
                <a:solidFill>
                  <a:srgbClr val="7030A0"/>
                </a:solidFill>
              </a:rPr>
              <a:t>Agenda Item 6</a:t>
            </a:r>
          </a:p>
          <a:p>
            <a:r>
              <a:rPr lang="en-US" sz="3800" b="1" dirty="0">
                <a:solidFill>
                  <a:srgbClr val="7030A0"/>
                </a:solidFill>
              </a:rPr>
              <a:t>Data Policy Work Progress</a:t>
            </a:r>
          </a:p>
        </p:txBody>
      </p:sp>
      <p:pic>
        <p:nvPicPr>
          <p:cNvPr id="8" name="Picture 7">
            <a:extLst>
              <a:ext uri="{FF2B5EF4-FFF2-40B4-BE49-F238E27FC236}">
                <a16:creationId xmlns:a16="http://schemas.microsoft.com/office/drawing/2014/main" id="{82DAFA04-5B18-4B0D-B50E-A2832DF4F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27" y="24114"/>
            <a:ext cx="1368552" cy="6858000"/>
          </a:xfrm>
          <a:prstGeom prst="rect">
            <a:avLst/>
          </a:prstGeom>
        </p:spPr>
      </p:pic>
      <p:sp>
        <p:nvSpPr>
          <p:cNvPr id="12" name="Rectangle 11">
            <a:extLst>
              <a:ext uri="{FF2B5EF4-FFF2-40B4-BE49-F238E27FC236}">
                <a16:creationId xmlns:a16="http://schemas.microsoft.com/office/drawing/2014/main" id="{7C947A7D-C24F-4265-83C4-4974EAAC0E38}"/>
              </a:ext>
            </a:extLst>
          </p:cNvPr>
          <p:cNvSpPr/>
          <p:nvPr/>
        </p:nvSpPr>
        <p:spPr>
          <a:xfrm>
            <a:off x="1229090" y="0"/>
            <a:ext cx="152399"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23408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EC96C9B-7A96-45C7-803F-04F9C531BBD1}"/>
              </a:ext>
            </a:extLst>
          </p:cNvPr>
          <p:cNvSpPr/>
          <p:nvPr/>
        </p:nvSpPr>
        <p:spPr>
          <a:xfrm>
            <a:off x="1381489" y="-24114"/>
            <a:ext cx="7762512" cy="6882114"/>
          </a:xfrm>
          <a:prstGeom prst="rect">
            <a:avLst/>
          </a:prstGeom>
          <a:gradFill>
            <a:gsLst>
              <a:gs pos="0">
                <a:schemeClr val="accent1">
                  <a:lumMod val="5000"/>
                  <a:lumOff val="95000"/>
                </a:schemeClr>
              </a:gs>
              <a:gs pos="100000">
                <a:schemeClr val="accent4">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76400" y="1849515"/>
            <a:ext cx="6976846" cy="4401205"/>
          </a:xfrm>
          <a:prstGeom prst="rect">
            <a:avLst/>
          </a:prstGeom>
          <a:noFill/>
        </p:spPr>
        <p:txBody>
          <a:bodyPr wrap="none" rtlCol="0">
            <a:spAutoFit/>
          </a:bodyPr>
          <a:lstStyle/>
          <a:p>
            <a:r>
              <a:rPr lang="en-US" sz="2800" b="1" dirty="0">
                <a:solidFill>
                  <a:srgbClr val="7030A0"/>
                </a:solidFill>
              </a:rPr>
              <a:t>Data Policy Work Progress</a:t>
            </a:r>
          </a:p>
          <a:p>
            <a:endParaRPr lang="en-US" sz="2800" b="1" dirty="0">
              <a:solidFill>
                <a:srgbClr val="7030A0"/>
              </a:solidFill>
            </a:endParaRPr>
          </a:p>
          <a:p>
            <a:r>
              <a:rPr lang="en-US" sz="2800" b="1" u="sng" dirty="0">
                <a:solidFill>
                  <a:srgbClr val="7030A0"/>
                </a:solidFill>
              </a:rPr>
              <a:t>Draft Disclaimer Language:</a:t>
            </a:r>
          </a:p>
          <a:p>
            <a:r>
              <a:rPr lang="en-US" sz="2800" dirty="0">
                <a:solidFill>
                  <a:srgbClr val="7030A0"/>
                </a:solidFill>
              </a:rPr>
              <a:t>Built on existing language already approved</a:t>
            </a:r>
          </a:p>
          <a:p>
            <a:r>
              <a:rPr lang="en-US" sz="2800" dirty="0">
                <a:solidFill>
                  <a:srgbClr val="7030A0"/>
                </a:solidFill>
              </a:rPr>
              <a:t>Additional statements related to infrastructure</a:t>
            </a:r>
          </a:p>
          <a:p>
            <a:endParaRPr lang="en-US" sz="2800" b="1" dirty="0">
              <a:solidFill>
                <a:srgbClr val="7030A0"/>
              </a:solidFill>
            </a:endParaRPr>
          </a:p>
          <a:p>
            <a:r>
              <a:rPr lang="en-US" sz="2800" b="1" u="sng" dirty="0">
                <a:solidFill>
                  <a:srgbClr val="7030A0"/>
                </a:solidFill>
              </a:rPr>
              <a:t>Data Practices Office</a:t>
            </a:r>
          </a:p>
          <a:p>
            <a:r>
              <a:rPr lang="en-US" sz="2800" dirty="0">
                <a:solidFill>
                  <a:srgbClr val="7030A0"/>
                </a:solidFill>
              </a:rPr>
              <a:t>In communication with DPO</a:t>
            </a:r>
          </a:p>
          <a:p>
            <a:r>
              <a:rPr lang="en-US" sz="2800" dirty="0">
                <a:solidFill>
                  <a:srgbClr val="7030A0"/>
                </a:solidFill>
              </a:rPr>
              <a:t>Data is presumed under law to be </a:t>
            </a:r>
            <a:r>
              <a:rPr lang="en-US" sz="2800" b="1" dirty="0">
                <a:solidFill>
                  <a:srgbClr val="7030A0"/>
                </a:solidFill>
              </a:rPr>
              <a:t>public</a:t>
            </a:r>
          </a:p>
          <a:p>
            <a:r>
              <a:rPr lang="en-US" sz="2800" dirty="0">
                <a:solidFill>
                  <a:srgbClr val="7030A0"/>
                </a:solidFill>
              </a:rPr>
              <a:t>Does not mean you are required to publish it</a:t>
            </a:r>
          </a:p>
        </p:txBody>
      </p:sp>
      <p:pic>
        <p:nvPicPr>
          <p:cNvPr id="8" name="Picture 7">
            <a:extLst>
              <a:ext uri="{FF2B5EF4-FFF2-40B4-BE49-F238E27FC236}">
                <a16:creationId xmlns:a16="http://schemas.microsoft.com/office/drawing/2014/main" id="{82DAFA04-5B18-4B0D-B50E-A2832DF4F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9" y="0"/>
            <a:ext cx="1368552" cy="6858000"/>
          </a:xfrm>
          <a:prstGeom prst="rect">
            <a:avLst/>
          </a:prstGeom>
        </p:spPr>
      </p:pic>
      <p:sp>
        <p:nvSpPr>
          <p:cNvPr id="12" name="Rectangle 11">
            <a:extLst>
              <a:ext uri="{FF2B5EF4-FFF2-40B4-BE49-F238E27FC236}">
                <a16:creationId xmlns:a16="http://schemas.microsoft.com/office/drawing/2014/main" id="{7C947A7D-C24F-4265-83C4-4974EAAC0E38}"/>
              </a:ext>
            </a:extLst>
          </p:cNvPr>
          <p:cNvSpPr/>
          <p:nvPr/>
        </p:nvSpPr>
        <p:spPr>
          <a:xfrm>
            <a:off x="1229090" y="0"/>
            <a:ext cx="152399"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D3F1960-63B6-4576-B566-9BE380EE2B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9481" y="381000"/>
            <a:ext cx="1249529" cy="1237543"/>
          </a:xfrm>
          <a:prstGeom prst="rect">
            <a:avLst/>
          </a:prstGeom>
        </p:spPr>
      </p:pic>
    </p:spTree>
    <p:extLst>
      <p:ext uri="{BB962C8B-B14F-4D97-AF65-F5344CB8AC3E}">
        <p14:creationId xmlns:p14="http://schemas.microsoft.com/office/powerpoint/2010/main" val="31657730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EC96C9B-7A96-45C7-803F-04F9C531BBD1}"/>
              </a:ext>
            </a:extLst>
          </p:cNvPr>
          <p:cNvSpPr/>
          <p:nvPr/>
        </p:nvSpPr>
        <p:spPr>
          <a:xfrm>
            <a:off x="1381489" y="-24114"/>
            <a:ext cx="7762512" cy="6882114"/>
          </a:xfrm>
          <a:prstGeom prst="rect">
            <a:avLst/>
          </a:prstGeom>
          <a:gradFill>
            <a:gsLst>
              <a:gs pos="0">
                <a:schemeClr val="accent1">
                  <a:lumMod val="5000"/>
                  <a:lumOff val="95000"/>
                </a:schemeClr>
              </a:gs>
              <a:gs pos="100000">
                <a:schemeClr val="accent4">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76400" y="1849515"/>
            <a:ext cx="6946838" cy="4401205"/>
          </a:xfrm>
          <a:prstGeom prst="rect">
            <a:avLst/>
          </a:prstGeom>
          <a:noFill/>
        </p:spPr>
        <p:txBody>
          <a:bodyPr wrap="none" rtlCol="0">
            <a:spAutoFit/>
          </a:bodyPr>
          <a:lstStyle/>
          <a:p>
            <a:r>
              <a:rPr lang="en-US" sz="2800" b="1" dirty="0">
                <a:solidFill>
                  <a:srgbClr val="7030A0"/>
                </a:solidFill>
              </a:rPr>
              <a:t>Data Policy Work Progress</a:t>
            </a:r>
          </a:p>
          <a:p>
            <a:endParaRPr lang="en-US" sz="2800" b="1" dirty="0">
              <a:solidFill>
                <a:srgbClr val="7030A0"/>
              </a:solidFill>
            </a:endParaRPr>
          </a:p>
          <a:p>
            <a:r>
              <a:rPr lang="en-US" sz="2800" b="1" u="sng" dirty="0">
                <a:solidFill>
                  <a:srgbClr val="7030A0"/>
                </a:solidFill>
              </a:rPr>
              <a:t>Data Practices Office (DPO):</a:t>
            </a:r>
          </a:p>
          <a:p>
            <a:r>
              <a:rPr lang="en-US" sz="2800" dirty="0">
                <a:solidFill>
                  <a:srgbClr val="7030A0"/>
                </a:solidFill>
              </a:rPr>
              <a:t>Can make a determination if portions of the</a:t>
            </a:r>
          </a:p>
          <a:p>
            <a:r>
              <a:rPr lang="en-US" sz="2800" dirty="0">
                <a:solidFill>
                  <a:srgbClr val="7030A0"/>
                </a:solidFill>
              </a:rPr>
              <a:t>Data Practices Act apply</a:t>
            </a:r>
          </a:p>
          <a:p>
            <a:endParaRPr lang="en-US" sz="2800" dirty="0">
              <a:solidFill>
                <a:srgbClr val="7030A0"/>
              </a:solidFill>
            </a:endParaRPr>
          </a:p>
          <a:p>
            <a:r>
              <a:rPr lang="en-US" sz="2800" b="1" dirty="0">
                <a:solidFill>
                  <a:srgbClr val="7030A0"/>
                </a:solidFill>
              </a:rPr>
              <a:t>DPO can reply to a formally tendered letter:</a:t>
            </a:r>
          </a:p>
          <a:p>
            <a:r>
              <a:rPr lang="en-US" sz="2800" dirty="0">
                <a:solidFill>
                  <a:srgbClr val="7030A0"/>
                </a:solidFill>
              </a:rPr>
              <a:t>Later in the MSGP project we can draft a letter</a:t>
            </a:r>
          </a:p>
          <a:p>
            <a:r>
              <a:rPr lang="en-US" sz="2800" dirty="0">
                <a:solidFill>
                  <a:srgbClr val="7030A0"/>
                </a:solidFill>
              </a:rPr>
              <a:t>that more specifically asks for what we are</a:t>
            </a:r>
          </a:p>
          <a:p>
            <a:r>
              <a:rPr lang="en-US" sz="2800" dirty="0">
                <a:solidFill>
                  <a:srgbClr val="7030A0"/>
                </a:solidFill>
              </a:rPr>
              <a:t>looking for (guidance, definitions, etc.)</a:t>
            </a:r>
          </a:p>
        </p:txBody>
      </p:sp>
      <p:pic>
        <p:nvPicPr>
          <p:cNvPr id="8" name="Picture 7">
            <a:extLst>
              <a:ext uri="{FF2B5EF4-FFF2-40B4-BE49-F238E27FC236}">
                <a16:creationId xmlns:a16="http://schemas.microsoft.com/office/drawing/2014/main" id="{82DAFA04-5B18-4B0D-B50E-A2832DF4F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9" y="0"/>
            <a:ext cx="1368552" cy="6858000"/>
          </a:xfrm>
          <a:prstGeom prst="rect">
            <a:avLst/>
          </a:prstGeom>
        </p:spPr>
      </p:pic>
      <p:sp>
        <p:nvSpPr>
          <p:cNvPr id="12" name="Rectangle 11">
            <a:extLst>
              <a:ext uri="{FF2B5EF4-FFF2-40B4-BE49-F238E27FC236}">
                <a16:creationId xmlns:a16="http://schemas.microsoft.com/office/drawing/2014/main" id="{7C947A7D-C24F-4265-83C4-4974EAAC0E38}"/>
              </a:ext>
            </a:extLst>
          </p:cNvPr>
          <p:cNvSpPr/>
          <p:nvPr/>
        </p:nvSpPr>
        <p:spPr>
          <a:xfrm>
            <a:off x="1229090" y="0"/>
            <a:ext cx="152399"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D3F1960-63B6-4576-B566-9BE380EE2B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9481" y="381000"/>
            <a:ext cx="1249529" cy="1237543"/>
          </a:xfrm>
          <a:prstGeom prst="rect">
            <a:avLst/>
          </a:prstGeom>
        </p:spPr>
      </p:pic>
    </p:spTree>
    <p:extLst>
      <p:ext uri="{BB962C8B-B14F-4D97-AF65-F5344CB8AC3E}">
        <p14:creationId xmlns:p14="http://schemas.microsoft.com/office/powerpoint/2010/main" val="956438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EC96C9B-7A96-45C7-803F-04F9C531BBD1}"/>
              </a:ext>
            </a:extLst>
          </p:cNvPr>
          <p:cNvSpPr/>
          <p:nvPr/>
        </p:nvSpPr>
        <p:spPr>
          <a:xfrm>
            <a:off x="1381489" y="-24114"/>
            <a:ext cx="7762512" cy="6882114"/>
          </a:xfrm>
          <a:prstGeom prst="rect">
            <a:avLst/>
          </a:prstGeom>
          <a:gradFill>
            <a:gsLst>
              <a:gs pos="0">
                <a:schemeClr val="accent1">
                  <a:lumMod val="5000"/>
                  <a:lumOff val="95000"/>
                </a:schemeClr>
              </a:gs>
              <a:gs pos="100000">
                <a:schemeClr val="accent4">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33888" y="2362200"/>
            <a:ext cx="7229112" cy="1323439"/>
          </a:xfrm>
          <a:prstGeom prst="rect">
            <a:avLst/>
          </a:prstGeom>
          <a:noFill/>
        </p:spPr>
        <p:txBody>
          <a:bodyPr wrap="square" rtlCol="0">
            <a:spAutoFit/>
          </a:bodyPr>
          <a:lstStyle/>
          <a:p>
            <a:r>
              <a:rPr lang="en-US" sz="4000" b="1" dirty="0">
                <a:solidFill>
                  <a:srgbClr val="7030A0"/>
                </a:solidFill>
              </a:rPr>
              <a:t>Agenda Item 3</a:t>
            </a:r>
          </a:p>
          <a:p>
            <a:r>
              <a:rPr lang="en-US" sz="4000" b="1" dirty="0">
                <a:solidFill>
                  <a:srgbClr val="7030A0"/>
                </a:solidFill>
              </a:rPr>
              <a:t>Asset Management Team</a:t>
            </a:r>
          </a:p>
        </p:txBody>
      </p:sp>
      <p:pic>
        <p:nvPicPr>
          <p:cNvPr id="8" name="Picture 7">
            <a:extLst>
              <a:ext uri="{FF2B5EF4-FFF2-40B4-BE49-F238E27FC236}">
                <a16:creationId xmlns:a16="http://schemas.microsoft.com/office/drawing/2014/main" id="{82DAFA04-5B18-4B0D-B50E-A2832DF4F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9" y="0"/>
            <a:ext cx="1368552" cy="6858000"/>
          </a:xfrm>
          <a:prstGeom prst="rect">
            <a:avLst/>
          </a:prstGeom>
        </p:spPr>
      </p:pic>
      <p:sp>
        <p:nvSpPr>
          <p:cNvPr id="12" name="Rectangle 11">
            <a:extLst>
              <a:ext uri="{FF2B5EF4-FFF2-40B4-BE49-F238E27FC236}">
                <a16:creationId xmlns:a16="http://schemas.microsoft.com/office/drawing/2014/main" id="{7C947A7D-C24F-4265-83C4-4974EAAC0E38}"/>
              </a:ext>
            </a:extLst>
          </p:cNvPr>
          <p:cNvSpPr/>
          <p:nvPr/>
        </p:nvSpPr>
        <p:spPr>
          <a:xfrm>
            <a:off x="1229090" y="0"/>
            <a:ext cx="152399"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51614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EC96C9B-7A96-45C7-803F-04F9C531BBD1}"/>
              </a:ext>
            </a:extLst>
          </p:cNvPr>
          <p:cNvSpPr/>
          <p:nvPr/>
        </p:nvSpPr>
        <p:spPr>
          <a:xfrm>
            <a:off x="1381489" y="-24114"/>
            <a:ext cx="7762512" cy="6882114"/>
          </a:xfrm>
          <a:prstGeom prst="rect">
            <a:avLst/>
          </a:prstGeom>
          <a:gradFill>
            <a:gsLst>
              <a:gs pos="0">
                <a:schemeClr val="accent1">
                  <a:lumMod val="5000"/>
                  <a:lumOff val="95000"/>
                </a:schemeClr>
              </a:gs>
              <a:gs pos="100000">
                <a:schemeClr val="accent4">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76400" y="1822225"/>
            <a:ext cx="7003007" cy="3970318"/>
          </a:xfrm>
          <a:prstGeom prst="rect">
            <a:avLst/>
          </a:prstGeom>
          <a:noFill/>
        </p:spPr>
        <p:txBody>
          <a:bodyPr wrap="none" rtlCol="0">
            <a:spAutoFit/>
          </a:bodyPr>
          <a:lstStyle/>
          <a:p>
            <a:r>
              <a:rPr lang="en-US" sz="2800" dirty="0">
                <a:solidFill>
                  <a:srgbClr val="7030A0"/>
                </a:solidFill>
              </a:rPr>
              <a:t>Is it public data? </a:t>
            </a:r>
            <a:r>
              <a:rPr lang="en-US" sz="2800" b="1" dirty="0">
                <a:solidFill>
                  <a:srgbClr val="006600"/>
                </a:solidFill>
              </a:rPr>
              <a:t>Yes</a:t>
            </a:r>
          </a:p>
          <a:p>
            <a:endParaRPr lang="en-US" sz="2800" b="1" dirty="0">
              <a:solidFill>
                <a:srgbClr val="7030A0"/>
              </a:solidFill>
            </a:endParaRPr>
          </a:p>
          <a:p>
            <a:r>
              <a:rPr lang="en-US" sz="2800" dirty="0">
                <a:solidFill>
                  <a:srgbClr val="7030A0"/>
                </a:solidFill>
              </a:rPr>
              <a:t>Does a producer have to publish it? </a:t>
            </a:r>
            <a:r>
              <a:rPr lang="en-US" sz="2800" b="1" dirty="0">
                <a:solidFill>
                  <a:srgbClr val="FF0000"/>
                </a:solidFill>
              </a:rPr>
              <a:t>No</a:t>
            </a:r>
          </a:p>
          <a:p>
            <a:endParaRPr lang="en-US" sz="2800" b="1" dirty="0">
              <a:solidFill>
                <a:srgbClr val="7030A0"/>
              </a:solidFill>
            </a:endParaRPr>
          </a:p>
          <a:p>
            <a:r>
              <a:rPr lang="en-US" sz="2800" dirty="0">
                <a:solidFill>
                  <a:srgbClr val="7030A0"/>
                </a:solidFill>
              </a:rPr>
              <a:t>If a citizen wants the data, can they submit a</a:t>
            </a:r>
          </a:p>
          <a:p>
            <a:r>
              <a:rPr lang="en-US" sz="2800" dirty="0">
                <a:solidFill>
                  <a:srgbClr val="7030A0"/>
                </a:solidFill>
              </a:rPr>
              <a:t>Data Practices Act request that the producer</a:t>
            </a:r>
          </a:p>
          <a:p>
            <a:r>
              <a:rPr lang="en-US" sz="2800" dirty="0">
                <a:solidFill>
                  <a:srgbClr val="7030A0"/>
                </a:solidFill>
              </a:rPr>
              <a:t>must respond to? </a:t>
            </a:r>
            <a:r>
              <a:rPr lang="en-US" sz="2800" b="1" dirty="0">
                <a:solidFill>
                  <a:srgbClr val="006600"/>
                </a:solidFill>
              </a:rPr>
              <a:t>Yes</a:t>
            </a:r>
          </a:p>
          <a:p>
            <a:endParaRPr lang="en-US" sz="2800" b="1" dirty="0">
              <a:solidFill>
                <a:srgbClr val="7030A0"/>
              </a:solidFill>
            </a:endParaRPr>
          </a:p>
          <a:p>
            <a:r>
              <a:rPr lang="en-US" sz="2800" dirty="0">
                <a:solidFill>
                  <a:srgbClr val="7030A0"/>
                </a:solidFill>
              </a:rPr>
              <a:t>Do the provisions of 13.03, Sub 3(d) apply? </a:t>
            </a:r>
            <a:r>
              <a:rPr lang="en-US" sz="2800" b="1" dirty="0">
                <a:solidFill>
                  <a:srgbClr val="006600"/>
                </a:solidFill>
              </a:rPr>
              <a:t>Yes</a:t>
            </a:r>
          </a:p>
        </p:txBody>
      </p:sp>
      <p:pic>
        <p:nvPicPr>
          <p:cNvPr id="8" name="Picture 7">
            <a:extLst>
              <a:ext uri="{FF2B5EF4-FFF2-40B4-BE49-F238E27FC236}">
                <a16:creationId xmlns:a16="http://schemas.microsoft.com/office/drawing/2014/main" id="{82DAFA04-5B18-4B0D-B50E-A2832DF4F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9" y="0"/>
            <a:ext cx="1368552" cy="6858000"/>
          </a:xfrm>
          <a:prstGeom prst="rect">
            <a:avLst/>
          </a:prstGeom>
        </p:spPr>
      </p:pic>
      <p:sp>
        <p:nvSpPr>
          <p:cNvPr id="12" name="Rectangle 11">
            <a:extLst>
              <a:ext uri="{FF2B5EF4-FFF2-40B4-BE49-F238E27FC236}">
                <a16:creationId xmlns:a16="http://schemas.microsoft.com/office/drawing/2014/main" id="{7C947A7D-C24F-4265-83C4-4974EAAC0E38}"/>
              </a:ext>
            </a:extLst>
          </p:cNvPr>
          <p:cNvSpPr/>
          <p:nvPr/>
        </p:nvSpPr>
        <p:spPr>
          <a:xfrm>
            <a:off x="1229090" y="0"/>
            <a:ext cx="152399"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D3F1960-63B6-4576-B566-9BE380EE2B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9481" y="381000"/>
            <a:ext cx="1249529" cy="1237543"/>
          </a:xfrm>
          <a:prstGeom prst="rect">
            <a:avLst/>
          </a:prstGeom>
        </p:spPr>
      </p:pic>
    </p:spTree>
    <p:extLst>
      <p:ext uri="{BB962C8B-B14F-4D97-AF65-F5344CB8AC3E}">
        <p14:creationId xmlns:p14="http://schemas.microsoft.com/office/powerpoint/2010/main" val="19017358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EC96C9B-7A96-45C7-803F-04F9C531BBD1}"/>
              </a:ext>
            </a:extLst>
          </p:cNvPr>
          <p:cNvSpPr/>
          <p:nvPr/>
        </p:nvSpPr>
        <p:spPr>
          <a:xfrm>
            <a:off x="1381489" y="-24114"/>
            <a:ext cx="7762512" cy="6882114"/>
          </a:xfrm>
          <a:prstGeom prst="rect">
            <a:avLst/>
          </a:prstGeom>
          <a:gradFill>
            <a:gsLst>
              <a:gs pos="0">
                <a:schemeClr val="accent1">
                  <a:lumMod val="5000"/>
                  <a:lumOff val="95000"/>
                </a:schemeClr>
              </a:gs>
              <a:gs pos="100000">
                <a:schemeClr val="accent4">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76400" y="1644908"/>
            <a:ext cx="7581947" cy="4832092"/>
          </a:xfrm>
          <a:prstGeom prst="rect">
            <a:avLst/>
          </a:prstGeom>
          <a:noFill/>
        </p:spPr>
        <p:txBody>
          <a:bodyPr wrap="none" rtlCol="0">
            <a:spAutoFit/>
          </a:bodyPr>
          <a:lstStyle/>
          <a:p>
            <a:r>
              <a:rPr lang="en-US" sz="2800" dirty="0">
                <a:solidFill>
                  <a:srgbClr val="7030A0"/>
                </a:solidFill>
              </a:rPr>
              <a:t>If it is published or given out with errors or</a:t>
            </a:r>
          </a:p>
          <a:p>
            <a:r>
              <a:rPr lang="en-US" sz="2800" dirty="0">
                <a:solidFill>
                  <a:srgbClr val="7030A0"/>
                </a:solidFill>
              </a:rPr>
              <a:t>omissions in the data, is the data producer liable?</a:t>
            </a:r>
          </a:p>
          <a:p>
            <a:endParaRPr lang="en-US" sz="2800" b="1" dirty="0">
              <a:solidFill>
                <a:srgbClr val="7030A0"/>
              </a:solidFill>
            </a:endParaRPr>
          </a:p>
          <a:p>
            <a:r>
              <a:rPr lang="en-US" sz="2800" b="1" u="sng" dirty="0">
                <a:solidFill>
                  <a:srgbClr val="C00000"/>
                </a:solidFill>
              </a:rPr>
              <a:t>No</a:t>
            </a:r>
            <a:r>
              <a:rPr lang="en-US" sz="2800" b="1" dirty="0">
                <a:solidFill>
                  <a:srgbClr val="C00000"/>
                </a:solidFill>
              </a:rPr>
              <a:t>, as long as the data producer has a suitable</a:t>
            </a:r>
          </a:p>
          <a:p>
            <a:r>
              <a:rPr lang="en-US" sz="2800" b="1" i="1" u="sng" dirty="0">
                <a:solidFill>
                  <a:srgbClr val="C00000"/>
                </a:solidFill>
              </a:rPr>
              <a:t>disclaimer </a:t>
            </a:r>
            <a:r>
              <a:rPr lang="en-US" sz="2800" b="1" dirty="0">
                <a:solidFill>
                  <a:srgbClr val="C00000"/>
                </a:solidFill>
              </a:rPr>
              <a:t>with the data; (§466.03, </a:t>
            </a:r>
            <a:r>
              <a:rPr lang="en-US" sz="2800" b="1" dirty="0" err="1">
                <a:solidFill>
                  <a:srgbClr val="C00000"/>
                </a:solidFill>
              </a:rPr>
              <a:t>Subd</a:t>
            </a:r>
            <a:r>
              <a:rPr lang="en-US" sz="2800" b="1" dirty="0">
                <a:solidFill>
                  <a:srgbClr val="C00000"/>
                </a:solidFill>
              </a:rPr>
              <a:t>. 21)</a:t>
            </a:r>
          </a:p>
          <a:p>
            <a:endParaRPr lang="en-US" sz="2800" b="1" dirty="0">
              <a:solidFill>
                <a:srgbClr val="C00000"/>
              </a:solidFill>
            </a:endParaRPr>
          </a:p>
          <a:p>
            <a:r>
              <a:rPr lang="en-US" sz="2800" dirty="0">
                <a:solidFill>
                  <a:srgbClr val="7030A0"/>
                </a:solidFill>
              </a:rPr>
              <a:t>If it is acquired by urban spelunkers and one of </a:t>
            </a:r>
          </a:p>
          <a:p>
            <a:r>
              <a:rPr lang="en-US" sz="2800" dirty="0">
                <a:solidFill>
                  <a:srgbClr val="7030A0"/>
                </a:solidFill>
              </a:rPr>
              <a:t>them dies or is injured, is the data producer liable?</a:t>
            </a:r>
          </a:p>
          <a:p>
            <a:endParaRPr lang="en-US" sz="2800" dirty="0">
              <a:solidFill>
                <a:srgbClr val="7030A0"/>
              </a:solidFill>
            </a:endParaRPr>
          </a:p>
          <a:p>
            <a:r>
              <a:rPr lang="en-US" sz="2800" b="1" u="sng" dirty="0">
                <a:solidFill>
                  <a:srgbClr val="C00000"/>
                </a:solidFill>
              </a:rPr>
              <a:t>No</a:t>
            </a:r>
            <a:r>
              <a:rPr lang="en-US" sz="2800" b="1" dirty="0">
                <a:solidFill>
                  <a:srgbClr val="C00000"/>
                </a:solidFill>
              </a:rPr>
              <a:t>, a trespasser assumes all liability and </a:t>
            </a:r>
          </a:p>
          <a:p>
            <a:r>
              <a:rPr lang="en-US" sz="2800" b="1" dirty="0">
                <a:solidFill>
                  <a:srgbClr val="C00000"/>
                </a:solidFill>
              </a:rPr>
              <a:t>consequences for their actions;</a:t>
            </a:r>
          </a:p>
        </p:txBody>
      </p:sp>
      <p:pic>
        <p:nvPicPr>
          <p:cNvPr id="8" name="Picture 7">
            <a:extLst>
              <a:ext uri="{FF2B5EF4-FFF2-40B4-BE49-F238E27FC236}">
                <a16:creationId xmlns:a16="http://schemas.microsoft.com/office/drawing/2014/main" id="{82DAFA04-5B18-4B0D-B50E-A2832DF4F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9" y="0"/>
            <a:ext cx="1368552" cy="6858000"/>
          </a:xfrm>
          <a:prstGeom prst="rect">
            <a:avLst/>
          </a:prstGeom>
        </p:spPr>
      </p:pic>
      <p:sp>
        <p:nvSpPr>
          <p:cNvPr id="12" name="Rectangle 11">
            <a:extLst>
              <a:ext uri="{FF2B5EF4-FFF2-40B4-BE49-F238E27FC236}">
                <a16:creationId xmlns:a16="http://schemas.microsoft.com/office/drawing/2014/main" id="{7C947A7D-C24F-4265-83C4-4974EAAC0E38}"/>
              </a:ext>
            </a:extLst>
          </p:cNvPr>
          <p:cNvSpPr/>
          <p:nvPr/>
        </p:nvSpPr>
        <p:spPr>
          <a:xfrm>
            <a:off x="1229090" y="0"/>
            <a:ext cx="152399"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D3F1960-63B6-4576-B566-9BE380EE2B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9481" y="381000"/>
            <a:ext cx="1249529" cy="1237543"/>
          </a:xfrm>
          <a:prstGeom prst="rect">
            <a:avLst/>
          </a:prstGeom>
        </p:spPr>
      </p:pic>
    </p:spTree>
    <p:extLst>
      <p:ext uri="{BB962C8B-B14F-4D97-AF65-F5344CB8AC3E}">
        <p14:creationId xmlns:p14="http://schemas.microsoft.com/office/powerpoint/2010/main" val="37355888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EC96C9B-7A96-45C7-803F-04F9C531BBD1}"/>
              </a:ext>
            </a:extLst>
          </p:cNvPr>
          <p:cNvSpPr/>
          <p:nvPr/>
        </p:nvSpPr>
        <p:spPr>
          <a:xfrm>
            <a:off x="1381489" y="-24114"/>
            <a:ext cx="7762512" cy="6882114"/>
          </a:xfrm>
          <a:prstGeom prst="rect">
            <a:avLst/>
          </a:prstGeom>
          <a:gradFill>
            <a:gsLst>
              <a:gs pos="0">
                <a:schemeClr val="accent1">
                  <a:lumMod val="5000"/>
                  <a:lumOff val="95000"/>
                </a:schemeClr>
              </a:gs>
              <a:gs pos="100000">
                <a:schemeClr val="accent4">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76400" y="1822225"/>
            <a:ext cx="7234416" cy="3108543"/>
          </a:xfrm>
          <a:prstGeom prst="rect">
            <a:avLst/>
          </a:prstGeom>
          <a:noFill/>
        </p:spPr>
        <p:txBody>
          <a:bodyPr wrap="none" rtlCol="0">
            <a:spAutoFit/>
          </a:bodyPr>
          <a:lstStyle/>
          <a:p>
            <a:r>
              <a:rPr lang="en-US" sz="2800" dirty="0">
                <a:solidFill>
                  <a:srgbClr val="7030A0"/>
                </a:solidFill>
              </a:rPr>
              <a:t>Can statutory ‘security information criteria’</a:t>
            </a:r>
          </a:p>
          <a:p>
            <a:r>
              <a:rPr lang="en-US" sz="2800" dirty="0">
                <a:solidFill>
                  <a:srgbClr val="7030A0"/>
                </a:solidFill>
              </a:rPr>
              <a:t>be applied to it?</a:t>
            </a:r>
          </a:p>
          <a:p>
            <a:r>
              <a:rPr lang="en-US" sz="2800" b="1" dirty="0">
                <a:solidFill>
                  <a:srgbClr val="000099"/>
                </a:solidFill>
              </a:rPr>
              <a:t>To be determined, very likely yes;</a:t>
            </a:r>
          </a:p>
          <a:p>
            <a:endParaRPr lang="en-US" sz="2800" dirty="0">
              <a:solidFill>
                <a:srgbClr val="7030A0"/>
              </a:solidFill>
            </a:endParaRPr>
          </a:p>
          <a:p>
            <a:r>
              <a:rPr lang="en-US" sz="2800" dirty="0">
                <a:solidFill>
                  <a:srgbClr val="7030A0"/>
                </a:solidFill>
              </a:rPr>
              <a:t>Can a data producer redact or remove attributes</a:t>
            </a:r>
          </a:p>
          <a:p>
            <a:r>
              <a:rPr lang="en-US" sz="2800" dirty="0">
                <a:solidFill>
                  <a:srgbClr val="7030A0"/>
                </a:solidFill>
              </a:rPr>
              <a:t>it does not want to share with the public?</a:t>
            </a:r>
          </a:p>
          <a:p>
            <a:r>
              <a:rPr lang="en-US" sz="2800" b="1" dirty="0">
                <a:solidFill>
                  <a:srgbClr val="000099"/>
                </a:solidFill>
              </a:rPr>
              <a:t>To be determined, very likely yes;</a:t>
            </a:r>
            <a:endParaRPr lang="en-US" sz="2800" b="1" dirty="0">
              <a:solidFill>
                <a:srgbClr val="006600"/>
              </a:solidFill>
            </a:endParaRPr>
          </a:p>
        </p:txBody>
      </p:sp>
      <p:pic>
        <p:nvPicPr>
          <p:cNvPr id="8" name="Picture 7">
            <a:extLst>
              <a:ext uri="{FF2B5EF4-FFF2-40B4-BE49-F238E27FC236}">
                <a16:creationId xmlns:a16="http://schemas.microsoft.com/office/drawing/2014/main" id="{82DAFA04-5B18-4B0D-B50E-A2832DF4F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9" y="0"/>
            <a:ext cx="1368552" cy="6858000"/>
          </a:xfrm>
          <a:prstGeom prst="rect">
            <a:avLst/>
          </a:prstGeom>
        </p:spPr>
      </p:pic>
      <p:sp>
        <p:nvSpPr>
          <p:cNvPr id="12" name="Rectangle 11">
            <a:extLst>
              <a:ext uri="{FF2B5EF4-FFF2-40B4-BE49-F238E27FC236}">
                <a16:creationId xmlns:a16="http://schemas.microsoft.com/office/drawing/2014/main" id="{7C947A7D-C24F-4265-83C4-4974EAAC0E38}"/>
              </a:ext>
            </a:extLst>
          </p:cNvPr>
          <p:cNvSpPr/>
          <p:nvPr/>
        </p:nvSpPr>
        <p:spPr>
          <a:xfrm>
            <a:off x="1229090" y="0"/>
            <a:ext cx="152399"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D3F1960-63B6-4576-B566-9BE380EE2B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9481" y="381000"/>
            <a:ext cx="1249529" cy="1237543"/>
          </a:xfrm>
          <a:prstGeom prst="rect">
            <a:avLst/>
          </a:prstGeom>
        </p:spPr>
      </p:pic>
    </p:spTree>
    <p:extLst>
      <p:ext uri="{BB962C8B-B14F-4D97-AF65-F5344CB8AC3E}">
        <p14:creationId xmlns:p14="http://schemas.microsoft.com/office/powerpoint/2010/main" val="38139868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EC96C9B-7A96-45C7-803F-04F9C531BBD1}"/>
              </a:ext>
            </a:extLst>
          </p:cNvPr>
          <p:cNvSpPr/>
          <p:nvPr/>
        </p:nvSpPr>
        <p:spPr>
          <a:xfrm>
            <a:off x="1381489" y="-24114"/>
            <a:ext cx="7762512" cy="6882114"/>
          </a:xfrm>
          <a:prstGeom prst="rect">
            <a:avLst/>
          </a:prstGeom>
          <a:gradFill>
            <a:gsLst>
              <a:gs pos="0">
                <a:schemeClr val="accent1">
                  <a:lumMod val="5000"/>
                  <a:lumOff val="95000"/>
                </a:schemeClr>
              </a:gs>
              <a:gs pos="100000">
                <a:schemeClr val="accent4">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33888" y="2362200"/>
            <a:ext cx="7229112" cy="1815882"/>
          </a:xfrm>
          <a:prstGeom prst="rect">
            <a:avLst/>
          </a:prstGeom>
          <a:noFill/>
        </p:spPr>
        <p:txBody>
          <a:bodyPr wrap="square" rtlCol="0">
            <a:spAutoFit/>
          </a:bodyPr>
          <a:lstStyle/>
          <a:p>
            <a:r>
              <a:rPr lang="en-US" sz="4000" b="1" dirty="0">
                <a:solidFill>
                  <a:srgbClr val="7030A0"/>
                </a:solidFill>
              </a:rPr>
              <a:t>Agenda Item 7 )</a:t>
            </a:r>
          </a:p>
          <a:p>
            <a:r>
              <a:rPr lang="en-US" sz="3600" b="1" dirty="0">
                <a:solidFill>
                  <a:srgbClr val="7030A0"/>
                </a:solidFill>
              </a:rPr>
              <a:t>Pilot Project/Proof-Of-Concept</a:t>
            </a:r>
          </a:p>
          <a:p>
            <a:r>
              <a:rPr lang="en-US" sz="3600" b="1" dirty="0">
                <a:solidFill>
                  <a:srgbClr val="7030A0"/>
                </a:solidFill>
              </a:rPr>
              <a:t>Study Area Determination</a:t>
            </a:r>
          </a:p>
        </p:txBody>
      </p:sp>
      <p:pic>
        <p:nvPicPr>
          <p:cNvPr id="8" name="Picture 7">
            <a:extLst>
              <a:ext uri="{FF2B5EF4-FFF2-40B4-BE49-F238E27FC236}">
                <a16:creationId xmlns:a16="http://schemas.microsoft.com/office/drawing/2014/main" id="{82DAFA04-5B18-4B0D-B50E-A2832DF4F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9" y="0"/>
            <a:ext cx="1368552" cy="6858000"/>
          </a:xfrm>
          <a:prstGeom prst="rect">
            <a:avLst/>
          </a:prstGeom>
        </p:spPr>
      </p:pic>
      <p:sp>
        <p:nvSpPr>
          <p:cNvPr id="12" name="Rectangle 11">
            <a:extLst>
              <a:ext uri="{FF2B5EF4-FFF2-40B4-BE49-F238E27FC236}">
                <a16:creationId xmlns:a16="http://schemas.microsoft.com/office/drawing/2014/main" id="{7C947A7D-C24F-4265-83C4-4974EAAC0E38}"/>
              </a:ext>
            </a:extLst>
          </p:cNvPr>
          <p:cNvSpPr/>
          <p:nvPr/>
        </p:nvSpPr>
        <p:spPr>
          <a:xfrm>
            <a:off x="1229090" y="0"/>
            <a:ext cx="152399"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21467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EC96C9B-7A96-45C7-803F-04F9C531BBD1}"/>
              </a:ext>
            </a:extLst>
          </p:cNvPr>
          <p:cNvSpPr/>
          <p:nvPr/>
        </p:nvSpPr>
        <p:spPr>
          <a:xfrm>
            <a:off x="1381489" y="-24114"/>
            <a:ext cx="7762512" cy="6882114"/>
          </a:xfrm>
          <a:prstGeom prst="rect">
            <a:avLst/>
          </a:prstGeom>
          <a:gradFill>
            <a:gsLst>
              <a:gs pos="0">
                <a:schemeClr val="accent1">
                  <a:lumMod val="5000"/>
                  <a:lumOff val="95000"/>
                </a:schemeClr>
              </a:gs>
              <a:gs pos="100000">
                <a:schemeClr val="accent4">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499164" y="609600"/>
            <a:ext cx="7797236" cy="3877985"/>
          </a:xfrm>
          <a:prstGeom prst="rect">
            <a:avLst/>
          </a:prstGeom>
          <a:noFill/>
        </p:spPr>
        <p:txBody>
          <a:bodyPr wrap="square" rtlCol="0">
            <a:spAutoFit/>
          </a:bodyPr>
          <a:lstStyle/>
          <a:p>
            <a:r>
              <a:rPr lang="en-US" sz="3000" b="1" dirty="0">
                <a:solidFill>
                  <a:srgbClr val="7030A0"/>
                </a:solidFill>
              </a:rPr>
              <a:t>Determine where we want to try it out</a:t>
            </a:r>
          </a:p>
          <a:p>
            <a:r>
              <a:rPr lang="en-US" sz="3000" b="1" dirty="0">
                <a:solidFill>
                  <a:srgbClr val="7030A0"/>
                </a:solidFill>
              </a:rPr>
              <a:t>‘pilot project area’ (or ‘areas’)</a:t>
            </a:r>
          </a:p>
          <a:p>
            <a:endParaRPr lang="en-US" sz="3000" dirty="0">
              <a:solidFill>
                <a:srgbClr val="7030A0"/>
              </a:solidFill>
            </a:endParaRPr>
          </a:p>
          <a:p>
            <a:r>
              <a:rPr lang="en-US" sz="2600" b="1" dirty="0">
                <a:solidFill>
                  <a:srgbClr val="0000FF"/>
                </a:solidFill>
              </a:rPr>
              <a:t>Why do this?</a:t>
            </a:r>
            <a:endParaRPr lang="en-US" sz="2600" b="1" dirty="0">
              <a:solidFill>
                <a:srgbClr val="7030A0"/>
              </a:solidFill>
            </a:endParaRPr>
          </a:p>
          <a:p>
            <a:pPr marL="457200" indent="-457200">
              <a:buFont typeface="Arial" panose="020B0604020202020204" pitchFamily="34" charset="0"/>
              <a:buChar char="•"/>
            </a:pPr>
            <a:r>
              <a:rPr lang="en-US" sz="2600" dirty="0">
                <a:solidFill>
                  <a:srgbClr val="7030A0"/>
                </a:solidFill>
              </a:rPr>
              <a:t>More manageable geography</a:t>
            </a:r>
          </a:p>
          <a:p>
            <a:pPr marL="457200" indent="-457200">
              <a:buFont typeface="Arial" panose="020B0604020202020204" pitchFamily="34" charset="0"/>
              <a:buChar char="•"/>
            </a:pPr>
            <a:r>
              <a:rPr lang="en-US" sz="2600" dirty="0">
                <a:solidFill>
                  <a:srgbClr val="7030A0"/>
                </a:solidFill>
              </a:rPr>
              <a:t>Easier to work with a smaller area to start with</a:t>
            </a:r>
          </a:p>
          <a:p>
            <a:pPr marL="457200" indent="-457200">
              <a:buFont typeface="Arial" panose="020B0604020202020204" pitchFamily="34" charset="0"/>
              <a:buChar char="•"/>
            </a:pPr>
            <a:r>
              <a:rPr lang="en-US" sz="2600" dirty="0">
                <a:solidFill>
                  <a:srgbClr val="7030A0"/>
                </a:solidFill>
              </a:rPr>
              <a:t>‘Control’ group of data to test</a:t>
            </a:r>
          </a:p>
          <a:p>
            <a:pPr marL="457200" indent="-457200">
              <a:buFont typeface="Arial" panose="020B0604020202020204" pitchFamily="34" charset="0"/>
              <a:buChar char="•"/>
            </a:pPr>
            <a:r>
              <a:rPr lang="en-US" sz="2600" dirty="0">
                <a:solidFill>
                  <a:srgbClr val="7030A0"/>
                </a:solidFill>
              </a:rPr>
              <a:t>Communication with an initial set of stakeholders</a:t>
            </a:r>
          </a:p>
          <a:p>
            <a:pPr marL="457200" indent="-457200">
              <a:buFont typeface="Arial" panose="020B0604020202020204" pitchFamily="34" charset="0"/>
              <a:buChar char="•"/>
            </a:pPr>
            <a:r>
              <a:rPr lang="en-US" sz="2600" dirty="0">
                <a:solidFill>
                  <a:srgbClr val="7030A0"/>
                </a:solidFill>
              </a:rPr>
              <a:t>Test bed for failure, revision, correction, etc.</a:t>
            </a:r>
            <a:endParaRPr lang="en-US" sz="2400" dirty="0">
              <a:solidFill>
                <a:srgbClr val="7030A0"/>
              </a:solidFill>
            </a:endParaRPr>
          </a:p>
        </p:txBody>
      </p:sp>
      <p:pic>
        <p:nvPicPr>
          <p:cNvPr id="8" name="Picture 7">
            <a:extLst>
              <a:ext uri="{FF2B5EF4-FFF2-40B4-BE49-F238E27FC236}">
                <a16:creationId xmlns:a16="http://schemas.microsoft.com/office/drawing/2014/main" id="{82DAFA04-5B18-4B0D-B50E-A2832DF4F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9" y="0"/>
            <a:ext cx="1368552" cy="6858000"/>
          </a:xfrm>
          <a:prstGeom prst="rect">
            <a:avLst/>
          </a:prstGeom>
        </p:spPr>
      </p:pic>
      <p:sp>
        <p:nvSpPr>
          <p:cNvPr id="12" name="Rectangle 11">
            <a:extLst>
              <a:ext uri="{FF2B5EF4-FFF2-40B4-BE49-F238E27FC236}">
                <a16:creationId xmlns:a16="http://schemas.microsoft.com/office/drawing/2014/main" id="{7C947A7D-C24F-4265-83C4-4974EAAC0E38}"/>
              </a:ext>
            </a:extLst>
          </p:cNvPr>
          <p:cNvSpPr/>
          <p:nvPr/>
        </p:nvSpPr>
        <p:spPr>
          <a:xfrm>
            <a:off x="1229090" y="0"/>
            <a:ext cx="152399"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17680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EC96C9B-7A96-45C7-803F-04F9C531BBD1}"/>
              </a:ext>
            </a:extLst>
          </p:cNvPr>
          <p:cNvSpPr/>
          <p:nvPr/>
        </p:nvSpPr>
        <p:spPr>
          <a:xfrm>
            <a:off x="1381489" y="-24114"/>
            <a:ext cx="7762512" cy="6882114"/>
          </a:xfrm>
          <a:prstGeom prst="rect">
            <a:avLst/>
          </a:prstGeom>
          <a:gradFill>
            <a:gsLst>
              <a:gs pos="0">
                <a:schemeClr val="accent1">
                  <a:lumMod val="5000"/>
                  <a:lumOff val="95000"/>
                </a:schemeClr>
              </a:gs>
              <a:gs pos="100000">
                <a:schemeClr val="accent4">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499164" y="609600"/>
            <a:ext cx="7797236" cy="5386090"/>
          </a:xfrm>
          <a:prstGeom prst="rect">
            <a:avLst/>
          </a:prstGeom>
          <a:noFill/>
        </p:spPr>
        <p:txBody>
          <a:bodyPr wrap="square" rtlCol="0">
            <a:spAutoFit/>
          </a:bodyPr>
          <a:lstStyle/>
          <a:p>
            <a:r>
              <a:rPr lang="en-US" sz="3000" b="1" dirty="0">
                <a:solidFill>
                  <a:srgbClr val="7030A0"/>
                </a:solidFill>
              </a:rPr>
              <a:t>Determine where we want to try it out</a:t>
            </a:r>
          </a:p>
          <a:p>
            <a:r>
              <a:rPr lang="en-US" sz="3000" b="1" dirty="0">
                <a:solidFill>
                  <a:srgbClr val="7030A0"/>
                </a:solidFill>
              </a:rPr>
              <a:t>‘pilot project area’ or ‘areas’</a:t>
            </a:r>
          </a:p>
          <a:p>
            <a:endParaRPr lang="en-US" sz="3000" dirty="0">
              <a:solidFill>
                <a:srgbClr val="7030A0"/>
              </a:solidFill>
            </a:endParaRPr>
          </a:p>
          <a:p>
            <a:r>
              <a:rPr lang="en-US" sz="2600" b="1" dirty="0">
                <a:solidFill>
                  <a:srgbClr val="0000FF"/>
                </a:solidFill>
              </a:rPr>
              <a:t>Why do this?</a:t>
            </a:r>
            <a:endParaRPr lang="en-US" sz="2600" b="1" dirty="0">
              <a:solidFill>
                <a:srgbClr val="7030A0"/>
              </a:solidFill>
            </a:endParaRPr>
          </a:p>
          <a:p>
            <a:pPr marL="457200" indent="-457200">
              <a:buFont typeface="Arial" panose="020B0604020202020204" pitchFamily="34" charset="0"/>
              <a:buChar char="•"/>
            </a:pPr>
            <a:r>
              <a:rPr lang="en-US" sz="2600" dirty="0">
                <a:solidFill>
                  <a:srgbClr val="7030A0"/>
                </a:solidFill>
              </a:rPr>
              <a:t>More manageable geography</a:t>
            </a:r>
          </a:p>
          <a:p>
            <a:pPr marL="457200" indent="-457200">
              <a:buFont typeface="Arial" panose="020B0604020202020204" pitchFamily="34" charset="0"/>
              <a:buChar char="•"/>
            </a:pPr>
            <a:r>
              <a:rPr lang="en-US" sz="2600" dirty="0">
                <a:solidFill>
                  <a:srgbClr val="7030A0"/>
                </a:solidFill>
              </a:rPr>
              <a:t>Easier to work with a smaller area to start with</a:t>
            </a:r>
          </a:p>
          <a:p>
            <a:pPr marL="457200" indent="-457200">
              <a:buFont typeface="Arial" panose="020B0604020202020204" pitchFamily="34" charset="0"/>
              <a:buChar char="•"/>
            </a:pPr>
            <a:r>
              <a:rPr lang="en-US" sz="2600" dirty="0">
                <a:solidFill>
                  <a:srgbClr val="7030A0"/>
                </a:solidFill>
              </a:rPr>
              <a:t>‘Control’ group of data to test</a:t>
            </a:r>
          </a:p>
          <a:p>
            <a:pPr marL="457200" indent="-457200">
              <a:buFont typeface="Arial" panose="020B0604020202020204" pitchFamily="34" charset="0"/>
              <a:buChar char="•"/>
            </a:pPr>
            <a:r>
              <a:rPr lang="en-US" sz="2600" dirty="0">
                <a:solidFill>
                  <a:srgbClr val="7030A0"/>
                </a:solidFill>
              </a:rPr>
              <a:t>Communication with an initial set of stakeholders</a:t>
            </a:r>
          </a:p>
          <a:p>
            <a:pPr marL="457200" indent="-457200">
              <a:buFont typeface="Arial" panose="020B0604020202020204" pitchFamily="34" charset="0"/>
              <a:buChar char="•"/>
            </a:pPr>
            <a:r>
              <a:rPr lang="en-US" sz="2600" dirty="0">
                <a:solidFill>
                  <a:srgbClr val="7030A0"/>
                </a:solidFill>
              </a:rPr>
              <a:t>Test bed for failure, revision, correction, etc.</a:t>
            </a:r>
            <a:endParaRPr lang="en-US" sz="2400" dirty="0">
              <a:solidFill>
                <a:srgbClr val="7030A0"/>
              </a:solidFill>
            </a:endParaRPr>
          </a:p>
          <a:p>
            <a:pPr marL="457200" indent="-457200">
              <a:buFont typeface="Arial" panose="020B0604020202020204" pitchFamily="34" charset="0"/>
              <a:buChar char="•"/>
            </a:pPr>
            <a:endParaRPr lang="en-US" sz="2600" dirty="0">
              <a:solidFill>
                <a:srgbClr val="7030A0"/>
              </a:solidFill>
            </a:endParaRPr>
          </a:p>
          <a:p>
            <a:r>
              <a:rPr lang="en-US" sz="2400" b="1" dirty="0">
                <a:solidFill>
                  <a:srgbClr val="0000FF"/>
                </a:solidFill>
              </a:rPr>
              <a:t>Why do this </a:t>
            </a:r>
            <a:r>
              <a:rPr lang="en-US" sz="2400" b="1" i="1" u="sng" dirty="0">
                <a:solidFill>
                  <a:srgbClr val="0000FF"/>
                </a:solidFill>
              </a:rPr>
              <a:t>now</a:t>
            </a:r>
            <a:r>
              <a:rPr lang="en-US" sz="2400" b="1" dirty="0">
                <a:solidFill>
                  <a:srgbClr val="0000FF"/>
                </a:solidFill>
              </a:rPr>
              <a:t>?</a:t>
            </a:r>
            <a:endParaRPr lang="en-US" sz="2400" b="1" dirty="0">
              <a:solidFill>
                <a:srgbClr val="7030A0"/>
              </a:solidFill>
            </a:endParaRPr>
          </a:p>
          <a:p>
            <a:pPr marL="457200" indent="-457200">
              <a:buFont typeface="Arial" panose="020B0604020202020204" pitchFamily="34" charset="0"/>
              <a:buChar char="•"/>
            </a:pPr>
            <a:r>
              <a:rPr lang="en-US" sz="2400" dirty="0">
                <a:solidFill>
                  <a:srgbClr val="7030A0"/>
                </a:solidFill>
              </a:rPr>
              <a:t>Establish communication </a:t>
            </a:r>
            <a:r>
              <a:rPr lang="en-US" sz="2400" b="1" dirty="0">
                <a:solidFill>
                  <a:srgbClr val="0000FF"/>
                </a:solidFill>
              </a:rPr>
              <a:t>early and often </a:t>
            </a:r>
            <a:r>
              <a:rPr lang="en-US" sz="2400" dirty="0">
                <a:solidFill>
                  <a:srgbClr val="7030A0"/>
                </a:solidFill>
              </a:rPr>
              <a:t>with the</a:t>
            </a:r>
          </a:p>
          <a:p>
            <a:r>
              <a:rPr lang="en-US" sz="2400" dirty="0">
                <a:solidFill>
                  <a:srgbClr val="7030A0"/>
                </a:solidFill>
              </a:rPr>
              <a:t>       authoritative sources of the data</a:t>
            </a:r>
          </a:p>
        </p:txBody>
      </p:sp>
      <p:pic>
        <p:nvPicPr>
          <p:cNvPr id="8" name="Picture 7">
            <a:extLst>
              <a:ext uri="{FF2B5EF4-FFF2-40B4-BE49-F238E27FC236}">
                <a16:creationId xmlns:a16="http://schemas.microsoft.com/office/drawing/2014/main" id="{82DAFA04-5B18-4B0D-B50E-A2832DF4F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9" y="0"/>
            <a:ext cx="1368552" cy="6858000"/>
          </a:xfrm>
          <a:prstGeom prst="rect">
            <a:avLst/>
          </a:prstGeom>
        </p:spPr>
      </p:pic>
      <p:sp>
        <p:nvSpPr>
          <p:cNvPr id="12" name="Rectangle 11">
            <a:extLst>
              <a:ext uri="{FF2B5EF4-FFF2-40B4-BE49-F238E27FC236}">
                <a16:creationId xmlns:a16="http://schemas.microsoft.com/office/drawing/2014/main" id="{7C947A7D-C24F-4265-83C4-4974EAAC0E38}"/>
              </a:ext>
            </a:extLst>
          </p:cNvPr>
          <p:cNvSpPr/>
          <p:nvPr/>
        </p:nvSpPr>
        <p:spPr>
          <a:xfrm>
            <a:off x="1229090" y="0"/>
            <a:ext cx="152399"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91082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D3A976-F386-48B9-A166-82DF5DB61E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0693" y="22459"/>
            <a:ext cx="7996873" cy="6858000"/>
          </a:xfrm>
          <a:prstGeom prst="rect">
            <a:avLst/>
          </a:prstGeom>
        </p:spPr>
      </p:pic>
      <p:pic>
        <p:nvPicPr>
          <p:cNvPr id="7" name="Picture 6">
            <a:extLst>
              <a:ext uri="{FF2B5EF4-FFF2-40B4-BE49-F238E27FC236}">
                <a16:creationId xmlns:a16="http://schemas.microsoft.com/office/drawing/2014/main" id="{1B55D4FA-DFE1-4666-A9BA-A620103202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127" y="228600"/>
            <a:ext cx="1259492" cy="1143000"/>
          </a:xfrm>
          <a:prstGeom prst="rect">
            <a:avLst/>
          </a:prstGeom>
        </p:spPr>
      </p:pic>
      <p:sp>
        <p:nvSpPr>
          <p:cNvPr id="9" name="TextBox 8">
            <a:extLst>
              <a:ext uri="{FF2B5EF4-FFF2-40B4-BE49-F238E27FC236}">
                <a16:creationId xmlns:a16="http://schemas.microsoft.com/office/drawing/2014/main" id="{75BCCC62-7AAB-48FD-A9DF-FD8425414EB3}"/>
              </a:ext>
            </a:extLst>
          </p:cNvPr>
          <p:cNvSpPr txBox="1"/>
          <p:nvPr/>
        </p:nvSpPr>
        <p:spPr>
          <a:xfrm>
            <a:off x="1488703" y="235974"/>
            <a:ext cx="2585274" cy="1015663"/>
          </a:xfrm>
          <a:prstGeom prst="rect">
            <a:avLst/>
          </a:prstGeom>
          <a:noFill/>
        </p:spPr>
        <p:txBody>
          <a:bodyPr wrap="square" rtlCol="0">
            <a:spAutoFit/>
          </a:bodyPr>
          <a:lstStyle/>
          <a:p>
            <a:r>
              <a:rPr lang="en-US" sz="3000" b="1" dirty="0">
                <a:solidFill>
                  <a:srgbClr val="008080"/>
                </a:solidFill>
              </a:rPr>
              <a:t>MRCC</a:t>
            </a:r>
          </a:p>
          <a:p>
            <a:r>
              <a:rPr lang="en-US" sz="3000" dirty="0">
                <a:solidFill>
                  <a:srgbClr val="008080"/>
                </a:solidFill>
              </a:rPr>
              <a:t>Started in 2014</a:t>
            </a:r>
            <a:endParaRPr lang="en-US" sz="2400" dirty="0">
              <a:solidFill>
                <a:srgbClr val="008080"/>
              </a:solidFill>
            </a:endParaRPr>
          </a:p>
        </p:txBody>
      </p:sp>
    </p:spTree>
    <p:extLst>
      <p:ext uri="{BB962C8B-B14F-4D97-AF65-F5344CB8AC3E}">
        <p14:creationId xmlns:p14="http://schemas.microsoft.com/office/powerpoint/2010/main" val="6183355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EC96C9B-7A96-45C7-803F-04F9C531BBD1}"/>
              </a:ext>
            </a:extLst>
          </p:cNvPr>
          <p:cNvSpPr/>
          <p:nvPr/>
        </p:nvSpPr>
        <p:spPr>
          <a:xfrm>
            <a:off x="1381489" y="-24114"/>
            <a:ext cx="7762512" cy="6882114"/>
          </a:xfrm>
          <a:prstGeom prst="rect">
            <a:avLst/>
          </a:prstGeom>
          <a:gradFill>
            <a:gsLst>
              <a:gs pos="0">
                <a:schemeClr val="accent1">
                  <a:lumMod val="5000"/>
                  <a:lumOff val="95000"/>
                </a:schemeClr>
              </a:gs>
              <a:gs pos="100000">
                <a:schemeClr val="accent4">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2DAFA04-5B18-4B0D-B50E-A2832DF4F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9" y="0"/>
            <a:ext cx="1368552" cy="6858000"/>
          </a:xfrm>
          <a:prstGeom prst="rect">
            <a:avLst/>
          </a:prstGeom>
        </p:spPr>
      </p:pic>
      <p:sp>
        <p:nvSpPr>
          <p:cNvPr id="12" name="Rectangle 11">
            <a:extLst>
              <a:ext uri="{FF2B5EF4-FFF2-40B4-BE49-F238E27FC236}">
                <a16:creationId xmlns:a16="http://schemas.microsoft.com/office/drawing/2014/main" id="{7C947A7D-C24F-4265-83C4-4974EAAC0E38}"/>
              </a:ext>
            </a:extLst>
          </p:cNvPr>
          <p:cNvSpPr/>
          <p:nvPr/>
        </p:nvSpPr>
        <p:spPr>
          <a:xfrm>
            <a:off x="1229090" y="0"/>
            <a:ext cx="152399"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FDB3844-9304-4264-A81D-E2943EC0EB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626"/>
            <a:ext cx="9144000" cy="6840747"/>
          </a:xfrm>
          <a:prstGeom prst="rect">
            <a:avLst/>
          </a:prstGeom>
        </p:spPr>
      </p:pic>
    </p:spTree>
    <p:extLst>
      <p:ext uri="{BB962C8B-B14F-4D97-AF65-F5344CB8AC3E}">
        <p14:creationId xmlns:p14="http://schemas.microsoft.com/office/powerpoint/2010/main" val="12610869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EC96C9B-7A96-45C7-803F-04F9C531BBD1}"/>
              </a:ext>
            </a:extLst>
          </p:cNvPr>
          <p:cNvSpPr/>
          <p:nvPr/>
        </p:nvSpPr>
        <p:spPr>
          <a:xfrm>
            <a:off x="1381489" y="-24114"/>
            <a:ext cx="7762512" cy="6882114"/>
          </a:xfrm>
          <a:prstGeom prst="rect">
            <a:avLst/>
          </a:prstGeom>
          <a:gradFill>
            <a:gsLst>
              <a:gs pos="0">
                <a:schemeClr val="accent1">
                  <a:lumMod val="5000"/>
                  <a:lumOff val="95000"/>
                </a:schemeClr>
              </a:gs>
              <a:gs pos="100000">
                <a:schemeClr val="accent4">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19261" y="653980"/>
            <a:ext cx="7797236" cy="5170646"/>
          </a:xfrm>
          <a:prstGeom prst="rect">
            <a:avLst/>
          </a:prstGeom>
          <a:noFill/>
        </p:spPr>
        <p:txBody>
          <a:bodyPr wrap="square" rtlCol="0">
            <a:spAutoFit/>
          </a:bodyPr>
          <a:lstStyle/>
          <a:p>
            <a:r>
              <a:rPr lang="en-US" sz="3000" b="1" dirty="0">
                <a:solidFill>
                  <a:srgbClr val="7030A0"/>
                </a:solidFill>
              </a:rPr>
              <a:t>Pilot project area(s) for MSGP</a:t>
            </a:r>
          </a:p>
          <a:p>
            <a:endParaRPr lang="en-US" sz="3000" dirty="0">
              <a:solidFill>
                <a:srgbClr val="7030A0"/>
              </a:solidFill>
            </a:endParaRPr>
          </a:p>
          <a:p>
            <a:r>
              <a:rPr lang="en-US" sz="3000" b="1" dirty="0">
                <a:solidFill>
                  <a:srgbClr val="0000FF"/>
                </a:solidFill>
              </a:rPr>
              <a:t>Some considerations for selection criteria:</a:t>
            </a:r>
          </a:p>
          <a:p>
            <a:endParaRPr lang="en-US" sz="3000" b="1" dirty="0">
              <a:solidFill>
                <a:schemeClr val="bg1">
                  <a:lumMod val="50000"/>
                </a:schemeClr>
              </a:solidFill>
            </a:endParaRPr>
          </a:p>
          <a:p>
            <a:pPr marL="457200" indent="-457200">
              <a:buFont typeface="Arial" panose="020B0604020202020204" pitchFamily="34" charset="0"/>
              <a:buChar char="•"/>
            </a:pPr>
            <a:r>
              <a:rPr lang="en-US" sz="3000" b="1" dirty="0">
                <a:solidFill>
                  <a:srgbClr val="7030A0"/>
                </a:solidFill>
              </a:rPr>
              <a:t>A diverse mix of stormwater features</a:t>
            </a:r>
          </a:p>
          <a:p>
            <a:pPr marL="457200" indent="-457200">
              <a:buFont typeface="Arial" panose="020B0604020202020204" pitchFamily="34" charset="0"/>
              <a:buChar char="•"/>
            </a:pPr>
            <a:r>
              <a:rPr lang="en-US" sz="3000" b="1" dirty="0">
                <a:solidFill>
                  <a:srgbClr val="7030A0"/>
                </a:solidFill>
              </a:rPr>
              <a:t>Natural and artificial features</a:t>
            </a:r>
          </a:p>
          <a:p>
            <a:pPr marL="457200" indent="-457200">
              <a:buFont typeface="Arial" panose="020B0604020202020204" pitchFamily="34" charset="0"/>
              <a:buChar char="•"/>
            </a:pPr>
            <a:r>
              <a:rPr lang="en-US" sz="3000" b="1" dirty="0">
                <a:solidFill>
                  <a:srgbClr val="7030A0"/>
                </a:solidFill>
              </a:rPr>
              <a:t>Urban, suburban, rural landscapes</a:t>
            </a:r>
          </a:p>
          <a:p>
            <a:pPr marL="457200" indent="-457200">
              <a:buFont typeface="Arial" panose="020B0604020202020204" pitchFamily="34" charset="0"/>
              <a:buChar char="•"/>
            </a:pPr>
            <a:r>
              <a:rPr lang="en-US" sz="3000" b="1" dirty="0">
                <a:solidFill>
                  <a:srgbClr val="7030A0"/>
                </a:solidFill>
              </a:rPr>
              <a:t>Inter-municipal</a:t>
            </a:r>
          </a:p>
          <a:p>
            <a:pPr marL="457200" indent="-457200">
              <a:buFont typeface="Arial" panose="020B0604020202020204" pitchFamily="34" charset="0"/>
              <a:buChar char="•"/>
            </a:pPr>
            <a:r>
              <a:rPr lang="en-US" sz="3000" b="1" dirty="0">
                <a:solidFill>
                  <a:srgbClr val="7030A0"/>
                </a:solidFill>
              </a:rPr>
              <a:t>Inter-county</a:t>
            </a:r>
          </a:p>
          <a:p>
            <a:pPr marL="457200" indent="-457200">
              <a:buFont typeface="Arial" panose="020B0604020202020204" pitchFamily="34" charset="0"/>
              <a:buChar char="•"/>
            </a:pPr>
            <a:r>
              <a:rPr lang="en-US" sz="3000" b="1" dirty="0">
                <a:solidFill>
                  <a:srgbClr val="7030A0"/>
                </a:solidFill>
              </a:rPr>
              <a:t>Watershed district considerations</a:t>
            </a:r>
          </a:p>
          <a:p>
            <a:pPr marL="457200" indent="-457200">
              <a:buFont typeface="Arial" panose="020B0604020202020204" pitchFamily="34" charset="0"/>
              <a:buChar char="•"/>
            </a:pPr>
            <a:r>
              <a:rPr lang="en-US" sz="3000" b="1" dirty="0">
                <a:solidFill>
                  <a:srgbClr val="7030A0"/>
                </a:solidFill>
              </a:rPr>
              <a:t>Willingness/openness to participation</a:t>
            </a:r>
          </a:p>
        </p:txBody>
      </p:sp>
      <p:pic>
        <p:nvPicPr>
          <p:cNvPr id="8" name="Picture 7">
            <a:extLst>
              <a:ext uri="{FF2B5EF4-FFF2-40B4-BE49-F238E27FC236}">
                <a16:creationId xmlns:a16="http://schemas.microsoft.com/office/drawing/2014/main" id="{82DAFA04-5B18-4B0D-B50E-A2832DF4F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9" y="0"/>
            <a:ext cx="1368552" cy="6858000"/>
          </a:xfrm>
          <a:prstGeom prst="rect">
            <a:avLst/>
          </a:prstGeom>
        </p:spPr>
      </p:pic>
      <p:sp>
        <p:nvSpPr>
          <p:cNvPr id="12" name="Rectangle 11">
            <a:extLst>
              <a:ext uri="{FF2B5EF4-FFF2-40B4-BE49-F238E27FC236}">
                <a16:creationId xmlns:a16="http://schemas.microsoft.com/office/drawing/2014/main" id="{7C947A7D-C24F-4265-83C4-4974EAAC0E38}"/>
              </a:ext>
            </a:extLst>
          </p:cNvPr>
          <p:cNvSpPr/>
          <p:nvPr/>
        </p:nvSpPr>
        <p:spPr>
          <a:xfrm>
            <a:off x="1229090" y="0"/>
            <a:ext cx="152399"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07779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EC96C9B-7A96-45C7-803F-04F9C531BBD1}"/>
              </a:ext>
            </a:extLst>
          </p:cNvPr>
          <p:cNvSpPr/>
          <p:nvPr/>
        </p:nvSpPr>
        <p:spPr>
          <a:xfrm>
            <a:off x="1381489" y="-24114"/>
            <a:ext cx="7762512" cy="6882114"/>
          </a:xfrm>
          <a:prstGeom prst="rect">
            <a:avLst/>
          </a:prstGeom>
          <a:gradFill>
            <a:gsLst>
              <a:gs pos="0">
                <a:schemeClr val="accent1">
                  <a:lumMod val="5000"/>
                  <a:lumOff val="95000"/>
                </a:schemeClr>
              </a:gs>
              <a:gs pos="100000">
                <a:schemeClr val="accent4">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2DAFA04-5B18-4B0D-B50E-A2832DF4F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9" y="0"/>
            <a:ext cx="1368552" cy="6858000"/>
          </a:xfrm>
          <a:prstGeom prst="rect">
            <a:avLst/>
          </a:prstGeom>
        </p:spPr>
      </p:pic>
      <p:sp>
        <p:nvSpPr>
          <p:cNvPr id="12" name="Rectangle 11">
            <a:extLst>
              <a:ext uri="{FF2B5EF4-FFF2-40B4-BE49-F238E27FC236}">
                <a16:creationId xmlns:a16="http://schemas.microsoft.com/office/drawing/2014/main" id="{7C947A7D-C24F-4265-83C4-4974EAAC0E38}"/>
              </a:ext>
            </a:extLst>
          </p:cNvPr>
          <p:cNvSpPr/>
          <p:nvPr/>
        </p:nvSpPr>
        <p:spPr>
          <a:xfrm>
            <a:off x="1229090" y="0"/>
            <a:ext cx="152399"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BF3206E-380E-47C8-A903-7494C33C3B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3888" y="14748"/>
            <a:ext cx="6709237" cy="6767052"/>
          </a:xfrm>
          <a:prstGeom prst="rect">
            <a:avLst/>
          </a:prstGeom>
        </p:spPr>
      </p:pic>
    </p:spTree>
    <p:extLst>
      <p:ext uri="{BB962C8B-B14F-4D97-AF65-F5344CB8AC3E}">
        <p14:creationId xmlns:p14="http://schemas.microsoft.com/office/powerpoint/2010/main" val="699278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0440" y="2660650"/>
            <a:ext cx="6717890" cy="1234727"/>
          </a:xfrm>
        </p:spPr>
        <p:txBody>
          <a:bodyPr>
            <a:normAutofit fontScale="90000"/>
          </a:bodyPr>
          <a:lstStyle/>
          <a:p>
            <a:r>
              <a:rPr lang="en-US" b="1" dirty="0"/>
              <a:t>Metro Storm Water </a:t>
            </a:r>
            <a:r>
              <a:rPr lang="en-US" b="1" dirty="0" err="1"/>
              <a:t>Geodata</a:t>
            </a:r>
            <a:r>
              <a:rPr lang="en-US" b="1" dirty="0"/>
              <a:t> Project- Asset Group</a:t>
            </a:r>
          </a:p>
        </p:txBody>
      </p:sp>
    </p:spTree>
    <p:extLst>
      <p:ext uri="{BB962C8B-B14F-4D97-AF65-F5344CB8AC3E}">
        <p14:creationId xmlns:p14="http://schemas.microsoft.com/office/powerpoint/2010/main" val="3241848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Recommendation Field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10842923"/>
              </p:ext>
            </p:extLst>
          </p:nvPr>
        </p:nvGraphicFramePr>
        <p:xfrm>
          <a:off x="508397" y="2057400"/>
          <a:ext cx="8162538" cy="3124200"/>
        </p:xfrm>
        <a:graphic>
          <a:graphicData uri="http://schemas.openxmlformats.org/drawingml/2006/table">
            <a:tbl>
              <a:tblPr firstRow="1" bandRow="1">
                <a:tableStyleId>{5C22544A-7EE6-4342-B048-85BDC9FD1C3A}</a:tableStyleId>
              </a:tblPr>
              <a:tblGrid>
                <a:gridCol w="2104571">
                  <a:extLst>
                    <a:ext uri="{9D8B030D-6E8A-4147-A177-3AD203B41FA5}">
                      <a16:colId xmlns:a16="http://schemas.microsoft.com/office/drawing/2014/main" val="2067778856"/>
                    </a:ext>
                  </a:extLst>
                </a:gridCol>
                <a:gridCol w="6057967">
                  <a:extLst>
                    <a:ext uri="{9D8B030D-6E8A-4147-A177-3AD203B41FA5}">
                      <a16:colId xmlns:a16="http://schemas.microsoft.com/office/drawing/2014/main" val="3037389059"/>
                    </a:ext>
                  </a:extLst>
                </a:gridCol>
              </a:tblGrid>
              <a:tr h="781050">
                <a:tc>
                  <a:txBody>
                    <a:bodyPr/>
                    <a:lstStyle/>
                    <a:p>
                      <a:pPr algn="ctr" fontAlgn="ctr"/>
                      <a:r>
                        <a:rPr lang="en-US" sz="1700" u="none" strike="noStrike" dirty="0">
                          <a:effectLst/>
                        </a:rPr>
                        <a:t>Recommendation (Rec)</a:t>
                      </a:r>
                      <a:endParaRPr lang="en-US" sz="1700" b="1" i="0" u="none" strike="noStrike" dirty="0">
                        <a:solidFill>
                          <a:srgbClr val="000000"/>
                        </a:solidFill>
                        <a:effectLst/>
                        <a:latin typeface="Arial" panose="020B0604020202020204" pitchFamily="34" charset="0"/>
                      </a:endParaRPr>
                    </a:p>
                  </a:txBody>
                  <a:tcPr marL="9046" marR="9046" marT="9045" marB="0" anchor="ctr"/>
                </a:tc>
                <a:tc>
                  <a:txBody>
                    <a:bodyPr/>
                    <a:lstStyle/>
                    <a:p>
                      <a:pPr algn="ctr" fontAlgn="ctr"/>
                      <a:r>
                        <a:rPr lang="en-US" sz="1700" u="none" strike="noStrike" dirty="0">
                          <a:effectLst/>
                        </a:rPr>
                        <a:t>Description</a:t>
                      </a:r>
                      <a:endParaRPr lang="en-US" sz="1700" b="1" i="0" u="none" strike="noStrike" dirty="0">
                        <a:solidFill>
                          <a:srgbClr val="000000"/>
                        </a:solidFill>
                        <a:effectLst/>
                        <a:latin typeface="Arial" panose="020B0604020202020204" pitchFamily="34" charset="0"/>
                      </a:endParaRPr>
                    </a:p>
                  </a:txBody>
                  <a:tcPr marL="9046" marR="9046" marT="9045" marB="0" anchor="ctr"/>
                </a:tc>
                <a:extLst>
                  <a:ext uri="{0D108BD9-81ED-4DB2-BD59-A6C34878D82A}">
                    <a16:rowId xmlns:a16="http://schemas.microsoft.com/office/drawing/2014/main" val="384113527"/>
                  </a:ext>
                </a:extLst>
              </a:tr>
              <a:tr h="781050">
                <a:tc>
                  <a:txBody>
                    <a:bodyPr/>
                    <a:lstStyle/>
                    <a:p>
                      <a:pPr algn="ctr" fontAlgn="ctr"/>
                      <a:r>
                        <a:rPr lang="en-US" sz="1700" u="none" strike="noStrike" dirty="0">
                          <a:effectLst/>
                        </a:rPr>
                        <a:t>Yes</a:t>
                      </a:r>
                      <a:endParaRPr lang="en-US" sz="1700" b="0" i="0" u="none" strike="noStrike" dirty="0">
                        <a:solidFill>
                          <a:srgbClr val="000000"/>
                        </a:solidFill>
                        <a:effectLst/>
                        <a:latin typeface="Times New Roman" panose="02020603050405020304" pitchFamily="18" charset="0"/>
                      </a:endParaRPr>
                    </a:p>
                  </a:txBody>
                  <a:tcPr marL="9046" marR="9046" marT="9045" marB="0" anchor="ctr"/>
                </a:tc>
                <a:tc>
                  <a:txBody>
                    <a:bodyPr/>
                    <a:lstStyle/>
                    <a:p>
                      <a:pPr algn="l" fontAlgn="ctr"/>
                      <a:r>
                        <a:rPr lang="en-US" sz="1700" u="none" strike="noStrike" dirty="0">
                          <a:effectLst/>
                        </a:rPr>
                        <a:t>Asset Management Software (AMS) or workflows depend on these GIS attributes</a:t>
                      </a:r>
                      <a:endParaRPr lang="en-US" sz="1700" b="0" i="0" u="none" strike="noStrike" dirty="0">
                        <a:solidFill>
                          <a:srgbClr val="000000"/>
                        </a:solidFill>
                        <a:effectLst/>
                        <a:latin typeface="Times New Roman" panose="02020603050405020304" pitchFamily="18" charset="0"/>
                      </a:endParaRPr>
                    </a:p>
                  </a:txBody>
                  <a:tcPr marL="9046" marR="9046" marT="9045" marB="0" anchor="ctr"/>
                </a:tc>
                <a:extLst>
                  <a:ext uri="{0D108BD9-81ED-4DB2-BD59-A6C34878D82A}">
                    <a16:rowId xmlns:a16="http://schemas.microsoft.com/office/drawing/2014/main" val="3106918894"/>
                  </a:ext>
                </a:extLst>
              </a:tr>
              <a:tr h="781050">
                <a:tc>
                  <a:txBody>
                    <a:bodyPr/>
                    <a:lstStyle/>
                    <a:p>
                      <a:pPr algn="ctr" fontAlgn="ctr"/>
                      <a:r>
                        <a:rPr lang="en-US" sz="1700" u="none" strike="noStrike" dirty="0">
                          <a:effectLst/>
                        </a:rPr>
                        <a:t>Convenience</a:t>
                      </a:r>
                      <a:endParaRPr lang="en-US" sz="1700" b="0" i="0" u="none" strike="noStrike" dirty="0">
                        <a:solidFill>
                          <a:srgbClr val="000000"/>
                        </a:solidFill>
                        <a:effectLst/>
                        <a:latin typeface="Times New Roman" panose="02020603050405020304" pitchFamily="18" charset="0"/>
                      </a:endParaRPr>
                    </a:p>
                  </a:txBody>
                  <a:tcPr marL="9046" marR="9046" marT="9045" marB="0" anchor="ctr"/>
                </a:tc>
                <a:tc>
                  <a:txBody>
                    <a:bodyPr/>
                    <a:lstStyle/>
                    <a:p>
                      <a:pPr algn="l" fontAlgn="ctr"/>
                      <a:r>
                        <a:rPr lang="en-US" sz="1700" u="none" strike="noStrike" dirty="0">
                          <a:effectLst/>
                        </a:rPr>
                        <a:t>Use of field would be convenient but possible to derive from existing fields</a:t>
                      </a:r>
                      <a:endParaRPr lang="en-US" sz="1700" b="0" i="0" u="none" strike="noStrike" dirty="0">
                        <a:solidFill>
                          <a:srgbClr val="000000"/>
                        </a:solidFill>
                        <a:effectLst/>
                        <a:latin typeface="Times New Roman" panose="02020603050405020304" pitchFamily="18" charset="0"/>
                      </a:endParaRPr>
                    </a:p>
                  </a:txBody>
                  <a:tcPr marL="9046" marR="9046" marT="9045" marB="0" anchor="ctr"/>
                </a:tc>
                <a:extLst>
                  <a:ext uri="{0D108BD9-81ED-4DB2-BD59-A6C34878D82A}">
                    <a16:rowId xmlns:a16="http://schemas.microsoft.com/office/drawing/2014/main" val="3780657399"/>
                  </a:ext>
                </a:extLst>
              </a:tr>
              <a:tr h="781050">
                <a:tc>
                  <a:txBody>
                    <a:bodyPr/>
                    <a:lstStyle/>
                    <a:p>
                      <a:pPr algn="ctr" fontAlgn="ctr"/>
                      <a:r>
                        <a:rPr lang="en-US" sz="1700" u="none" strike="noStrike" dirty="0">
                          <a:effectLst/>
                        </a:rPr>
                        <a:t>AMS</a:t>
                      </a:r>
                      <a:endParaRPr lang="en-US" sz="1700" b="0" i="0" u="none" strike="noStrike" dirty="0">
                        <a:solidFill>
                          <a:srgbClr val="000000"/>
                        </a:solidFill>
                        <a:effectLst/>
                        <a:latin typeface="Times New Roman" panose="02020603050405020304" pitchFamily="18" charset="0"/>
                      </a:endParaRPr>
                    </a:p>
                  </a:txBody>
                  <a:tcPr marL="9046" marR="9046" marT="9045" marB="0" anchor="ctr"/>
                </a:tc>
                <a:tc>
                  <a:txBody>
                    <a:bodyPr/>
                    <a:lstStyle/>
                    <a:p>
                      <a:pPr algn="l" fontAlgn="ctr"/>
                      <a:r>
                        <a:rPr lang="en-US" sz="1700" u="none" strike="noStrike" dirty="0">
                          <a:effectLst/>
                        </a:rPr>
                        <a:t>Field may exist in an AMS.  These fields could be used in the absence of an AMS</a:t>
                      </a:r>
                      <a:endParaRPr lang="en-US" sz="1700" b="0" i="0" u="none" strike="noStrike" dirty="0">
                        <a:solidFill>
                          <a:srgbClr val="000000"/>
                        </a:solidFill>
                        <a:effectLst/>
                        <a:latin typeface="Times New Roman" panose="02020603050405020304" pitchFamily="18" charset="0"/>
                      </a:endParaRPr>
                    </a:p>
                  </a:txBody>
                  <a:tcPr marL="9046" marR="9046" marT="9045" marB="0" anchor="ctr"/>
                </a:tc>
                <a:extLst>
                  <a:ext uri="{0D108BD9-81ED-4DB2-BD59-A6C34878D82A}">
                    <a16:rowId xmlns:a16="http://schemas.microsoft.com/office/drawing/2014/main" val="3683581014"/>
                  </a:ext>
                </a:extLst>
              </a:tr>
            </a:tbl>
          </a:graphicData>
        </a:graphic>
      </p:graphicFrame>
    </p:spTree>
    <p:extLst>
      <p:ext uri="{BB962C8B-B14F-4D97-AF65-F5344CB8AC3E}">
        <p14:creationId xmlns:p14="http://schemas.microsoft.com/office/powerpoint/2010/main" val="2692336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Basics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25003441"/>
              </p:ext>
            </p:extLst>
          </p:nvPr>
        </p:nvGraphicFramePr>
        <p:xfrm>
          <a:off x="508001" y="1828800"/>
          <a:ext cx="7830710" cy="2720404"/>
        </p:xfrm>
        <a:graphic>
          <a:graphicData uri="http://schemas.openxmlformats.org/drawingml/2006/table">
            <a:tbl>
              <a:tblPr/>
              <a:tblGrid>
                <a:gridCol w="1595443">
                  <a:extLst>
                    <a:ext uri="{9D8B030D-6E8A-4147-A177-3AD203B41FA5}">
                      <a16:colId xmlns:a16="http://schemas.microsoft.com/office/drawing/2014/main" val="2431048611"/>
                    </a:ext>
                  </a:extLst>
                </a:gridCol>
                <a:gridCol w="1225551">
                  <a:extLst>
                    <a:ext uri="{9D8B030D-6E8A-4147-A177-3AD203B41FA5}">
                      <a16:colId xmlns:a16="http://schemas.microsoft.com/office/drawing/2014/main" val="3411775739"/>
                    </a:ext>
                  </a:extLst>
                </a:gridCol>
                <a:gridCol w="355377">
                  <a:extLst>
                    <a:ext uri="{9D8B030D-6E8A-4147-A177-3AD203B41FA5}">
                      <a16:colId xmlns:a16="http://schemas.microsoft.com/office/drawing/2014/main" val="3546807902"/>
                    </a:ext>
                  </a:extLst>
                </a:gridCol>
                <a:gridCol w="851907">
                  <a:extLst>
                    <a:ext uri="{9D8B030D-6E8A-4147-A177-3AD203B41FA5}">
                      <a16:colId xmlns:a16="http://schemas.microsoft.com/office/drawing/2014/main" val="320986445"/>
                    </a:ext>
                  </a:extLst>
                </a:gridCol>
                <a:gridCol w="3802432">
                  <a:extLst>
                    <a:ext uri="{9D8B030D-6E8A-4147-A177-3AD203B41FA5}">
                      <a16:colId xmlns:a16="http://schemas.microsoft.com/office/drawing/2014/main" val="667028561"/>
                    </a:ext>
                  </a:extLst>
                </a:gridCol>
              </a:tblGrid>
              <a:tr h="752330">
                <a:tc>
                  <a:txBody>
                    <a:bodyPr/>
                    <a:lstStyle/>
                    <a:p>
                      <a:pPr algn="ctr" fontAlgn="ctr"/>
                      <a:r>
                        <a:rPr lang="en-US" sz="1600" b="1" i="0" u="none" strike="noStrike" dirty="0">
                          <a:solidFill>
                            <a:srgbClr val="000000"/>
                          </a:solidFill>
                          <a:effectLst/>
                          <a:latin typeface="Arial" panose="020B0604020202020204" pitchFamily="34" charset="0"/>
                        </a:rPr>
                        <a:t>Field Name</a:t>
                      </a:r>
                    </a:p>
                  </a:txBody>
                  <a:tcPr marL="8677" marR="8677" marT="86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Arial" panose="020B0604020202020204" pitchFamily="34" charset="0"/>
                        </a:rPr>
                        <a:t>Alias</a:t>
                      </a:r>
                    </a:p>
                  </a:txBody>
                  <a:tcPr marL="8677" marR="8677" marT="86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Arial" panose="020B0604020202020204" pitchFamily="34" charset="0"/>
                        </a:rPr>
                        <a:t>Rec</a:t>
                      </a:r>
                    </a:p>
                  </a:txBody>
                  <a:tcPr marL="8677" marR="8677" marT="86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Arial" panose="020B0604020202020204" pitchFamily="34" charset="0"/>
                        </a:rPr>
                        <a:t>Geometry </a:t>
                      </a:r>
                    </a:p>
                    <a:p>
                      <a:pPr algn="ctr" fontAlgn="ctr"/>
                      <a:r>
                        <a:rPr lang="en-US" sz="1600" b="1" i="0" u="none" strike="noStrike" dirty="0">
                          <a:solidFill>
                            <a:srgbClr val="000000"/>
                          </a:solidFill>
                          <a:effectLst/>
                          <a:latin typeface="Arial" panose="020B0604020202020204" pitchFamily="34" charset="0"/>
                        </a:rPr>
                        <a:t>Type</a:t>
                      </a:r>
                    </a:p>
                  </a:txBody>
                  <a:tcPr marL="8677" marR="8677" marT="86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Arial" panose="020B0604020202020204" pitchFamily="34" charset="0"/>
                        </a:rPr>
                        <a:t>Description</a:t>
                      </a:r>
                    </a:p>
                  </a:txBody>
                  <a:tcPr marL="8677" marR="8677" marT="86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9007556"/>
                  </a:ext>
                </a:extLst>
              </a:tr>
              <a:tr h="1352346">
                <a:tc>
                  <a:txBody>
                    <a:bodyPr/>
                    <a:lstStyle/>
                    <a:p>
                      <a:pPr algn="l" fontAlgn="ctr"/>
                      <a:r>
                        <a:rPr lang="en-US" sz="1600" b="0" i="0" u="none" strike="noStrike" dirty="0" err="1">
                          <a:solidFill>
                            <a:srgbClr val="000000"/>
                          </a:solidFill>
                          <a:effectLst/>
                          <a:latin typeface="Times New Roman" panose="02020603050405020304" pitchFamily="18" charset="0"/>
                        </a:rPr>
                        <a:t>AssetID</a:t>
                      </a:r>
                      <a:endParaRPr lang="en-US" sz="1600" b="0" i="0" u="none" strike="noStrike" dirty="0">
                        <a:solidFill>
                          <a:srgbClr val="000000"/>
                        </a:solidFill>
                        <a:effectLst/>
                        <a:latin typeface="Times New Roman" panose="02020603050405020304" pitchFamily="18" charset="0"/>
                      </a:endParaRPr>
                    </a:p>
                  </a:txBody>
                  <a:tcPr marL="78087" marR="8677" marT="86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en-US" sz="1600" b="0" i="0" u="none" strike="noStrike" dirty="0">
                          <a:solidFill>
                            <a:srgbClr val="000000"/>
                          </a:solidFill>
                          <a:effectLst/>
                          <a:latin typeface="Times New Roman" panose="02020603050405020304" pitchFamily="18" charset="0"/>
                        </a:rPr>
                        <a:t>Facility Id / Asset Id</a:t>
                      </a:r>
                    </a:p>
                  </a:txBody>
                  <a:tcPr marL="78087" marR="8677" marT="8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600" b="0" i="0" u="none" strike="noStrike" dirty="0">
                          <a:solidFill>
                            <a:srgbClr val="000000"/>
                          </a:solidFill>
                          <a:effectLst/>
                          <a:latin typeface="Times New Roman" panose="02020603050405020304" pitchFamily="18" charset="0"/>
                        </a:rPr>
                        <a:t>Yes</a:t>
                      </a:r>
                    </a:p>
                  </a:txBody>
                  <a:tcPr marL="8677" marR="8677" marT="8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600" b="0" i="0" u="none" strike="noStrike" dirty="0">
                          <a:solidFill>
                            <a:srgbClr val="000000"/>
                          </a:solidFill>
                          <a:effectLst/>
                          <a:latin typeface="Times New Roman" panose="02020603050405020304" pitchFamily="18" charset="0"/>
                        </a:rPr>
                        <a:t>*</a:t>
                      </a:r>
                    </a:p>
                  </a:txBody>
                  <a:tcPr marL="8677" marR="8677" marT="8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algn="l" defTabSz="457200" rtl="0" eaLnBrk="1" fontAlgn="ctr" latinLnBrk="0" hangingPunct="1"/>
                      <a:r>
                        <a:rPr lang="en-US" sz="1600" b="0" i="0" u="none" strike="noStrike" kern="1200" dirty="0">
                          <a:solidFill>
                            <a:srgbClr val="000000"/>
                          </a:solidFill>
                          <a:effectLst/>
                          <a:latin typeface="Times New Roman" panose="02020603050405020304" pitchFamily="18" charset="0"/>
                          <a:ea typeface="+mn-ea"/>
                          <a:cs typeface="+mn-cs"/>
                        </a:rPr>
                        <a:t>Primary Key used by asset Owner/Manager to track work activity on the asset.  Specific type and length of the field may be customizable by each agency.  Field length set to 75 in order to accommodate Global Id fields. Can make longer if needed</a:t>
                      </a:r>
                    </a:p>
                  </a:txBody>
                  <a:tcPr marL="83293" marR="8677" marT="86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50031248"/>
                  </a:ext>
                </a:extLst>
              </a:tr>
              <a:tr h="486123">
                <a:tc>
                  <a:txBody>
                    <a:bodyPr/>
                    <a:lstStyle/>
                    <a:p>
                      <a:pPr algn="l" fontAlgn="ctr"/>
                      <a:r>
                        <a:rPr lang="en-US" sz="1600" b="0" i="0" u="none" strike="noStrike">
                          <a:solidFill>
                            <a:srgbClr val="000000"/>
                          </a:solidFill>
                          <a:effectLst/>
                          <a:latin typeface="Times New Roman" panose="02020603050405020304" pitchFamily="18" charset="0"/>
                        </a:rPr>
                        <a:t>Location</a:t>
                      </a:r>
                    </a:p>
                  </a:txBody>
                  <a:tcPr marL="78087" marR="8677" marT="86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ctr"/>
                      <a:r>
                        <a:rPr lang="en-US" sz="1600" b="0" i="0" u="none" strike="noStrike">
                          <a:solidFill>
                            <a:srgbClr val="000000"/>
                          </a:solidFill>
                          <a:effectLst/>
                          <a:latin typeface="Times New Roman" panose="02020603050405020304" pitchFamily="18" charset="0"/>
                        </a:rPr>
                        <a:t>Location</a:t>
                      </a:r>
                    </a:p>
                  </a:txBody>
                  <a:tcPr marL="78087" marR="8677" marT="8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600" b="0" i="0" u="none" strike="noStrike" dirty="0">
                          <a:solidFill>
                            <a:srgbClr val="000000"/>
                          </a:solidFill>
                          <a:effectLst/>
                          <a:latin typeface="Times New Roman" panose="02020603050405020304" pitchFamily="18" charset="0"/>
                        </a:rPr>
                        <a:t>Yes</a:t>
                      </a:r>
                    </a:p>
                  </a:txBody>
                  <a:tcPr marL="8677" marR="8677" marT="8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600" b="0" i="0" u="none" strike="noStrike">
                          <a:solidFill>
                            <a:srgbClr val="000000"/>
                          </a:solidFill>
                          <a:effectLst/>
                          <a:latin typeface="Times New Roman" panose="02020603050405020304" pitchFamily="18" charset="0"/>
                        </a:rPr>
                        <a:t>*</a:t>
                      </a:r>
                    </a:p>
                  </a:txBody>
                  <a:tcPr marL="8677" marR="8677" marT="8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algn="l" defTabSz="457200" rtl="0" eaLnBrk="1" fontAlgn="ctr" latinLnBrk="0" hangingPunct="1"/>
                      <a:r>
                        <a:rPr lang="en-US" sz="1600" b="0" i="0" u="none" strike="noStrike" kern="1200" dirty="0">
                          <a:solidFill>
                            <a:srgbClr val="000000"/>
                          </a:solidFill>
                          <a:effectLst/>
                          <a:latin typeface="Times New Roman" panose="02020603050405020304" pitchFamily="18" charset="0"/>
                          <a:ea typeface="+mn-ea"/>
                          <a:cs typeface="+mn-cs"/>
                        </a:rPr>
                        <a:t>General Location – Address, Intersection, or descriptive location</a:t>
                      </a:r>
                    </a:p>
                  </a:txBody>
                  <a:tcPr marL="83293" marR="8677" marT="86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301262458"/>
                  </a:ext>
                </a:extLst>
              </a:tr>
            </a:tbl>
          </a:graphicData>
        </a:graphic>
      </p:graphicFrame>
    </p:spTree>
    <p:extLst>
      <p:ext uri="{BB962C8B-B14F-4D97-AF65-F5344CB8AC3E}">
        <p14:creationId xmlns:p14="http://schemas.microsoft.com/office/powerpoint/2010/main" val="25748024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39460</TotalTime>
  <Words>3856</Words>
  <Application>Microsoft Office PowerPoint</Application>
  <PresentationFormat>On-screen Show (4:3)</PresentationFormat>
  <Paragraphs>822</Paragraphs>
  <Slides>69</Slides>
  <Notes>17</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69</vt:i4>
      </vt:variant>
    </vt:vector>
  </HeadingPairs>
  <TitlesOfParts>
    <vt:vector size="81" baseType="lpstr">
      <vt:lpstr>Arial</vt:lpstr>
      <vt:lpstr>Calibri</vt:lpstr>
      <vt:lpstr>Calibri Light</vt:lpstr>
      <vt:lpstr>NeueHaasGroteskText Std</vt:lpstr>
      <vt:lpstr>Times New Roman</vt:lpstr>
      <vt:lpstr>Trebuchet MS</vt:lpstr>
      <vt:lpstr>Wingdings</vt:lpstr>
      <vt:lpstr>Wingdings 3</vt:lpstr>
      <vt:lpstr>Office Theme</vt:lpstr>
      <vt:lpstr>Facet</vt:lpstr>
      <vt:lpstr>MN.IT</vt:lpstr>
      <vt:lpstr>1_Office Theme</vt:lpstr>
      <vt:lpstr>PowerPoint Presentation</vt:lpstr>
      <vt:lpstr>PowerPoint Presentation</vt:lpstr>
      <vt:lpstr>PowerPoint Presentation</vt:lpstr>
      <vt:lpstr>PowerPoint Presentation</vt:lpstr>
      <vt:lpstr>PowerPoint Presentation</vt:lpstr>
      <vt:lpstr>PowerPoint Presentation</vt:lpstr>
      <vt:lpstr>Metro Storm Water Geodata Project- Asset Group</vt:lpstr>
      <vt:lpstr>Recommendation Field</vt:lpstr>
      <vt:lpstr>Basics</vt:lpstr>
      <vt:lpstr>Life Cycle Delivery</vt:lpstr>
      <vt:lpstr>Operations &amp; Maintenance</vt:lpstr>
      <vt:lpstr>Risk</vt:lpstr>
      <vt:lpstr>Level of Service</vt:lpstr>
      <vt:lpstr>Financial</vt:lpstr>
      <vt:lpstr>MS4 Inspection Fields - Compliance</vt:lpstr>
      <vt:lpstr>Detailed Inspections - Condition</vt:lpstr>
      <vt:lpstr>Detailed Inspections  Include with this Standard or not?</vt:lpstr>
      <vt:lpstr>Glossary </vt:lpstr>
      <vt:lpstr>Glossary Examples</vt:lpstr>
      <vt:lpstr>PowerPoint Presentation</vt:lpstr>
      <vt:lpstr>Routing Business Needs</vt:lpstr>
      <vt:lpstr>PowerPoint Presentation</vt:lpstr>
      <vt:lpstr>Determine where and how water is conveyed through the constructed and natural network </vt:lpstr>
      <vt:lpstr>PowerPoint Presentation</vt:lpstr>
      <vt:lpstr>PowerPoint Presentation</vt:lpstr>
      <vt:lpstr>PowerPoint Presentation</vt:lpstr>
      <vt:lpstr>Determine where and how water is conveyed through the constructed and natural network </vt:lpstr>
      <vt:lpstr>Geometry Requirements</vt:lpstr>
      <vt:lpstr>Geometry Requirements</vt:lpstr>
      <vt:lpstr> Attribute Requirements</vt:lpstr>
      <vt:lpstr> Attribute Requirements</vt:lpstr>
      <vt:lpstr> Determine how barriers in the system impact stormwater flow  </vt:lpstr>
      <vt:lpstr> Future Consideration - Associations</vt:lpstr>
      <vt:lpstr>PowerPoint Presentation</vt:lpstr>
      <vt:lpstr>PowerPoint Presentation</vt:lpstr>
      <vt:lpstr>PowerPoint Presentation</vt:lpstr>
      <vt:lpstr>PowerPoint Presentation</vt:lpstr>
      <vt:lpstr>PowerPoint Presentation</vt:lpstr>
      <vt:lpstr>Routing Business Needs</vt:lpstr>
      <vt:lpstr>Stormwater Quantity and Quality Analysis Data Needs</vt:lpstr>
      <vt:lpstr>Stormwater Quantity and Quality Analysis Data Needs</vt:lpstr>
      <vt:lpstr>PowerPoint Presentation</vt:lpstr>
      <vt:lpstr>PowerPoint Presentation</vt:lpstr>
      <vt:lpstr>PowerPoint Presentation</vt:lpstr>
      <vt:lpstr>PowerPoint Presentation</vt:lpstr>
      <vt:lpstr>PowerPoint Presentation</vt:lpstr>
      <vt:lpstr>MS4 Mapping Requirements</vt:lpstr>
      <vt:lpstr>MS4 Permit</vt:lpstr>
      <vt:lpstr> MS4 Boundaries</vt:lpstr>
      <vt:lpstr> MS4 Boundaries</vt:lpstr>
      <vt:lpstr>MS4 Permit</vt:lpstr>
      <vt:lpstr>Illicit Discharge Detection and Elimination</vt:lpstr>
      <vt:lpstr>Small MS4 Permit</vt:lpstr>
      <vt:lpstr>Minneapolis/St. Paul Permit</vt:lpstr>
      <vt:lpstr>Minneapolis/St. Paul Permit</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Metropolitan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Maasgm</dc:creator>
  <cp:lastModifiedBy>Maas, Geoffrey</cp:lastModifiedBy>
  <cp:revision>544</cp:revision>
  <dcterms:created xsi:type="dcterms:W3CDTF">2012-07-17T16:26:09Z</dcterms:created>
  <dcterms:modified xsi:type="dcterms:W3CDTF">2018-11-21T20:49:32Z</dcterms:modified>
</cp:coreProperties>
</file>