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  <p:sldMasterId id="2147483669" r:id="rId6"/>
    <p:sldMasterId id="2147483683" r:id="rId7"/>
    <p:sldMasterId id="2147483687" r:id="rId8"/>
    <p:sldMasterId id="2147483689" r:id="rId9"/>
    <p:sldMasterId id="2147483691" r:id="rId10"/>
    <p:sldMasterId id="2147483693" r:id="rId11"/>
    <p:sldMasterId id="2147483695" r:id="rId12"/>
    <p:sldMasterId id="2147483697" r:id="rId13"/>
    <p:sldMasterId id="2147483712" r:id="rId14"/>
    <p:sldMasterId id="2147483715" r:id="rId15"/>
  </p:sldMasterIdLst>
  <p:notesMasterIdLst>
    <p:notesMasterId r:id="rId18"/>
  </p:notesMasterIdLst>
  <p:handoutMasterIdLst>
    <p:handoutMasterId r:id="rId19"/>
  </p:handoutMasterIdLst>
  <p:sldIdLst>
    <p:sldId id="762" r:id="rId16"/>
    <p:sldId id="764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6600FF"/>
    <a:srgbClr val="0066FF"/>
    <a:srgbClr val="0000CC"/>
    <a:srgbClr val="0000FF"/>
    <a:srgbClr val="003BB0"/>
    <a:srgbClr val="9966FF"/>
    <a:srgbClr val="003300"/>
    <a:srgbClr val="003366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2CE526-692C-4E8A-AC72-E905675CE883}" v="2" dt="2022-12-07T16:03:47.4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8430" autoAdjust="0"/>
  </p:normalViewPr>
  <p:slideViewPr>
    <p:cSldViewPr>
      <p:cViewPr varScale="1">
        <p:scale>
          <a:sx n="110" d="100"/>
          <a:sy n="110" d="100"/>
        </p:scale>
        <p:origin x="63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0CC5E-5F2B-4DE6-9183-5142077D5B0C}" type="datetimeFigureOut">
              <a:rPr lang="en-US" smtClean="0"/>
              <a:pPr/>
              <a:t>12/7/2022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D3515-6A03-434F-9033-BB6BF4263F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774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5CE2B-CA65-4E56-86DA-CAB21E618B23}" type="datetimeFigureOut">
              <a:rPr lang="en-US" smtClean="0"/>
              <a:pPr/>
              <a:t>12/7/2022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8128A-DFEE-48BD-B6FE-E7D6725E87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384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6638B-5B3C-4F9B-A12A-678D013F193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250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6638B-5B3C-4F9B-A12A-678D013F193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98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28CA-8734-4548-A52A-3AAC92B56ED6}" type="datetimeFigureOut">
              <a:rPr lang="en-US" smtClean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1D28-2B0A-4BD2-BF46-042FDDF98E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28CA-8734-4548-A52A-3AAC92B56ED6}" type="datetimeFigureOut">
              <a:rPr lang="en-US" smtClean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1D28-2B0A-4BD2-BF46-042FDDF98E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28CA-8734-4548-A52A-3AAC92B56ED6}" type="datetimeFigureOut">
              <a:rPr lang="en-US" smtClean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1D28-2B0A-4BD2-BF46-042FDDF98E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521B9-0E9A-47AB-8D27-4419A80043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EE3E2B-BE9C-5CF6-EAF9-1C2FC260EE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78137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0B95A-6823-1D31-C394-45BC5F708B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9D1A1D-FB48-001E-ACD2-608875E36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23422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A2B6F-1EC1-25B7-D55B-CC4DFC088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5B41D6-3C12-A510-B57C-5B28304A9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60454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0EEB3-F52E-1F2E-DA7D-07CABC202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83F837-532D-8FB7-8D42-1D96BED37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AFAA5-5891-6BE3-3115-6A476CBA70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935F4-130A-44BA-B9E4-FB5C8CE193B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46E7E5-018D-0A12-8534-46EE20F16B7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66A6D71-CBE5-4DB2-BA8D-22092B89CECA}" type="datetime1">
              <a:rPr lang="en-US" smtClean="0">
                <a:solidFill>
                  <a:prstClr val="black"/>
                </a:solidFill>
              </a:rPr>
              <a:pPr/>
              <a:t>12/7/2022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174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4F155-523A-995A-5F6C-2BC4D320DE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8D2BFC-CF98-7E9F-67E1-59C7CC7602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8B471-7B65-1D7B-99F6-008F35DBDC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935F4-130A-44BA-B9E4-FB5C8CE193B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52ED84-204A-9034-4760-972D1694A0D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66A6D71-CBE5-4DB2-BA8D-22092B89CECA}" type="datetime1">
              <a:rPr lang="en-US" smtClean="0">
                <a:solidFill>
                  <a:prstClr val="black"/>
                </a:solidFill>
              </a:rPr>
              <a:pPr/>
              <a:t>12/7/2022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05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C5C8F-2914-35E5-8CE2-DE761F323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E4F3FD-A09C-A811-EA61-CC26F8FD6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8CEA51-9863-9FDC-1B0A-153941FB81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935F4-130A-44BA-B9E4-FB5C8CE193B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C3206-84ED-5959-AFAA-178AC241196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66A6D71-CBE5-4DB2-BA8D-22092B89CECA}" type="datetime1">
              <a:rPr lang="en-US" smtClean="0">
                <a:solidFill>
                  <a:prstClr val="black"/>
                </a:solidFill>
              </a:rPr>
              <a:pPr/>
              <a:t>12/7/2022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361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AEE9F-B767-76D2-6ACC-8817522A63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35C9AB-80D2-6553-D663-59A1C6CD1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081E9-573A-5DEB-2BDF-1C9A3765E0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935F4-130A-44BA-B9E4-FB5C8CE193B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9E6357-A98E-754E-1A92-B3BBB38A8F4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66A6D71-CBE5-4DB2-BA8D-22092B89CECA}" type="datetime1">
              <a:rPr lang="en-US" smtClean="0">
                <a:solidFill>
                  <a:prstClr val="black"/>
                </a:solidFill>
              </a:rPr>
              <a:pPr/>
              <a:t>12/7/2022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24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6FCB5-1824-EF92-9CFF-795E826BA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DFCDE7-B095-67A4-AC93-E42C6FB642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58293-44D5-C962-0411-B6ADF903BA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935F4-130A-44BA-B9E4-FB5C8CE193B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D3F520-C7CB-E242-E3BC-2033AE29489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66A6D71-CBE5-4DB2-BA8D-22092B89CECA}" type="datetime1">
              <a:rPr lang="en-US" smtClean="0">
                <a:solidFill>
                  <a:prstClr val="black"/>
                </a:solidFill>
              </a:rPr>
              <a:pPr/>
              <a:t>12/7/2022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01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28CA-8734-4548-A52A-3AAC92B56ED6}" type="datetimeFigureOut">
              <a:rPr lang="en-US" smtClean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1D28-2B0A-4BD2-BF46-042FDDF98E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28CA-8734-4548-A52A-3AAC92B56ED6}" type="datetimeFigureOut">
              <a:rPr lang="en-US" smtClean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1D28-2B0A-4BD2-BF46-042FDDF98E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28CA-8734-4548-A52A-3AAC92B56ED6}" type="datetimeFigureOut">
              <a:rPr lang="en-US" smtClean="0"/>
              <a:pPr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1D28-2B0A-4BD2-BF46-042FDDF98E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28CA-8734-4548-A52A-3AAC92B56ED6}" type="datetimeFigureOut">
              <a:rPr lang="en-US" smtClean="0"/>
              <a:pPr/>
              <a:t>12/7/2022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1D28-2B0A-4BD2-BF46-042FDDF98E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28CA-8734-4548-A52A-3AAC92B56ED6}" type="datetimeFigureOut">
              <a:rPr lang="en-US" smtClean="0"/>
              <a:pPr/>
              <a:t>12/7/2022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1D28-2B0A-4BD2-BF46-042FDDF98E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28CA-8734-4548-A52A-3AAC92B56ED6}" type="datetimeFigureOut">
              <a:rPr lang="en-US" smtClean="0"/>
              <a:pPr/>
              <a:t>12/7/2022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1D28-2B0A-4BD2-BF46-042FDDF98E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28CA-8734-4548-A52A-3AAC92B56ED6}" type="datetimeFigureOut">
              <a:rPr lang="en-US" smtClean="0"/>
              <a:pPr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1D28-2B0A-4BD2-BF46-042FDDF98E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28CA-8734-4548-A52A-3AAC92B56ED6}" type="datetimeFigureOut">
              <a:rPr lang="en-US" smtClean="0"/>
              <a:pPr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1D28-2B0A-4BD2-BF46-042FDDF98E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C28CA-8734-4548-A52A-3AAC92B56ED6}" type="datetimeFigureOut">
              <a:rPr lang="en-US" smtClean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11D28-2B0A-4BD2-BF46-042FDDF98E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248400"/>
            <a:ext cx="12192000" cy="609600"/>
          </a:xfrm>
          <a:prstGeom prst="rect">
            <a:avLst/>
          </a:prstGeom>
          <a:gradFill flip="none" rotWithShape="1">
            <a:gsLst>
              <a:gs pos="7000">
                <a:schemeClr val="bg1">
                  <a:lumMod val="75000"/>
                </a:schemeClr>
              </a:gs>
              <a:gs pos="42000">
                <a:schemeClr val="bg1">
                  <a:lumMod val="9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486400" y="6324600"/>
            <a:ext cx="406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prstClr val="black"/>
                </a:solidFill>
              </a:rPr>
              <a:t>Minnesota Geospatial Information Office</a:t>
            </a:r>
          </a:p>
          <a:p>
            <a:pPr algn="r"/>
            <a:r>
              <a:rPr lang="en-US" sz="800" dirty="0">
                <a:solidFill>
                  <a:prstClr val="black"/>
                </a:solidFill>
              </a:rPr>
              <a:t>A Program Area of MN.IT Services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757" y="4638676"/>
            <a:ext cx="2730500" cy="2219325"/>
          </a:xfrm>
          <a:prstGeom prst="rect">
            <a:avLst/>
          </a:prstGeom>
        </p:spPr>
      </p:pic>
      <p:cxnSp>
        <p:nvCxnSpPr>
          <p:cNvPr id="13" name="Straight Connector 12" descr="Decorative line"/>
          <p:cNvCxnSpPr/>
          <p:nvPr userDrawn="1"/>
        </p:nvCxnSpPr>
        <p:spPr>
          <a:xfrm>
            <a:off x="508000" y="914400"/>
            <a:ext cx="11700256" cy="0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1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" y="6477000"/>
            <a:ext cx="609601" cy="304800"/>
          </a:xfrm>
          <a:prstGeom prst="rect">
            <a:avLst/>
          </a:prstGeom>
        </p:spPr>
        <p:txBody>
          <a:bodyPr/>
          <a:lstStyle>
            <a:lvl1pPr algn="ctr">
              <a:defRPr sz="800">
                <a:latin typeface="+mj-lt"/>
              </a:defRPr>
            </a:lvl1pPr>
          </a:lstStyle>
          <a:p>
            <a:fld id="{1FF935F4-130A-44BA-B9E4-FB5C8CE193B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ate Placeholder 9"/>
          <p:cNvSpPr>
            <a:spLocks noGrp="1"/>
          </p:cNvSpPr>
          <p:nvPr>
            <p:ph type="dt" sz="half" idx="2"/>
          </p:nvPr>
        </p:nvSpPr>
        <p:spPr>
          <a:xfrm>
            <a:off x="711201" y="6489702"/>
            <a:ext cx="914399" cy="279399"/>
          </a:xfrm>
          <a:prstGeom prst="rect">
            <a:avLst/>
          </a:prstGeom>
        </p:spPr>
        <p:txBody>
          <a:bodyPr/>
          <a:lstStyle>
            <a:lvl1pPr algn="ctr">
              <a:defRPr sz="800">
                <a:latin typeface="+mj-lt"/>
              </a:defRPr>
            </a:lvl1pPr>
          </a:lstStyle>
          <a:p>
            <a:fld id="{C66A6D71-CBE5-4DB2-BA8D-22092B89CECA}" type="datetime1">
              <a:rPr lang="en-US" smtClean="0">
                <a:solidFill>
                  <a:prstClr val="black"/>
                </a:solidFill>
              </a:rPr>
              <a:pPr/>
              <a:t>12/7/2022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51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248400"/>
            <a:ext cx="12192000" cy="609600"/>
          </a:xfrm>
          <a:prstGeom prst="rect">
            <a:avLst/>
          </a:prstGeom>
          <a:gradFill flip="none" rotWithShape="1">
            <a:gsLst>
              <a:gs pos="7000">
                <a:schemeClr val="bg1">
                  <a:lumMod val="75000"/>
                </a:schemeClr>
              </a:gs>
              <a:gs pos="42000">
                <a:schemeClr val="bg1">
                  <a:lumMod val="9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486400" y="6324600"/>
            <a:ext cx="406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prstClr val="black"/>
                </a:solidFill>
              </a:rPr>
              <a:t>Minnesota Geospatial Information Office</a:t>
            </a:r>
          </a:p>
          <a:p>
            <a:pPr algn="r"/>
            <a:r>
              <a:rPr lang="en-US" sz="800" dirty="0">
                <a:solidFill>
                  <a:prstClr val="black"/>
                </a:solidFill>
              </a:rPr>
              <a:t>A Program Area of MN.IT Services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757" y="4638676"/>
            <a:ext cx="2730500" cy="2219325"/>
          </a:xfrm>
          <a:prstGeom prst="rect">
            <a:avLst/>
          </a:prstGeom>
        </p:spPr>
      </p:pic>
      <p:cxnSp>
        <p:nvCxnSpPr>
          <p:cNvPr id="13" name="Straight Connector 12" descr="Decorative line"/>
          <p:cNvCxnSpPr/>
          <p:nvPr userDrawn="1"/>
        </p:nvCxnSpPr>
        <p:spPr>
          <a:xfrm>
            <a:off x="508000" y="914400"/>
            <a:ext cx="11700256" cy="0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1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" y="6477000"/>
            <a:ext cx="609601" cy="304800"/>
          </a:xfrm>
          <a:prstGeom prst="rect">
            <a:avLst/>
          </a:prstGeom>
        </p:spPr>
        <p:txBody>
          <a:bodyPr/>
          <a:lstStyle>
            <a:lvl1pPr algn="ctr">
              <a:defRPr sz="800">
                <a:latin typeface="+mj-lt"/>
              </a:defRPr>
            </a:lvl1pPr>
          </a:lstStyle>
          <a:p>
            <a:fld id="{1FF935F4-130A-44BA-B9E4-FB5C8CE193B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ate Placeholder 9"/>
          <p:cNvSpPr>
            <a:spLocks noGrp="1"/>
          </p:cNvSpPr>
          <p:nvPr>
            <p:ph type="dt" sz="half" idx="2"/>
          </p:nvPr>
        </p:nvSpPr>
        <p:spPr>
          <a:xfrm>
            <a:off x="711201" y="6489702"/>
            <a:ext cx="914399" cy="279399"/>
          </a:xfrm>
          <a:prstGeom prst="rect">
            <a:avLst/>
          </a:prstGeom>
        </p:spPr>
        <p:txBody>
          <a:bodyPr/>
          <a:lstStyle>
            <a:lvl1pPr algn="ctr">
              <a:defRPr sz="800">
                <a:latin typeface="+mj-lt"/>
              </a:defRPr>
            </a:lvl1pPr>
          </a:lstStyle>
          <a:p>
            <a:fld id="{C66A6D71-CBE5-4DB2-BA8D-22092B89CECA}" type="datetime1">
              <a:rPr lang="en-US" smtClean="0">
                <a:solidFill>
                  <a:prstClr val="black"/>
                </a:solidFill>
              </a:rPr>
              <a:pPr/>
              <a:t>12/7/2022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78435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823200" y="498902"/>
            <a:ext cx="406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prstClr val="black"/>
                </a:solidFill>
              </a:rPr>
              <a:t>Minnesota Geospatial Information Office</a:t>
            </a:r>
          </a:p>
          <a:p>
            <a:pPr algn="r"/>
            <a:r>
              <a:rPr lang="en-US" sz="800" dirty="0">
                <a:solidFill>
                  <a:prstClr val="black"/>
                </a:solidFill>
              </a:rPr>
              <a:t>A Program Area of MN.IT Services</a:t>
            </a:r>
          </a:p>
        </p:txBody>
      </p:sp>
      <p:cxnSp>
        <p:nvCxnSpPr>
          <p:cNvPr id="13" name="Straight Connector 12" descr="Decorative line"/>
          <p:cNvCxnSpPr/>
          <p:nvPr userDrawn="1"/>
        </p:nvCxnSpPr>
        <p:spPr>
          <a:xfrm>
            <a:off x="0" y="914400"/>
            <a:ext cx="12208256" cy="0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</p:cxnSp>
      <p:pic>
        <p:nvPicPr>
          <p:cNvPr id="14" name="Picture 13" descr="Decorative image of map and compass. 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157" y="1981200"/>
            <a:ext cx="51181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8028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ecorative picture of wire mesh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33832" y="0"/>
            <a:ext cx="3058168" cy="6858000"/>
          </a:xfrm>
          <a:prstGeom prst="rect">
            <a:avLst/>
          </a:prstGeom>
        </p:spPr>
      </p:pic>
      <p:cxnSp>
        <p:nvCxnSpPr>
          <p:cNvPr id="12" name="Straight Connector 11" descr="Decorative line"/>
          <p:cNvCxnSpPr/>
          <p:nvPr/>
        </p:nvCxnSpPr>
        <p:spPr>
          <a:xfrm>
            <a:off x="0" y="1600200"/>
            <a:ext cx="9133832" cy="0"/>
          </a:xfrm>
          <a:prstGeom prst="line">
            <a:avLst/>
          </a:prstGeom>
          <a:noFill/>
          <a:ln w="28575" cap="flat" cmpd="sng" algn="ctr">
            <a:solidFill>
              <a:srgbClr val="B30838"/>
            </a:solidFill>
            <a:prstDash val="solid"/>
            <a:headEnd type="oval" w="med" len="med"/>
            <a:tailEnd type="oval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8902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" r="6883"/>
          <a:stretch/>
        </p:blipFill>
        <p:spPr bwMode="auto">
          <a:xfrm>
            <a:off x="1" y="-2"/>
            <a:ext cx="1176492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ecorative picture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095" r="2206" b="32925"/>
          <a:stretch/>
        </p:blipFill>
        <p:spPr>
          <a:xfrm rot="5400000">
            <a:off x="8670277" y="3336278"/>
            <a:ext cx="6858001" cy="185445"/>
          </a:xfrm>
          <a:prstGeom prst="rect">
            <a:avLst/>
          </a:prstGeom>
        </p:spPr>
      </p:pic>
      <p:pic>
        <p:nvPicPr>
          <p:cNvPr id="14" name="Picture 13" descr="MN.IT Services logo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58400" y="6278310"/>
            <a:ext cx="1604211" cy="427290"/>
          </a:xfrm>
          <a:prstGeom prst="rect">
            <a:avLst/>
          </a:prstGeom>
        </p:spPr>
      </p:pic>
      <p:pic>
        <p:nvPicPr>
          <p:cNvPr id="12" name="Picture 11" descr="Decorative picture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764925" y="0"/>
            <a:ext cx="427076" cy="6858000"/>
          </a:xfrm>
          <a:prstGeom prst="rect">
            <a:avLst/>
          </a:prstGeom>
        </p:spPr>
      </p:pic>
      <p:cxnSp>
        <p:nvCxnSpPr>
          <p:cNvPr id="7" name="Straight Connector 6" descr="Decorative line"/>
          <p:cNvCxnSpPr/>
          <p:nvPr/>
        </p:nvCxnSpPr>
        <p:spPr>
          <a:xfrm>
            <a:off x="0" y="6400800"/>
            <a:ext cx="10058400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-1" y="6477001"/>
            <a:ext cx="117649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cs typeface="Arial" panose="020B0604020202020204" pitchFamily="34" charset="0"/>
              </a:rPr>
              <a:t>MN.IT Services @ [insert agency name on the Master Page view]</a:t>
            </a:r>
          </a:p>
        </p:txBody>
      </p:sp>
    </p:spTree>
    <p:extLst>
      <p:ext uri="{BB962C8B-B14F-4D97-AF65-F5344CB8AC3E}">
        <p14:creationId xmlns:p14="http://schemas.microsoft.com/office/powerpoint/2010/main" val="90581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hf sldNum="0" hdr="0" ftr="0"/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Franklin Gothic Book" pitchFamily="34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Franklin Gothic Book" pitchFamily="34" charset="0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Franklin Gothic Book" pitchFamily="34" charset="0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Franklin Gothic Book" pitchFamily="34" charset="0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Franklin Gothic Book" pitchFamily="34" charset="0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Franklin Gothic Book" pitchFamily="34" charset="0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823200" y="498902"/>
            <a:ext cx="406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prstClr val="black"/>
                </a:solidFill>
              </a:rPr>
              <a:t>Minnesota Geospatial Information Office</a:t>
            </a:r>
          </a:p>
          <a:p>
            <a:pPr algn="r"/>
            <a:r>
              <a:rPr lang="en-US" sz="800" dirty="0">
                <a:solidFill>
                  <a:prstClr val="black"/>
                </a:solidFill>
              </a:rPr>
              <a:t>A Program Area of MN.IT Services</a:t>
            </a:r>
          </a:p>
        </p:txBody>
      </p:sp>
      <p:cxnSp>
        <p:nvCxnSpPr>
          <p:cNvPr id="13" name="Straight Connector 12" descr="Decorative line"/>
          <p:cNvCxnSpPr/>
          <p:nvPr userDrawn="1"/>
        </p:nvCxnSpPr>
        <p:spPr>
          <a:xfrm>
            <a:off x="0" y="914400"/>
            <a:ext cx="12208256" cy="0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</p:cxnSp>
      <p:pic>
        <p:nvPicPr>
          <p:cNvPr id="14" name="Picture 13" descr="Decorative image of map and compass. 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157" y="1981200"/>
            <a:ext cx="51181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7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248400"/>
            <a:ext cx="12192000" cy="609600"/>
          </a:xfrm>
          <a:prstGeom prst="rect">
            <a:avLst/>
          </a:prstGeom>
          <a:gradFill flip="none" rotWithShape="1">
            <a:gsLst>
              <a:gs pos="7000">
                <a:schemeClr val="bg1">
                  <a:lumMod val="75000"/>
                </a:schemeClr>
              </a:gs>
              <a:gs pos="42000">
                <a:schemeClr val="bg1">
                  <a:lumMod val="9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486400" y="6324600"/>
            <a:ext cx="406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prstClr val="black"/>
                </a:solidFill>
              </a:rPr>
              <a:t>Minnesota Geospatial Information Office</a:t>
            </a:r>
          </a:p>
          <a:p>
            <a:pPr algn="r"/>
            <a:r>
              <a:rPr lang="en-US" sz="800" dirty="0">
                <a:solidFill>
                  <a:prstClr val="black"/>
                </a:solidFill>
              </a:rPr>
              <a:t>A Program Area of MN.IT Services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757" y="4638676"/>
            <a:ext cx="2730500" cy="2219325"/>
          </a:xfrm>
          <a:prstGeom prst="rect">
            <a:avLst/>
          </a:prstGeom>
        </p:spPr>
      </p:pic>
      <p:cxnSp>
        <p:nvCxnSpPr>
          <p:cNvPr id="13" name="Straight Connector 12" descr="Decorative line"/>
          <p:cNvCxnSpPr/>
          <p:nvPr userDrawn="1"/>
        </p:nvCxnSpPr>
        <p:spPr>
          <a:xfrm>
            <a:off x="508000" y="914400"/>
            <a:ext cx="11700256" cy="0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1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" y="6477000"/>
            <a:ext cx="609601" cy="304800"/>
          </a:xfrm>
          <a:prstGeom prst="rect">
            <a:avLst/>
          </a:prstGeom>
        </p:spPr>
        <p:txBody>
          <a:bodyPr/>
          <a:lstStyle>
            <a:lvl1pPr algn="ctr">
              <a:defRPr sz="800">
                <a:latin typeface="+mj-lt"/>
              </a:defRPr>
            </a:lvl1pPr>
          </a:lstStyle>
          <a:p>
            <a:fld id="{1FF935F4-130A-44BA-B9E4-FB5C8CE193B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ate Placeholder 9"/>
          <p:cNvSpPr>
            <a:spLocks noGrp="1"/>
          </p:cNvSpPr>
          <p:nvPr>
            <p:ph type="dt" sz="half" idx="2"/>
          </p:nvPr>
        </p:nvSpPr>
        <p:spPr>
          <a:xfrm>
            <a:off x="711201" y="6489702"/>
            <a:ext cx="914399" cy="279399"/>
          </a:xfrm>
          <a:prstGeom prst="rect">
            <a:avLst/>
          </a:prstGeom>
        </p:spPr>
        <p:txBody>
          <a:bodyPr/>
          <a:lstStyle>
            <a:lvl1pPr algn="ctr">
              <a:defRPr sz="800">
                <a:latin typeface="+mj-lt"/>
              </a:defRPr>
            </a:lvl1pPr>
          </a:lstStyle>
          <a:p>
            <a:fld id="{C66A6D71-CBE5-4DB2-BA8D-22092B89CECA}" type="datetime1">
              <a:rPr lang="en-US" smtClean="0">
                <a:solidFill>
                  <a:prstClr val="black"/>
                </a:solidFill>
              </a:rPr>
              <a:pPr/>
              <a:t>12/7/2022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4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248400"/>
            <a:ext cx="12192000" cy="609600"/>
          </a:xfrm>
          <a:prstGeom prst="rect">
            <a:avLst/>
          </a:prstGeom>
          <a:gradFill flip="none" rotWithShape="1">
            <a:gsLst>
              <a:gs pos="7000">
                <a:schemeClr val="bg1">
                  <a:lumMod val="75000"/>
                </a:schemeClr>
              </a:gs>
              <a:gs pos="42000">
                <a:schemeClr val="bg1">
                  <a:lumMod val="9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486400" y="6324600"/>
            <a:ext cx="406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prstClr val="black"/>
                </a:solidFill>
              </a:rPr>
              <a:t>Minnesota Geospatial Information Office</a:t>
            </a:r>
          </a:p>
          <a:p>
            <a:pPr algn="r"/>
            <a:r>
              <a:rPr lang="en-US" sz="800" dirty="0">
                <a:solidFill>
                  <a:prstClr val="black"/>
                </a:solidFill>
              </a:rPr>
              <a:t>A Program Area of MN.IT Services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757" y="4638676"/>
            <a:ext cx="2730500" cy="2219325"/>
          </a:xfrm>
          <a:prstGeom prst="rect">
            <a:avLst/>
          </a:prstGeom>
        </p:spPr>
      </p:pic>
      <p:cxnSp>
        <p:nvCxnSpPr>
          <p:cNvPr id="13" name="Straight Connector 12" descr="Decorative line"/>
          <p:cNvCxnSpPr/>
          <p:nvPr userDrawn="1"/>
        </p:nvCxnSpPr>
        <p:spPr>
          <a:xfrm>
            <a:off x="508000" y="914400"/>
            <a:ext cx="11700256" cy="0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1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" y="6477000"/>
            <a:ext cx="609601" cy="304800"/>
          </a:xfrm>
          <a:prstGeom prst="rect">
            <a:avLst/>
          </a:prstGeom>
        </p:spPr>
        <p:txBody>
          <a:bodyPr/>
          <a:lstStyle>
            <a:lvl1pPr algn="ctr">
              <a:defRPr sz="800">
                <a:latin typeface="+mj-lt"/>
              </a:defRPr>
            </a:lvl1pPr>
          </a:lstStyle>
          <a:p>
            <a:fld id="{1FF935F4-130A-44BA-B9E4-FB5C8CE193B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ate Placeholder 9"/>
          <p:cNvSpPr>
            <a:spLocks noGrp="1"/>
          </p:cNvSpPr>
          <p:nvPr>
            <p:ph type="dt" sz="half" idx="2"/>
          </p:nvPr>
        </p:nvSpPr>
        <p:spPr>
          <a:xfrm>
            <a:off x="711201" y="6489702"/>
            <a:ext cx="914399" cy="279399"/>
          </a:xfrm>
          <a:prstGeom prst="rect">
            <a:avLst/>
          </a:prstGeom>
        </p:spPr>
        <p:txBody>
          <a:bodyPr/>
          <a:lstStyle>
            <a:lvl1pPr algn="ctr">
              <a:defRPr sz="800">
                <a:latin typeface="+mj-lt"/>
              </a:defRPr>
            </a:lvl1pPr>
          </a:lstStyle>
          <a:p>
            <a:fld id="{C66A6D71-CBE5-4DB2-BA8D-22092B89CECA}" type="datetime1">
              <a:rPr lang="en-US" smtClean="0">
                <a:solidFill>
                  <a:prstClr val="black"/>
                </a:solidFill>
              </a:rPr>
              <a:pPr/>
              <a:t>12/7/2022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14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248400"/>
            <a:ext cx="12192000" cy="609600"/>
          </a:xfrm>
          <a:prstGeom prst="rect">
            <a:avLst/>
          </a:prstGeom>
          <a:gradFill flip="none" rotWithShape="1">
            <a:gsLst>
              <a:gs pos="7000">
                <a:schemeClr val="bg1">
                  <a:lumMod val="75000"/>
                </a:schemeClr>
              </a:gs>
              <a:gs pos="42000">
                <a:schemeClr val="bg1">
                  <a:lumMod val="9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486400" y="6324600"/>
            <a:ext cx="406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prstClr val="black"/>
                </a:solidFill>
              </a:rPr>
              <a:t>Minnesota Geospatial Information Office</a:t>
            </a:r>
          </a:p>
          <a:p>
            <a:pPr algn="r"/>
            <a:r>
              <a:rPr lang="en-US" sz="800" dirty="0">
                <a:solidFill>
                  <a:prstClr val="black"/>
                </a:solidFill>
              </a:rPr>
              <a:t>A Program Area of MN.IT Services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757" y="4638676"/>
            <a:ext cx="2730500" cy="2219325"/>
          </a:xfrm>
          <a:prstGeom prst="rect">
            <a:avLst/>
          </a:prstGeom>
        </p:spPr>
      </p:pic>
      <p:cxnSp>
        <p:nvCxnSpPr>
          <p:cNvPr id="13" name="Straight Connector 12" descr="Decorative line"/>
          <p:cNvCxnSpPr/>
          <p:nvPr userDrawn="1"/>
        </p:nvCxnSpPr>
        <p:spPr>
          <a:xfrm>
            <a:off x="508000" y="914400"/>
            <a:ext cx="11700256" cy="0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1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" y="6477000"/>
            <a:ext cx="609601" cy="304800"/>
          </a:xfrm>
          <a:prstGeom prst="rect">
            <a:avLst/>
          </a:prstGeom>
        </p:spPr>
        <p:txBody>
          <a:bodyPr/>
          <a:lstStyle>
            <a:lvl1pPr algn="ctr">
              <a:defRPr sz="800">
                <a:latin typeface="+mj-lt"/>
              </a:defRPr>
            </a:lvl1pPr>
          </a:lstStyle>
          <a:p>
            <a:fld id="{1FF935F4-130A-44BA-B9E4-FB5C8CE193B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ate Placeholder 9"/>
          <p:cNvSpPr>
            <a:spLocks noGrp="1"/>
          </p:cNvSpPr>
          <p:nvPr>
            <p:ph type="dt" sz="half" idx="2"/>
          </p:nvPr>
        </p:nvSpPr>
        <p:spPr>
          <a:xfrm>
            <a:off x="711201" y="6489702"/>
            <a:ext cx="914399" cy="279399"/>
          </a:xfrm>
          <a:prstGeom prst="rect">
            <a:avLst/>
          </a:prstGeom>
        </p:spPr>
        <p:txBody>
          <a:bodyPr/>
          <a:lstStyle>
            <a:lvl1pPr algn="ctr">
              <a:defRPr sz="800">
                <a:latin typeface="+mj-lt"/>
              </a:defRPr>
            </a:lvl1pPr>
          </a:lstStyle>
          <a:p>
            <a:fld id="{C66A6D71-CBE5-4DB2-BA8D-22092B89CECA}" type="datetime1">
              <a:rPr lang="en-US" smtClean="0">
                <a:solidFill>
                  <a:prstClr val="black"/>
                </a:solidFill>
              </a:rPr>
              <a:pPr/>
              <a:t>12/7/2022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89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248400"/>
            <a:ext cx="12192000" cy="609600"/>
          </a:xfrm>
          <a:prstGeom prst="rect">
            <a:avLst/>
          </a:prstGeom>
          <a:gradFill flip="none" rotWithShape="1">
            <a:gsLst>
              <a:gs pos="7000">
                <a:schemeClr val="bg1">
                  <a:lumMod val="75000"/>
                </a:schemeClr>
              </a:gs>
              <a:gs pos="42000">
                <a:schemeClr val="bg1">
                  <a:lumMod val="9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486400" y="6324600"/>
            <a:ext cx="406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prstClr val="black"/>
                </a:solidFill>
              </a:rPr>
              <a:t>Minnesota Geospatial Information Office</a:t>
            </a:r>
          </a:p>
          <a:p>
            <a:pPr algn="r"/>
            <a:r>
              <a:rPr lang="en-US" sz="800" dirty="0">
                <a:solidFill>
                  <a:prstClr val="black"/>
                </a:solidFill>
              </a:rPr>
              <a:t>A Program Area of MN.IT Services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757" y="4638676"/>
            <a:ext cx="2730500" cy="2219325"/>
          </a:xfrm>
          <a:prstGeom prst="rect">
            <a:avLst/>
          </a:prstGeom>
        </p:spPr>
      </p:pic>
      <p:cxnSp>
        <p:nvCxnSpPr>
          <p:cNvPr id="13" name="Straight Connector 12" descr="Decorative line"/>
          <p:cNvCxnSpPr/>
          <p:nvPr userDrawn="1"/>
        </p:nvCxnSpPr>
        <p:spPr>
          <a:xfrm>
            <a:off x="508000" y="914400"/>
            <a:ext cx="11700256" cy="0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1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" y="6477000"/>
            <a:ext cx="609601" cy="304800"/>
          </a:xfrm>
          <a:prstGeom prst="rect">
            <a:avLst/>
          </a:prstGeom>
        </p:spPr>
        <p:txBody>
          <a:bodyPr/>
          <a:lstStyle>
            <a:lvl1pPr algn="ctr">
              <a:defRPr sz="800">
                <a:latin typeface="+mj-lt"/>
              </a:defRPr>
            </a:lvl1pPr>
          </a:lstStyle>
          <a:p>
            <a:fld id="{1FF935F4-130A-44BA-B9E4-FB5C8CE193B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ate Placeholder 9"/>
          <p:cNvSpPr>
            <a:spLocks noGrp="1"/>
          </p:cNvSpPr>
          <p:nvPr>
            <p:ph type="dt" sz="half" idx="2"/>
          </p:nvPr>
        </p:nvSpPr>
        <p:spPr>
          <a:xfrm>
            <a:off x="711201" y="6489702"/>
            <a:ext cx="914399" cy="279399"/>
          </a:xfrm>
          <a:prstGeom prst="rect">
            <a:avLst/>
          </a:prstGeom>
        </p:spPr>
        <p:txBody>
          <a:bodyPr/>
          <a:lstStyle>
            <a:lvl1pPr algn="ctr">
              <a:defRPr sz="800">
                <a:latin typeface="+mj-lt"/>
              </a:defRPr>
            </a:lvl1pPr>
          </a:lstStyle>
          <a:p>
            <a:fld id="{C66A6D71-CBE5-4DB2-BA8D-22092B89CECA}" type="datetime1">
              <a:rPr lang="en-US" smtClean="0">
                <a:solidFill>
                  <a:prstClr val="black"/>
                </a:solidFill>
              </a:rPr>
              <a:pPr/>
              <a:t>12/7/2022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209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248400"/>
            <a:ext cx="12192000" cy="609600"/>
          </a:xfrm>
          <a:prstGeom prst="rect">
            <a:avLst/>
          </a:prstGeom>
          <a:gradFill flip="none" rotWithShape="1">
            <a:gsLst>
              <a:gs pos="7000">
                <a:schemeClr val="bg1">
                  <a:lumMod val="75000"/>
                </a:schemeClr>
              </a:gs>
              <a:gs pos="42000">
                <a:schemeClr val="bg1">
                  <a:lumMod val="9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486400" y="6324600"/>
            <a:ext cx="406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prstClr val="black"/>
                </a:solidFill>
              </a:rPr>
              <a:t>Minnesota Geospatial Information Office</a:t>
            </a:r>
          </a:p>
          <a:p>
            <a:pPr algn="r"/>
            <a:r>
              <a:rPr lang="en-US" sz="800" dirty="0">
                <a:solidFill>
                  <a:prstClr val="black"/>
                </a:solidFill>
              </a:rPr>
              <a:t>A Program Area of MN.IT Services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757" y="4638676"/>
            <a:ext cx="2730500" cy="2219325"/>
          </a:xfrm>
          <a:prstGeom prst="rect">
            <a:avLst/>
          </a:prstGeom>
        </p:spPr>
      </p:pic>
      <p:cxnSp>
        <p:nvCxnSpPr>
          <p:cNvPr id="13" name="Straight Connector 12" descr="Decorative line"/>
          <p:cNvCxnSpPr/>
          <p:nvPr userDrawn="1"/>
        </p:nvCxnSpPr>
        <p:spPr>
          <a:xfrm>
            <a:off x="508000" y="914400"/>
            <a:ext cx="11700256" cy="0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1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" y="6477000"/>
            <a:ext cx="609601" cy="304800"/>
          </a:xfrm>
          <a:prstGeom prst="rect">
            <a:avLst/>
          </a:prstGeom>
        </p:spPr>
        <p:txBody>
          <a:bodyPr/>
          <a:lstStyle>
            <a:lvl1pPr algn="ctr">
              <a:defRPr sz="800">
                <a:latin typeface="+mj-lt"/>
              </a:defRPr>
            </a:lvl1pPr>
          </a:lstStyle>
          <a:p>
            <a:fld id="{1FF935F4-130A-44BA-B9E4-FB5C8CE193B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ate Placeholder 9"/>
          <p:cNvSpPr>
            <a:spLocks noGrp="1"/>
          </p:cNvSpPr>
          <p:nvPr>
            <p:ph type="dt" sz="half" idx="2"/>
          </p:nvPr>
        </p:nvSpPr>
        <p:spPr>
          <a:xfrm>
            <a:off x="711201" y="6489702"/>
            <a:ext cx="914399" cy="279399"/>
          </a:xfrm>
          <a:prstGeom prst="rect">
            <a:avLst/>
          </a:prstGeom>
        </p:spPr>
        <p:txBody>
          <a:bodyPr/>
          <a:lstStyle>
            <a:lvl1pPr algn="ctr">
              <a:defRPr sz="800">
                <a:latin typeface="+mj-lt"/>
              </a:defRPr>
            </a:lvl1pPr>
          </a:lstStyle>
          <a:p>
            <a:fld id="{C66A6D71-CBE5-4DB2-BA8D-22092B89CECA}" type="datetime1">
              <a:rPr lang="en-US" smtClean="0">
                <a:solidFill>
                  <a:prstClr val="black"/>
                </a:solidFill>
              </a:rPr>
              <a:pPr/>
              <a:t>12/7/2022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82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3CF4CF1-D5B4-D3FE-DA83-0EBF0FA78DFE}"/>
              </a:ext>
            </a:extLst>
          </p:cNvPr>
          <p:cNvSpPr txBox="1"/>
          <p:nvPr/>
        </p:nvSpPr>
        <p:spPr>
          <a:xfrm>
            <a:off x="1676400" y="1524000"/>
            <a:ext cx="105156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Met with county partners to review proposal on 10/31/22</a:t>
            </a:r>
          </a:p>
          <a:p>
            <a:pPr lvl="1"/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Reasons for Validation Enhancements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New features requested by counties</a:t>
            </a:r>
          </a:p>
          <a:p>
            <a:pPr lvl="1"/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Expanded use of data </a:t>
            </a:r>
          </a:p>
          <a:p>
            <a:pPr marL="1828800" lvl="3" indent="-457200">
              <a:buFont typeface="Courier New" panose="02070309020205020404" pitchFamily="49" charset="0"/>
              <a:buChar char="o"/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NG911 incorporation </a:t>
            </a:r>
          </a:p>
          <a:p>
            <a:pPr marL="1828800" lvl="3" indent="-457200">
              <a:buFont typeface="Courier New" panose="02070309020205020404" pitchFamily="49" charset="0"/>
              <a:buChar char="o"/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Centerlines submitted, ESRI Community Maps Program</a:t>
            </a:r>
          </a:p>
          <a:p>
            <a:pPr marL="1828800" lvl="3" indent="-457200">
              <a:buFont typeface="Courier New" panose="02070309020205020404" pitchFamily="49" charset="0"/>
              <a:buChar char="o"/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Address points desired, ESRI Community Maps Program</a:t>
            </a:r>
          </a:p>
          <a:p>
            <a:pPr lvl="1"/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Technology has continued to evolve (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ArcPro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adoption)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F14570-078B-1A82-E4E9-5CC122F77C14}"/>
              </a:ext>
            </a:extLst>
          </p:cNvPr>
          <p:cNvSpPr txBox="1"/>
          <p:nvPr/>
        </p:nvSpPr>
        <p:spPr>
          <a:xfrm>
            <a:off x="2209800" y="533400"/>
            <a:ext cx="937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003BB0"/>
                </a:solidFill>
              </a:defRPr>
            </a:lvl1pPr>
          </a:lstStyle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MetroGIS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Validation Enhancement Update</a:t>
            </a:r>
          </a:p>
        </p:txBody>
      </p:sp>
    </p:spTree>
    <p:extLst>
      <p:ext uri="{BB962C8B-B14F-4D97-AF65-F5344CB8AC3E}">
        <p14:creationId xmlns:p14="http://schemas.microsoft.com/office/powerpoint/2010/main" val="3444530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FFB02D4-4384-DACF-BCEA-C1225EB5D5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016665"/>
              </p:ext>
            </p:extLst>
          </p:nvPr>
        </p:nvGraphicFramePr>
        <p:xfrm>
          <a:off x="3048000" y="1304871"/>
          <a:ext cx="7315200" cy="51721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9334">
                  <a:extLst>
                    <a:ext uri="{9D8B030D-6E8A-4147-A177-3AD203B41FA5}">
                      <a16:colId xmlns:a16="http://schemas.microsoft.com/office/drawing/2014/main" val="1617932990"/>
                    </a:ext>
                  </a:extLst>
                </a:gridCol>
                <a:gridCol w="1643576">
                  <a:extLst>
                    <a:ext uri="{9D8B030D-6E8A-4147-A177-3AD203B41FA5}">
                      <a16:colId xmlns:a16="http://schemas.microsoft.com/office/drawing/2014/main" val="2435918525"/>
                    </a:ext>
                  </a:extLst>
                </a:gridCol>
                <a:gridCol w="1344890">
                  <a:extLst>
                    <a:ext uri="{9D8B030D-6E8A-4147-A177-3AD203B41FA5}">
                      <a16:colId xmlns:a16="http://schemas.microsoft.com/office/drawing/2014/main" val="447057146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901235269"/>
                    </a:ext>
                  </a:extLst>
                </a:gridCol>
              </a:tblGrid>
              <a:tr h="3926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Proposed Change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12" marR="26912" marT="26912" marB="269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Impacted Datasets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12" marR="26912" marT="26912" marB="269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Priority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12" marR="26912" marT="26912" marB="269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Timeline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12" marR="26912" marT="26912" marB="269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545497"/>
                  </a:ext>
                </a:extLst>
              </a:tr>
              <a:tr h="3133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</a:rPr>
                        <a:t>Upgrade to Pro</a:t>
                      </a:r>
                      <a:endParaRPr lang="en-US" sz="14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12" marR="26912" marT="26912" marB="269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All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12" marR="26912" marT="26912" marB="269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6912" marR="26912" marT="26912" marB="269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End of January 2023</a:t>
                      </a:r>
                    </a:p>
                  </a:txBody>
                  <a:tcPr marL="26912" marR="26912" marT="26912" marB="269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700601"/>
                  </a:ext>
                </a:extLst>
              </a:tr>
              <a:tr h="4637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</a:rPr>
                        <a:t>Combine All Validations into One Toolbox</a:t>
                      </a:r>
                      <a:endParaRPr lang="en-US" sz="14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12" marR="26912" marT="26912" marB="269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All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12" marR="26912" marT="26912" marB="269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6912" marR="26912" marT="26912" marB="269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End of January 2023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12" marR="26912" marT="26912" marB="269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27042"/>
                  </a:ext>
                </a:extLst>
              </a:tr>
              <a:tr h="4637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Add Missing Data Check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12" marR="26912" marT="26912" marB="269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All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12" marR="26912" marT="26912" marB="269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6912" marR="26912" marT="26912" marB="269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End of January 2023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12" marR="26912" marT="26912" marB="269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053971"/>
                  </a:ext>
                </a:extLst>
              </a:tr>
              <a:tr h="46379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Enhance Space Check Messaging</a:t>
                      </a:r>
                    </a:p>
                  </a:txBody>
                  <a:tcPr marL="26912" marR="26912" marT="26912" marB="269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All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12" marR="26912" marT="26912" marB="269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6912" marR="26912" marT="26912" marB="269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End of January 2023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12" marR="26912" marT="26912" marB="269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16794"/>
                  </a:ext>
                </a:extLst>
              </a:tr>
              <a:tr h="4637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Add Multipart Check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12" marR="26912" marT="26912" marB="269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Roads</a:t>
                      </a:r>
                    </a:p>
                  </a:txBody>
                  <a:tcPr marL="26912" marR="26912" marT="26912" marB="269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6912" marR="26912" marT="26912" marB="269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End of January 2023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12" marR="26912" marT="26912" marB="269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748660"/>
                  </a:ext>
                </a:extLst>
              </a:tr>
              <a:tr h="46379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 Sub Address Validation</a:t>
                      </a:r>
                    </a:p>
                  </a:txBody>
                  <a:tcPr marL="26912" marR="26912" marT="26912" marB="269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Address Points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12" marR="26912" marT="26912" marB="269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6912" marR="26912" marT="26912" marB="269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End of January 2023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12" marR="26912" marT="26912" marB="269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641453"/>
                  </a:ext>
                </a:extLst>
              </a:tr>
              <a:tr h="4637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Add PIN Frequency Validation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12" marR="26912" marT="26912" marB="269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Parcels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12" marR="26912" marT="26912" marB="269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6912" marR="26912" marT="26912" marB="269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 2023</a:t>
                      </a:r>
                    </a:p>
                  </a:txBody>
                  <a:tcPr marL="26912" marR="26912" marT="26912" marB="269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157718"/>
                  </a:ext>
                </a:extLst>
              </a:tr>
              <a:tr h="4637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Add Completeness Check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12" marR="26912" marT="26912" marB="269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Parcels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12" marR="26912" marT="26912" marB="269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6912" marR="26912" marT="26912" marB="269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 2023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12" marR="26912" marT="26912" marB="269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415591"/>
                  </a:ext>
                </a:extLst>
              </a:tr>
              <a:tr h="4637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Add Additional Tool Dangle Check Tool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12" marR="26912" marT="26912" marB="269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Roads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12" marR="26912" marT="26912" marB="269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6912" marR="26912" marT="26912" marB="269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 2023</a:t>
                      </a:r>
                    </a:p>
                  </a:txBody>
                  <a:tcPr marL="26912" marR="26912" marT="26912" marB="269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192500"/>
                  </a:ext>
                </a:extLst>
              </a:tr>
              <a:tr h="4637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Add Additional Tool One Way Check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12" marR="26912" marT="26912" marB="269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Roads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12" marR="26912" marT="26912" marB="269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6912" marR="26912" marT="26912" marB="269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TBD</a:t>
                      </a:r>
                    </a:p>
                  </a:txBody>
                  <a:tcPr marL="26912" marR="26912" marT="26912" marB="269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15979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3EB1670-A8D5-8026-B75A-E02C433A9063}"/>
              </a:ext>
            </a:extLst>
          </p:cNvPr>
          <p:cNvSpPr txBox="1"/>
          <p:nvPr/>
        </p:nvSpPr>
        <p:spPr>
          <a:xfrm>
            <a:off x="2057400" y="381000"/>
            <a:ext cx="952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003BB0"/>
                </a:solidFill>
              </a:defRPr>
            </a:lvl1pPr>
          </a:lstStyle>
          <a:p>
            <a:r>
              <a:rPr lang="en-US" dirty="0"/>
              <a:t>Proposed Changes Timelines and Priorities</a:t>
            </a:r>
          </a:p>
        </p:txBody>
      </p:sp>
    </p:spTree>
    <p:extLst>
      <p:ext uri="{BB962C8B-B14F-4D97-AF65-F5344CB8AC3E}">
        <p14:creationId xmlns:p14="http://schemas.microsoft.com/office/powerpoint/2010/main" val="2002821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Content sec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Content sec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Section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Questions slide">
  <a:themeElements>
    <a:clrScheme name="Custom 9">
      <a:dk1>
        <a:sysClr val="windowText" lastClr="000000"/>
      </a:dk1>
      <a:lt1>
        <a:sysClr val="window" lastClr="FFFFFF"/>
      </a:lt1>
      <a:dk2>
        <a:srgbClr val="555557"/>
      </a:dk2>
      <a:lt2>
        <a:srgbClr val="C5D1D7"/>
      </a:lt2>
      <a:accent1>
        <a:srgbClr val="647A83"/>
      </a:accent1>
      <a:accent2>
        <a:srgbClr val="C56E4A"/>
      </a:accent2>
      <a:accent3>
        <a:srgbClr val="647A83"/>
      </a:accent3>
      <a:accent4>
        <a:srgbClr val="8B6F47"/>
      </a:accent4>
      <a:accent5>
        <a:srgbClr val="7B8B71"/>
      </a:accent5>
      <a:accent6>
        <a:srgbClr val="D9BB72"/>
      </a:accent6>
      <a:hlink>
        <a:srgbClr val="946F8D"/>
      </a:hlink>
      <a:folHlink>
        <a:srgbClr val="694F0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ection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tent sec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ontent sec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Content sec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Content sec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Content sec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DA2C76F3B00B4E832ECBA715C9C489" ma:contentTypeVersion="4" ma:contentTypeDescription="Create a new document." ma:contentTypeScope="" ma:versionID="f09ec7e265071c1aa3fed140bea40222">
  <xsd:schema xmlns:xsd="http://www.w3.org/2001/XMLSchema" xmlns:xs="http://www.w3.org/2001/XMLSchema" xmlns:p="http://schemas.microsoft.com/office/2006/metadata/properties" xmlns:ns2="d0c78db1-7765-4abf-959d-792ec0f3a413" xmlns:ns3="0d624368-f8cf-4ef4-acbd-aa3907ee1296" targetNamespace="http://schemas.microsoft.com/office/2006/metadata/properties" ma:root="true" ma:fieldsID="915d00ebdccad928f8922b2a90b76fa3" ns2:_="" ns3:_="">
    <xsd:import namespace="d0c78db1-7765-4abf-959d-792ec0f3a413"/>
    <xsd:import namespace="0d624368-f8cf-4ef4-acbd-aa3907ee12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c78db1-7765-4abf-959d-792ec0f3a4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624368-f8cf-4ef4-acbd-aa3907ee129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5357AD6-4D92-4533-AF0F-132551067C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c78db1-7765-4abf-959d-792ec0f3a413"/>
    <ds:schemaRef ds:uri="0d624368-f8cf-4ef4-acbd-aa3907ee12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8A6580-8E2D-4660-A591-4027AB3F8D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6BB8CF-193A-4535-BA77-683F2F88A6D6}">
  <ds:schemaRefs>
    <ds:schemaRef ds:uri="http://purl.org/dc/terms/"/>
    <ds:schemaRef ds:uri="d0c78db1-7765-4abf-959d-792ec0f3a413"/>
    <ds:schemaRef ds:uri="0d624368-f8cf-4ef4-acbd-aa3907ee1296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102783</TotalTime>
  <Words>160</Words>
  <Application>Microsoft Office PowerPoint</Application>
  <PresentationFormat>Widescreen</PresentationFormat>
  <Paragraphs>59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</vt:i4>
      </vt:variant>
    </vt:vector>
  </HeadingPairs>
  <TitlesOfParts>
    <vt:vector size="19" baseType="lpstr">
      <vt:lpstr>Arial</vt:lpstr>
      <vt:lpstr>Calibri</vt:lpstr>
      <vt:lpstr>Courier New</vt:lpstr>
      <vt:lpstr>Franklin Gothic Book</vt:lpstr>
      <vt:lpstr>Wingdings</vt:lpstr>
      <vt:lpstr>Office Theme</vt:lpstr>
      <vt:lpstr>Section slides</vt:lpstr>
      <vt:lpstr>Questions slide</vt:lpstr>
      <vt:lpstr>1_Section slides</vt:lpstr>
      <vt:lpstr>Content sections</vt:lpstr>
      <vt:lpstr>1_Content sections</vt:lpstr>
      <vt:lpstr>2_Content sections</vt:lpstr>
      <vt:lpstr>3_Content sections</vt:lpstr>
      <vt:lpstr>4_Content sections</vt:lpstr>
      <vt:lpstr>5_Content sections</vt:lpstr>
      <vt:lpstr>6_Content sections</vt:lpstr>
      <vt:lpstr>2_Section slides</vt:lpstr>
      <vt:lpstr>PowerPoint Presentation</vt:lpstr>
      <vt:lpstr>PowerPoint Presentation</vt:lpstr>
    </vt:vector>
  </TitlesOfParts>
  <Company>Metropolitan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Maasgm</dc:creator>
  <cp:lastModifiedBy>Hoekenga, Jonathan</cp:lastModifiedBy>
  <cp:revision>3647</cp:revision>
  <dcterms:created xsi:type="dcterms:W3CDTF">2012-07-17T16:26:09Z</dcterms:created>
  <dcterms:modified xsi:type="dcterms:W3CDTF">2022-12-07T16:13:33Z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0x01010006DA2C76F3B00B4E832ECBA715C9C489</vt:lpwstr>
  </property>
</Properties>
</file>