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2" r:id="rId6"/>
    <p:sldId id="261" r:id="rId7"/>
    <p:sldId id="258" r:id="rId8"/>
    <p:sldId id="260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2049D-CC2B-4BD2-9F69-331169FA020C}" v="33" dt="2021-05-17T18:51:58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2058-E2E1-48D9-8DFD-C37A8D43E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9C5CC-FB12-41BB-B879-D6E1556F0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6272-650C-418F-B36F-AC38CEEF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54EC-7BB4-43DE-ADA0-001B367E423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2DDC8-A4C1-4778-9B22-BDE9D30C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57DCB-C1A7-494B-A2AD-56CF85CB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04FB-9B9C-4E27-827A-98590093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E895-EA0E-4E90-99D8-CBC25FBF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280D9-D0C8-46EA-A80B-E0EEB03C4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94131-B245-4C37-9052-D6D14140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54EC-7BB4-43DE-ADA0-001B367E423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DEB8A-4977-4E63-B382-F1D59D54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17DD0-3CA8-4D5F-BA3A-546A4AF0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04FB-9B9C-4E27-827A-98590093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2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41A53F-6042-49B2-BACB-54014969D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6AAAA-2296-45E0-B919-EDBF05010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3810-3D4E-4A0A-A40D-5982D243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54EC-7BB4-43DE-ADA0-001B367E423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FAF1E-4460-42C5-80A5-9A1AA663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6541D-7328-428F-8F07-9F5F7BB6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04FB-9B9C-4E27-827A-98590093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8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1623-5FC4-4175-B52C-1413F15D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84F84-8257-4610-B847-CF8159F4D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6EA2C-AD73-439B-9E71-7C9172C34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54EC-7BB4-43DE-ADA0-001B367E423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AF86A-3D41-4025-B5B4-031970DC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DCE9-B2C5-4C86-A56D-0EC985B9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04FB-9B9C-4E27-827A-98590093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826C-8E82-4536-A987-79516960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A104C-2C12-4359-AB3F-E35E646B5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85B4A-427B-4E82-9192-84FAC713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54EC-7BB4-43DE-ADA0-001B367E423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9B344-BFFE-4290-8F58-BE4A137A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AF9C9-D869-4A03-AF95-F5B8D3F4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04FB-9B9C-4E27-827A-98590093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2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B487-5FED-43BB-B490-4670A30A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5DDA-D064-46B3-8C9A-301ECFDB3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61652-35BF-44E8-A2CD-CB2131A36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333B2-43C4-4A3C-806C-A5D1867E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54EC-7BB4-43DE-ADA0-001B367E423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4DD3-DB60-45A1-B00B-55C534C3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1A5B2-38F1-4A6A-ADE2-229C68CF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04FB-9B9C-4E27-827A-98590093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4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5212-B480-47BE-AC97-5C83D9CD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3C2B-0AD2-4DFF-BEB6-56BAB0539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D7ABD-C0F7-45CF-85DF-138105308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19902-0885-4E8B-8B10-6A2B2D8B1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BA19D-DC2F-404D-8D6F-2F1A8B85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A6436-4447-4601-892F-4E00CFAE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54EC-7BB4-43DE-ADA0-001B367E423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34174-BD5C-43E9-8B69-1561503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9843E-57E0-4480-9497-97A6F1BF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04FB-9B9C-4E27-827A-98590093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5D0C-B682-4DFD-974D-8C6993B2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9EF3B-7B23-4636-9DF4-9F54BD47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54EC-7BB4-43DE-ADA0-001B367E423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4F265-5FA4-4DCF-BC9A-DFD60B16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6B26C-D6A4-4F61-9ED6-FC1CE2D5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04FB-9B9C-4E27-827A-98590093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E3D1D-5D13-455A-87F4-ED95135E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54EC-7BB4-43DE-ADA0-001B367E423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06932-636B-401C-B76B-CB766F54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AE673-2961-46ED-A4E1-42E78F97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04FB-9B9C-4E27-827A-98590093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5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34874-1335-4DBC-9160-5E4B2C4A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A6D2-3EDB-4B21-AA7B-B6BC215D8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E3789-44F8-4F9D-A473-D40D2BD1A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F8164-3141-43EC-8F60-69ECED06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54EC-7BB4-43DE-ADA0-001B367E423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408BD-DA81-4EF5-9E08-CA966160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2AFD-036B-42DF-96E7-1EF11D6C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04FB-9B9C-4E27-827A-98590093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FC2E-D9D2-49A8-A4C2-86E16180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3B104-26FD-4D2D-A3DB-A6F793FAF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34394-307E-4A41-A77E-76F1CF984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C37C9-A5CF-42AA-BCAF-2378979A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54EC-7BB4-43DE-ADA0-001B367E423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D193A-D073-4004-B1E8-B021A29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304CB-D1AD-4250-ADA4-205ED781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04FB-9B9C-4E27-827A-98590093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1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09E40-F02C-45BD-9D7F-6ECE38DB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7DB0E-6388-4019-A5BD-51FBEA500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3697D-E074-495B-A4EE-61760AA6B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454EC-7BB4-43DE-ADA0-001B367E423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FFB2E-DBDF-409B-B8C5-A9C3DD505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66DC9-785B-4043-B69F-F99D40FC5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04FB-9B9C-4E27-827A-98590093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9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4F75B-CE83-4634-A0A2-89019BD93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9232" y="1134457"/>
            <a:ext cx="5252778" cy="976566"/>
          </a:xfrm>
        </p:spPr>
        <p:txBody>
          <a:bodyPr tIns="0" bIns="0" numCol="1" anchor="b">
            <a:normAutofit/>
          </a:bodyPr>
          <a:lstStyle/>
          <a:p>
            <a:pPr algn="l"/>
            <a:br>
              <a:rPr lang="en-US" sz="2000" b="1" dirty="0">
                <a:solidFill>
                  <a:schemeClr val="tx2"/>
                </a:solidFill>
              </a:rPr>
            </a:br>
            <a:br>
              <a:rPr lang="en-US" sz="2000" b="1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F2725819-FC93-410E-8728-E98D5E75E33F}"/>
              </a:ext>
            </a:extLst>
          </p:cNvPr>
          <p:cNvSpPr txBox="1">
            <a:spLocks/>
          </p:cNvSpPr>
          <p:nvPr/>
        </p:nvSpPr>
        <p:spPr>
          <a:xfrm>
            <a:off x="2143421" y="1848570"/>
            <a:ext cx="7672251" cy="1366173"/>
          </a:xfrm>
          <a:prstGeom prst="rect">
            <a:avLst/>
          </a:prstGeom>
        </p:spPr>
        <p:txBody>
          <a:bodyPr vert="horz" lIns="91440" tIns="0" rIns="91440" bIns="0" numCol="1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Non-partisan umbrella office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Legislative commissions (LCCMR, LSOHC, LCPR, LBO, others)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Staff of 40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LCC-GIS is a staff of three, provides IT support for commissions, bill research, maps, Legacy website, and redistricting.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C1245-2AE9-4A0A-9DB5-CDB7DD4AB75F}"/>
              </a:ext>
            </a:extLst>
          </p:cNvPr>
          <p:cNvSpPr txBox="1"/>
          <p:nvPr/>
        </p:nvSpPr>
        <p:spPr>
          <a:xfrm>
            <a:off x="4035071" y="1091160"/>
            <a:ext cx="353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Who We 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9D683E-173B-490F-B95E-F7405103CCF0}"/>
              </a:ext>
            </a:extLst>
          </p:cNvPr>
          <p:cNvSpPr txBox="1"/>
          <p:nvPr/>
        </p:nvSpPr>
        <p:spPr>
          <a:xfrm>
            <a:off x="451556" y="203200"/>
            <a:ext cx="1128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Legislative Coordinating Commission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A4E95F-EE71-4CAF-9131-29ABC8A3DEFD}"/>
              </a:ext>
            </a:extLst>
          </p:cNvPr>
          <p:cNvSpPr txBox="1"/>
          <p:nvPr/>
        </p:nvSpPr>
        <p:spPr>
          <a:xfrm>
            <a:off x="4035070" y="3391211"/>
            <a:ext cx="353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Redistricting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1FD6706-3200-46CC-B9F6-AB65E03D58E9}"/>
              </a:ext>
            </a:extLst>
          </p:cNvPr>
          <p:cNvSpPr txBox="1">
            <a:spLocks/>
          </p:cNvSpPr>
          <p:nvPr/>
        </p:nvSpPr>
        <p:spPr>
          <a:xfrm>
            <a:off x="2259330" y="3792377"/>
            <a:ext cx="7672251" cy="1137432"/>
          </a:xfrm>
          <a:prstGeom prst="rect">
            <a:avLst/>
          </a:prstGeom>
        </p:spPr>
        <p:txBody>
          <a:bodyPr vert="horz" lIns="91440" tIns="0" rIns="91440" bIns="0" numCol="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Participate in 2020 Census Redistricting Data Program  (BBSP, VDP)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Prepare the legislature </a:t>
            </a:r>
            <a:r>
              <a:rPr lang="en-US" sz="2000">
                <a:solidFill>
                  <a:schemeClr val="tx2"/>
                </a:solidFill>
                <a:latin typeface="+mn-lt"/>
              </a:rPr>
              <a:t>for redistricting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Provide web access to all plans, maps, and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133" y="5064405"/>
            <a:ext cx="1150837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9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4F75B-CE83-4634-A0A2-89019BD93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9232" y="1134457"/>
            <a:ext cx="5252778" cy="976566"/>
          </a:xfrm>
        </p:spPr>
        <p:txBody>
          <a:bodyPr tIns="0" bIns="0" numCol="1" anchor="b">
            <a:normAutofit/>
          </a:bodyPr>
          <a:lstStyle/>
          <a:p>
            <a:pPr algn="l"/>
            <a:br>
              <a:rPr lang="en-US" sz="2000" b="1" dirty="0">
                <a:solidFill>
                  <a:schemeClr val="tx2"/>
                </a:solidFill>
              </a:rPr>
            </a:br>
            <a:br>
              <a:rPr lang="en-US" sz="2000" b="1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F2725819-FC93-410E-8728-E98D5E75E33F}"/>
              </a:ext>
            </a:extLst>
          </p:cNvPr>
          <p:cNvSpPr txBox="1">
            <a:spLocks/>
          </p:cNvSpPr>
          <p:nvPr/>
        </p:nvSpPr>
        <p:spPr>
          <a:xfrm>
            <a:off x="602598" y="1322139"/>
            <a:ext cx="5120175" cy="3911586"/>
          </a:xfrm>
          <a:prstGeom prst="rect">
            <a:avLst/>
          </a:prstGeom>
        </p:spPr>
        <p:txBody>
          <a:bodyPr vert="horz" lIns="91440" tIns="0" rIns="91440" bIns="0" numCol="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April 1, 2020 – Official Start of the U.S. Census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December 2020 – Census geography released</a:t>
            </a:r>
          </a:p>
          <a:p>
            <a:pPr algn="l"/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rgbClr val="44546A"/>
                </a:solidFill>
              </a:rPr>
              <a:t>	Counties</a:t>
            </a:r>
            <a:br>
              <a:rPr lang="en-US" sz="2000" dirty="0">
                <a:solidFill>
                  <a:srgbClr val="44546A"/>
                </a:solidFill>
              </a:rPr>
            </a:br>
            <a:r>
              <a:rPr lang="en-US" sz="2000" dirty="0">
                <a:solidFill>
                  <a:srgbClr val="44546A"/>
                </a:solidFill>
              </a:rPr>
              <a:t>	</a:t>
            </a:r>
            <a:r>
              <a:rPr lang="en-US" sz="2400" b="1" dirty="0">
                <a:solidFill>
                  <a:srgbClr val="44546A"/>
                </a:solidFill>
              </a:rPr>
              <a:t>MCDs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</a:rPr>
              <a:t>	VTDs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</a:rPr>
              <a:t>	Blocks</a:t>
            </a:r>
            <a:endParaRPr lang="en-US" sz="1600" b="1" dirty="0">
              <a:solidFill>
                <a:schemeClr val="tx2"/>
              </a:solidFill>
            </a:endParaRPr>
          </a:p>
          <a:p>
            <a:pPr algn="l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C1245-2AE9-4A0A-9DB5-CDB7DD4AB75F}"/>
              </a:ext>
            </a:extLst>
          </p:cNvPr>
          <p:cNvSpPr txBox="1"/>
          <p:nvPr/>
        </p:nvSpPr>
        <p:spPr>
          <a:xfrm>
            <a:off x="796339" y="981314"/>
            <a:ext cx="353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Original Timeline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75D66-95FD-4503-BDD0-BD262CF6ED2B}"/>
              </a:ext>
            </a:extLst>
          </p:cNvPr>
          <p:cNvSpPr txBox="1"/>
          <p:nvPr/>
        </p:nvSpPr>
        <p:spPr>
          <a:xfrm>
            <a:off x="6772275" y="98305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Adjusted Timeline</a:t>
            </a:r>
          </a:p>
          <a:p>
            <a:endParaRPr lang="en-US" dirty="0"/>
          </a:p>
          <a:p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D630B-E639-4280-90D7-02176BA604EC}"/>
              </a:ext>
            </a:extLst>
          </p:cNvPr>
          <p:cNvSpPr txBox="1"/>
          <p:nvPr/>
        </p:nvSpPr>
        <p:spPr>
          <a:xfrm>
            <a:off x="6772275" y="2033061"/>
            <a:ext cx="497606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April 1, 2020 – Official Start of the U.S. Census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January to February – Census geography released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	Counties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400" b="1" dirty="0">
                <a:solidFill>
                  <a:schemeClr val="tx2"/>
                </a:solidFill>
              </a:rPr>
              <a:t>MCDs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	VTDs</a:t>
            </a:r>
          </a:p>
          <a:p>
            <a:r>
              <a:rPr lang="en-US" sz="2000" dirty="0">
                <a:solidFill>
                  <a:schemeClr val="tx2"/>
                </a:solidFill>
              </a:rPr>
              <a:t>	Blocks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9D683E-173B-490F-B95E-F7405103CCF0}"/>
              </a:ext>
            </a:extLst>
          </p:cNvPr>
          <p:cNvSpPr txBox="1"/>
          <p:nvPr/>
        </p:nvSpPr>
        <p:spPr>
          <a:xfrm>
            <a:off x="451556" y="203200"/>
            <a:ext cx="1128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2020 Census and Redistricting Schedule 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133" y="5064405"/>
            <a:ext cx="1150837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9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21D8C91C-1594-4D15-BC46-659512208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8" y="73706"/>
            <a:ext cx="11993681" cy="6784293"/>
          </a:xfrm>
        </p:spPr>
      </p:pic>
    </p:spTree>
    <p:extLst>
      <p:ext uri="{BB962C8B-B14F-4D97-AF65-F5344CB8AC3E}">
        <p14:creationId xmlns:p14="http://schemas.microsoft.com/office/powerpoint/2010/main" val="368353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F2725819-FC93-410E-8728-E98D5E75E33F}"/>
              </a:ext>
            </a:extLst>
          </p:cNvPr>
          <p:cNvSpPr txBox="1">
            <a:spLocks/>
          </p:cNvSpPr>
          <p:nvPr/>
        </p:nvSpPr>
        <p:spPr>
          <a:xfrm>
            <a:off x="443061" y="207389"/>
            <a:ext cx="5710142" cy="6268824"/>
          </a:xfrm>
          <a:prstGeom prst="rect">
            <a:avLst/>
          </a:prstGeom>
        </p:spPr>
        <p:txBody>
          <a:bodyPr vert="horz" lIns="91440" tIns="45720" rIns="91440" bIns="45720" numCol="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396D93-8C41-4DD1-90DA-C17C652A0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ap comparing CTUs with MCDs">
            <a:extLst>
              <a:ext uri="{FF2B5EF4-FFF2-40B4-BE49-F238E27FC236}">
                <a16:creationId xmlns:a16="http://schemas.microsoft.com/office/drawing/2014/main" id="{4F6B6FC9-187C-4D86-91C3-0A95F90CA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00"/>
            <a:ext cx="12192000" cy="62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6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4F75B-CE83-4634-A0A2-89019BD93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9232" y="1134457"/>
            <a:ext cx="5252778" cy="976566"/>
          </a:xfrm>
        </p:spPr>
        <p:txBody>
          <a:bodyPr tIns="0" bIns="0" numCol="1" anchor="b">
            <a:normAutofit/>
          </a:bodyPr>
          <a:lstStyle/>
          <a:p>
            <a:pPr algn="l"/>
            <a:br>
              <a:rPr lang="en-US" sz="2000" b="1" dirty="0">
                <a:solidFill>
                  <a:schemeClr val="tx2"/>
                </a:solidFill>
              </a:rPr>
            </a:br>
            <a:br>
              <a:rPr lang="en-US" sz="2000" b="1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F2725819-FC93-410E-8728-E98D5E75E33F}"/>
              </a:ext>
            </a:extLst>
          </p:cNvPr>
          <p:cNvSpPr txBox="1">
            <a:spLocks/>
          </p:cNvSpPr>
          <p:nvPr/>
        </p:nvSpPr>
        <p:spPr>
          <a:xfrm>
            <a:off x="592569" y="1583787"/>
            <a:ext cx="5498928" cy="1988863"/>
          </a:xfrm>
          <a:prstGeom prst="rect">
            <a:avLst/>
          </a:prstGeom>
        </p:spPr>
        <p:txBody>
          <a:bodyPr vert="horz" lIns="91440" tIns="0" rIns="91440" bIns="0" numCol="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December 31, 2020 – Statewide population totals, apportionment numbers.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>
                <a:solidFill>
                  <a:srgbClr val="44546A"/>
                </a:solidFill>
                <a:latin typeface="Calibri" panose="020F0502020204030204"/>
              </a:rPr>
              <a:t>	State – 5,303,925 (2010 numbers)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	Congress – 662,991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>
                <a:solidFill>
                  <a:srgbClr val="44546A"/>
                </a:solidFill>
                <a:latin typeface="Calibri" panose="020F0502020204030204"/>
              </a:rPr>
              <a:t>	Senate – 79,163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	House – 39,582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C1245-2AE9-4A0A-9DB5-CDB7DD4AB75F}"/>
              </a:ext>
            </a:extLst>
          </p:cNvPr>
          <p:cNvSpPr txBox="1"/>
          <p:nvPr/>
        </p:nvSpPr>
        <p:spPr>
          <a:xfrm>
            <a:off x="796339" y="981314"/>
            <a:ext cx="353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Original Timeline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75D66-95FD-4503-BDD0-BD262CF6ED2B}"/>
              </a:ext>
            </a:extLst>
          </p:cNvPr>
          <p:cNvSpPr txBox="1"/>
          <p:nvPr/>
        </p:nvSpPr>
        <p:spPr>
          <a:xfrm>
            <a:off x="6772275" y="98305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Adjusted Timeline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D630B-E639-4280-90D7-02176BA604EC}"/>
              </a:ext>
            </a:extLst>
          </p:cNvPr>
          <p:cNvSpPr txBox="1"/>
          <p:nvPr/>
        </p:nvSpPr>
        <p:spPr>
          <a:xfrm>
            <a:off x="6739070" y="1522899"/>
            <a:ext cx="4976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26, 2021 – Statewide population totals, apportionment numbers.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State – 5,706,494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Congress – 713,312 (8)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Senate – 85,172  (67)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House – 42,586   (134)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9D683E-173B-490F-B95E-F7405103CCF0}"/>
              </a:ext>
            </a:extLst>
          </p:cNvPr>
          <p:cNvSpPr txBox="1"/>
          <p:nvPr/>
        </p:nvSpPr>
        <p:spPr>
          <a:xfrm>
            <a:off x="451556" y="203200"/>
            <a:ext cx="1128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Census and Redistricting Schedule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7532A18-A4A0-4EBB-BDD9-9114E2378823}"/>
              </a:ext>
            </a:extLst>
          </p:cNvPr>
          <p:cNvSpPr txBox="1">
            <a:spLocks/>
          </p:cNvSpPr>
          <p:nvPr/>
        </p:nvSpPr>
        <p:spPr>
          <a:xfrm>
            <a:off x="696782" y="3561043"/>
            <a:ext cx="5498928" cy="1249948"/>
          </a:xfrm>
          <a:prstGeom prst="rect">
            <a:avLst/>
          </a:prstGeom>
        </p:spPr>
        <p:txBody>
          <a:bodyPr vert="horz" lIns="91440" tIns="0" rIns="91440" bIns="0" numCol="1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4546A"/>
                </a:solidFill>
                <a:latin typeface="Calibri" panose="020F0502020204030204"/>
              </a:rPr>
              <a:t>April 1, 2021 – Block-level population totals released, redistricting commences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44546A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Data posted on GIS website and Geospatial Commons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170E0D-1B07-43D2-962F-EAC901E89E8B}"/>
              </a:ext>
            </a:extLst>
          </p:cNvPr>
          <p:cNvSpPr txBox="1"/>
          <p:nvPr/>
        </p:nvSpPr>
        <p:spPr>
          <a:xfrm>
            <a:off x="6705672" y="3533937"/>
            <a:ext cx="49760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4546A"/>
                </a:solidFill>
                <a:latin typeface="Calibri" panose="020F0502020204030204"/>
              </a:rPr>
              <a:t>August 15-30, 2021 – Interim block-level population totals released (legacy data).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4546A"/>
                </a:solidFill>
                <a:latin typeface="Calibri" panose="020F0502020204030204"/>
              </a:rPr>
              <a:t>September 30, 2021 – Official release of block-level population totals.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4546A"/>
                </a:solidFill>
                <a:latin typeface="Calibri" panose="020F0502020204030204"/>
              </a:rPr>
              <a:t>Prepare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posted to GIS website and Geospatial Commons.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B7CE378-2918-491A-B65B-8461DC32C7D5}"/>
              </a:ext>
            </a:extLst>
          </p:cNvPr>
          <p:cNvSpPr txBox="1">
            <a:spLocks/>
          </p:cNvSpPr>
          <p:nvPr/>
        </p:nvSpPr>
        <p:spPr>
          <a:xfrm>
            <a:off x="592569" y="5502117"/>
            <a:ext cx="5498928" cy="861774"/>
          </a:xfrm>
          <a:prstGeom prst="rect">
            <a:avLst/>
          </a:prstGeom>
        </p:spPr>
        <p:txBody>
          <a:bodyPr vert="horz" lIns="91440" tIns="0" rIns="91440" bIns="0" numCol="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February 15, 2022 – Deadline to enact congressional and legislative districts.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FBBF936-7389-4F68-8DDA-4CC4574C62C5}"/>
              </a:ext>
            </a:extLst>
          </p:cNvPr>
          <p:cNvSpPr txBox="1">
            <a:spLocks/>
          </p:cNvSpPr>
          <p:nvPr/>
        </p:nvSpPr>
        <p:spPr>
          <a:xfrm>
            <a:off x="6683761" y="5764830"/>
            <a:ext cx="5498928" cy="861774"/>
          </a:xfrm>
          <a:prstGeom prst="rect">
            <a:avLst/>
          </a:prstGeom>
        </p:spPr>
        <p:txBody>
          <a:bodyPr vert="horz" lIns="91440" tIns="0" rIns="91440" bIns="0" numCol="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February 15, 2022 – Deadline to enact congressional</a:t>
            </a:r>
            <a:r>
              <a:rPr lang="en-US" sz="2000" dirty="0">
                <a:solidFill>
                  <a:srgbClr val="44546A"/>
                </a:solidFill>
                <a:latin typeface="Calibri" panose="020F0502020204030204"/>
              </a:rPr>
              <a:t> and legislative districts.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6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1B23890-BEC1-42E0-82BB-28483C725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618" cy="6774873"/>
          </a:xfrm>
        </p:spPr>
      </p:pic>
    </p:spTree>
    <p:extLst>
      <p:ext uri="{BB962C8B-B14F-4D97-AF65-F5344CB8AC3E}">
        <p14:creationId xmlns:p14="http://schemas.microsoft.com/office/powerpoint/2010/main" val="34451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CF875660-D83A-4869-BADC-5F28785B6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28" y="0"/>
            <a:ext cx="12880344" cy="6774873"/>
          </a:xfrm>
        </p:spPr>
      </p:pic>
    </p:spTree>
    <p:extLst>
      <p:ext uri="{BB962C8B-B14F-4D97-AF65-F5344CB8AC3E}">
        <p14:creationId xmlns:p14="http://schemas.microsoft.com/office/powerpoint/2010/main" val="240512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4F75B-CE83-4634-A0A2-89019BD93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9232" y="1134457"/>
            <a:ext cx="5252778" cy="976566"/>
          </a:xfrm>
        </p:spPr>
        <p:txBody>
          <a:bodyPr tIns="0" bIns="0" numCol="1" anchor="b">
            <a:normAutofit/>
          </a:bodyPr>
          <a:lstStyle/>
          <a:p>
            <a:pPr algn="l"/>
            <a:br>
              <a:rPr lang="en-US" sz="2000" b="1" dirty="0">
                <a:solidFill>
                  <a:schemeClr val="tx2"/>
                </a:solidFill>
              </a:rPr>
            </a:br>
            <a:br>
              <a:rPr lang="en-US" sz="2000" b="1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F2725819-FC93-410E-8728-E98D5E75E33F}"/>
              </a:ext>
            </a:extLst>
          </p:cNvPr>
          <p:cNvSpPr txBox="1">
            <a:spLocks/>
          </p:cNvSpPr>
          <p:nvPr/>
        </p:nvSpPr>
        <p:spPr>
          <a:xfrm>
            <a:off x="2143421" y="1726068"/>
            <a:ext cx="7672251" cy="1306687"/>
          </a:xfrm>
          <a:prstGeom prst="rect">
            <a:avLst/>
          </a:prstGeom>
        </p:spPr>
        <p:txBody>
          <a:bodyPr vert="horz" lIns="91440" tIns="0" rIns="91440" bIns="0" numCol="1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44546A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4546A"/>
                </a:solidFill>
                <a:latin typeface="Calibri" panose="020F0502020204030204"/>
              </a:rPr>
              <a:t>2021 session review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4546A"/>
                </a:solidFill>
                <a:latin typeface="Calibri" panose="020F0502020204030204"/>
              </a:rPr>
              <a:t>Special session to pass a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January 31, 2022, beginning of legislative session.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4546A"/>
                </a:solidFill>
                <a:latin typeface="Calibri" panose="020F0502020204030204"/>
              </a:rPr>
              <a:t>Court appoints special redistricting panel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C1245-2AE9-4A0A-9DB5-CDB7DD4AB75F}"/>
              </a:ext>
            </a:extLst>
          </p:cNvPr>
          <p:cNvSpPr txBox="1"/>
          <p:nvPr/>
        </p:nvSpPr>
        <p:spPr>
          <a:xfrm>
            <a:off x="4035071" y="1091160"/>
            <a:ext cx="353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we 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9D683E-173B-490F-B95E-F7405103CCF0}"/>
              </a:ext>
            </a:extLst>
          </p:cNvPr>
          <p:cNvSpPr txBox="1"/>
          <p:nvPr/>
        </p:nvSpPr>
        <p:spPr>
          <a:xfrm>
            <a:off x="451556" y="203200"/>
            <a:ext cx="1128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2020 Census and Redistricting Schedule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A4E95F-EE71-4CAF-9131-29ABC8A3DEFD}"/>
              </a:ext>
            </a:extLst>
          </p:cNvPr>
          <p:cNvSpPr txBox="1"/>
          <p:nvPr/>
        </p:nvSpPr>
        <p:spPr>
          <a:xfrm>
            <a:off x="4187469" y="5015226"/>
            <a:ext cx="353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prstClr val="black"/>
                </a:solidFill>
                <a:latin typeface="Calibri" panose="020F0502020204030204"/>
              </a:rPr>
              <a:t>Questions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1FD6706-3200-46CC-B9F6-AB65E03D58E9}"/>
              </a:ext>
            </a:extLst>
          </p:cNvPr>
          <p:cNvSpPr txBox="1">
            <a:spLocks/>
          </p:cNvSpPr>
          <p:nvPr/>
        </p:nvSpPr>
        <p:spPr>
          <a:xfrm>
            <a:off x="2259330" y="4067527"/>
            <a:ext cx="7672251" cy="623934"/>
          </a:xfrm>
          <a:prstGeom prst="rect">
            <a:avLst/>
          </a:prstGeom>
        </p:spPr>
        <p:txBody>
          <a:bodyPr vert="horz" lIns="91440" tIns="0" rIns="91440" bIns="0" numCol="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Takes place during the 2023 legislative session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133" y="5064405"/>
            <a:ext cx="1150837" cy="15636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A4E95F-EE71-4CAF-9131-29ABC8A3DEFD}"/>
              </a:ext>
            </a:extLst>
          </p:cNvPr>
          <p:cNvSpPr txBox="1"/>
          <p:nvPr/>
        </p:nvSpPr>
        <p:spPr>
          <a:xfrm>
            <a:off x="4187470" y="3446925"/>
            <a:ext cx="3533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Metropolitan Council Redistricting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1FD6706-3200-46CC-B9F6-AB65E03D58E9}"/>
              </a:ext>
            </a:extLst>
          </p:cNvPr>
          <p:cNvSpPr txBox="1">
            <a:spLocks/>
          </p:cNvSpPr>
          <p:nvPr/>
        </p:nvSpPr>
        <p:spPr>
          <a:xfrm>
            <a:off x="2273023" y="5331664"/>
            <a:ext cx="7672251" cy="623934"/>
          </a:xfrm>
          <a:prstGeom prst="rect">
            <a:avLst/>
          </a:prstGeom>
        </p:spPr>
        <p:txBody>
          <a:bodyPr vert="horz" lIns="91440" tIns="0" rIns="91440" bIns="0" numCol="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4546A"/>
                </a:solidFill>
                <a:latin typeface="Calibri" panose="020F0502020204030204"/>
              </a:rPr>
              <a:t>gis@gis.leg.mn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711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47380D10F994CA402BEBF8108E68C" ma:contentTypeVersion="0" ma:contentTypeDescription="Create a new document." ma:contentTypeScope="" ma:versionID="f4543f03b53172113d6c672d99b00ef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8ae8090cc5ba1cd47e78472bc70a9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5052AA-B9EB-41CB-8095-418288F56AA2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0A55DC3-75B4-4668-A1C4-539F5A87F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317E52-DF08-4DDB-A600-1E9B6DEF97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8090</TotalTime>
  <Words>371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</vt:lpstr>
      <vt:lpstr>  </vt:lpstr>
      <vt:lpstr>PowerPoint Presentation</vt:lpstr>
      <vt:lpstr>PowerPoint Presentation</vt:lpstr>
      <vt:lpstr>  </vt:lpstr>
      <vt:lpstr>PowerPoint Presentation</vt:lpstr>
      <vt:lpstr>PowerPoint Presentation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PRECOVID</dc:title>
  <dc:creator>Lee Meilleur</dc:creator>
  <cp:lastModifiedBy>Lee Meilleur</cp:lastModifiedBy>
  <cp:revision>31</cp:revision>
  <dcterms:created xsi:type="dcterms:W3CDTF">2021-05-13T15:29:10Z</dcterms:created>
  <dcterms:modified xsi:type="dcterms:W3CDTF">2021-05-25T18:07:38Z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0x01010034147380D10F994CA402BEBF8108E68C</vt:lpwstr>
  </property>
</Properties>
</file>