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6" r:id="rId3"/>
    <p:sldId id="260" r:id="rId4"/>
    <p:sldId id="261" r:id="rId5"/>
    <p:sldId id="262" r:id="rId6"/>
    <p:sldId id="263" r:id="rId7"/>
    <p:sldId id="267" r:id="rId8"/>
    <p:sldId id="268" r:id="rId9"/>
    <p:sldId id="269" r:id="rId10"/>
    <p:sldId id="270" r:id="rId11"/>
    <p:sldId id="271" r:id="rId12"/>
    <p:sldId id="273" r:id="rId13"/>
    <p:sldId id="272" r:id="rId14"/>
    <p:sldId id="274" r:id="rId15"/>
    <p:sldId id="275" r:id="rId16"/>
    <p:sldId id="276" r:id="rId17"/>
    <p:sldId id="277" r:id="rId18"/>
    <p:sldId id="278" r:id="rId19"/>
    <p:sldId id="279" r:id="rId20"/>
    <p:sldId id="258" r:id="rId21"/>
    <p:sldId id="264" r:id="rId22"/>
    <p:sldId id="265" r:id="rId23"/>
    <p:sldId id="283" r:id="rId24"/>
    <p:sldId id="284" r:id="rId25"/>
    <p:sldId id="285" r:id="rId26"/>
    <p:sldId id="286" r:id="rId27"/>
    <p:sldId id="280" r:id="rId28"/>
    <p:sldId id="257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006666"/>
    <a:srgbClr val="000099"/>
    <a:srgbClr val="FF6600"/>
    <a:srgbClr val="FF9933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141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144" y="2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B090B-AEF6-46BA-8A39-F221302499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432790-DDA2-49BF-A1D4-7E5E8EBF73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6A2A64-5857-4615-A975-26665AD0E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E3733-20DB-4631-AE65-67BFD0427AF5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D779B4-0E0B-47D3-80ED-A5A2D6327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C8D802-FDAA-4E51-ADA8-0C1615473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F1B53-3EF5-4F2E-AAF2-AB69BB328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0028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69942-CF1D-4B3E-B68D-ACAEDCDD1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D453BB-8FC6-4094-B54F-954AB73AC7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72C45B-7835-49A6-89E3-A9A307CEF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E3733-20DB-4631-AE65-67BFD0427AF5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ED7E25-24C3-47AB-AE6E-BC6BF3AFA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F41F9A-7D34-4CDE-AD58-8A0D24C0D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F1B53-3EF5-4F2E-AAF2-AB69BB328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176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1DE6B2-5D1D-47C1-B34F-23BFA94A2E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E381FC-AF11-49EE-ADE5-643220F594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E10931-3FBA-4E56-841B-075DD9BF7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E3733-20DB-4631-AE65-67BFD0427AF5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2CB646-B419-4046-9EF6-BE91181FA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56C663-3460-42AB-BFC6-028D6EBBE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F1B53-3EF5-4F2E-AAF2-AB69BB328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543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4BB74-02B5-44A6-BE04-F04E1B428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B5BB4B-E088-4B56-8B57-9BD5E0EAB4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88CD6B-98CA-426E-857E-27A7BB477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E3733-20DB-4631-AE65-67BFD0427AF5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5356D3-705F-48B8-91D6-3F47CA8A8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E1022B-6085-4DC1-A5B9-4436CC054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F1B53-3EF5-4F2E-AAF2-AB69BB328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659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A2ABD-F211-436D-9D5C-D4C19AA03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A77512-B7B6-4F7E-B5CF-A6A5991DD2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DA8A46-CA64-4B44-B070-27084381B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E3733-20DB-4631-AE65-67BFD0427AF5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F159C5-4F53-4C7B-8FCC-DC51D2030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B68D1F-D17D-4D6A-944C-F8D49E4D7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F1B53-3EF5-4F2E-AAF2-AB69BB328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333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CAA7B-8DC8-4F4B-B55F-2A0EDBB598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4DAFC5-87EF-44EC-ACA9-D933301C2C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AF2925-9130-4562-AC5D-40261F7C7B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55B4F7-6356-45AE-A347-AE53ECB17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E3733-20DB-4631-AE65-67BFD0427AF5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98FD61-6A1E-4F11-9384-D7C3C20C0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C78D21-D753-4B25-8C30-DBC936300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F1B53-3EF5-4F2E-AAF2-AB69BB328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217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A3076-E175-445E-B1C5-7FA0813BE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437767-17E0-4B1A-93C5-64260EFE5B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081799-2311-4F92-AE69-7AADE5786F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9E4632-AAE3-4079-9170-7112577727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981E74-6600-4AEC-97EC-F269DE7C05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F8C3D6-8015-4083-B937-FD88B65FC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E3733-20DB-4631-AE65-67BFD0427AF5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3E26AC-3E10-4B12-BF57-6E2838799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BF08057-8FD5-4A13-9A53-AD5EF7004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F1B53-3EF5-4F2E-AAF2-AB69BB328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6035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8665F-766A-4CF4-9396-29355FA7EC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E2BF74-B65E-496E-AA8E-818215363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E3733-20DB-4631-AE65-67BFD0427AF5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BD9AC0-2F3E-418B-AD99-5C4AAFA3AC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E378D6-B334-4B3D-B7DE-56B8E1760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F1B53-3EF5-4F2E-AAF2-AB69BB328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657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991A3A-7C45-4052-B617-0A853D73F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E3733-20DB-4631-AE65-67BFD0427AF5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37B2AA-3122-4963-AA9A-6C9460419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B75C59-8F40-4D51-89BE-94EF70588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F1B53-3EF5-4F2E-AAF2-AB69BB328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6995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091DE2-FEFF-49C3-B234-446B521C8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DED2B-5392-4202-A6CB-CE58879611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A407E6-EB69-40B2-9F7F-DEB83AF899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A2F91F-CE12-42E0-B60B-192EDE952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E3733-20DB-4631-AE65-67BFD0427AF5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B68CD4-78A5-45B0-855C-F429ECF42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915AFB-4809-4E11-8175-2F5EC3AF7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F1B53-3EF5-4F2E-AAF2-AB69BB328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618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239F2D-00B8-42D6-8340-59B8EB41C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877DE13-7404-4EAD-8A67-E28C72AD25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568F35-A94A-4A59-A577-791C990390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657FCD-6ED2-40F9-B257-4688292D8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E3733-20DB-4631-AE65-67BFD0427AF5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AB702C-7203-4CA9-AF56-B7EA6F37B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2EC5D7-BC05-4960-9CC6-141248A63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F1B53-3EF5-4F2E-AAF2-AB69BB328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3658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2528F72-ECF7-4E6D-9CB4-4EA78930E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C67A83-D983-46FC-BC80-DA9D63EC04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405783-0B8D-43C9-A573-725057219D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4E3733-20DB-4631-AE65-67BFD0427AF5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669B42-C44D-40D9-AA27-BC270B0485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2E7523-5886-4D92-A26A-60E2A5C3B4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CF1B53-3EF5-4F2E-AAF2-AB69BB328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735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1.ti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1.ti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hyperlink" Target="mailto:Streetaddressing@co.Washington.mn.us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1.tif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7A22706-AEB0-4CD3-958F-1A20D8EA3F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0877" y="0"/>
            <a:ext cx="10451123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927E27-1275-4E97-BA7E-6857B57781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109" y="0"/>
            <a:ext cx="1678021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CB775D1-579C-4F0D-9C82-6E3250260635}"/>
              </a:ext>
            </a:extLst>
          </p:cNvPr>
          <p:cNvSpPr/>
          <p:nvPr/>
        </p:nvSpPr>
        <p:spPr>
          <a:xfrm>
            <a:off x="1588948" y="0"/>
            <a:ext cx="151929" cy="6858000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 descr="MetroGIS Logo">
            <a:extLst>
              <a:ext uri="{FF2B5EF4-FFF2-40B4-BE49-F238E27FC236}">
                <a16:creationId xmlns:a16="http://schemas.microsoft.com/office/drawing/2014/main" id="{1BB61D86-AA95-4034-8CF1-2029C86A2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5" y="5542874"/>
            <a:ext cx="1120652" cy="110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9DDB6C1-7497-4863-81D4-5B8F48B10DD4}"/>
              </a:ext>
            </a:extLst>
          </p:cNvPr>
          <p:cNvSpPr txBox="1"/>
          <p:nvPr/>
        </p:nvSpPr>
        <p:spPr>
          <a:xfrm>
            <a:off x="6125740" y="645635"/>
            <a:ext cx="589084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effectLst>
                  <a:outerShdw blurRad="50800" dist="50800" dir="2700000" algn="ctr" rotWithShape="0">
                    <a:srgbClr val="000099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MetroGIS Coordinating Committee</a:t>
            </a:r>
          </a:p>
          <a:p>
            <a:pPr algn="ctr"/>
            <a:r>
              <a:rPr lang="en-US" sz="2600" dirty="0">
                <a:solidFill>
                  <a:schemeClr val="bg1"/>
                </a:solidFill>
                <a:effectLst>
                  <a:outerShdw blurRad="50800" dist="50800" dir="2700000" algn="ctr" rotWithShape="0">
                    <a:srgbClr val="000099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December 8, 2022</a:t>
            </a:r>
          </a:p>
        </p:txBody>
      </p:sp>
    </p:spTree>
    <p:extLst>
      <p:ext uri="{BB962C8B-B14F-4D97-AF65-F5344CB8AC3E}">
        <p14:creationId xmlns:p14="http://schemas.microsoft.com/office/powerpoint/2010/main" val="26147708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trees&#10;&#10;Description automatically generated with low confidence">
            <a:extLst>
              <a:ext uri="{FF2B5EF4-FFF2-40B4-BE49-F238E27FC236}">
                <a16:creationId xmlns:a16="http://schemas.microsoft.com/office/drawing/2014/main" id="{ED2A073E-A85D-4215-9616-7397CC8B54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24916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CB775D1-579C-4F0D-9C82-6E3250260635}"/>
              </a:ext>
            </a:extLst>
          </p:cNvPr>
          <p:cNvSpPr/>
          <p:nvPr/>
        </p:nvSpPr>
        <p:spPr>
          <a:xfrm>
            <a:off x="1588948" y="0"/>
            <a:ext cx="151929" cy="68580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 descr="MetroGIS Logo">
            <a:extLst>
              <a:ext uri="{FF2B5EF4-FFF2-40B4-BE49-F238E27FC236}">
                <a16:creationId xmlns:a16="http://schemas.microsoft.com/office/drawing/2014/main" id="{AA8F28A1-F484-4602-BB92-446404D30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5" y="5542874"/>
            <a:ext cx="1120652" cy="110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8C5FA32-A28C-4BAE-BCB2-D8BE353324C0}"/>
              </a:ext>
            </a:extLst>
          </p:cNvPr>
          <p:cNvSpPr txBox="1"/>
          <p:nvPr/>
        </p:nvSpPr>
        <p:spPr>
          <a:xfrm>
            <a:off x="2016370" y="488883"/>
            <a:ext cx="9372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>
                <a:solidFill>
                  <a:srgbClr val="003BB0"/>
                </a:solidFill>
              </a:defRPr>
            </a:lvl1pPr>
          </a:lstStyle>
          <a:p>
            <a:r>
              <a:rPr lang="en-US" sz="3000" dirty="0">
                <a:solidFill>
                  <a:srgbClr val="7030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5) MetroGIS Policy Board – Next Steps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8EA766-5A54-4AFF-B84A-C5B328201107}"/>
              </a:ext>
            </a:extLst>
          </p:cNvPr>
          <p:cNvSpPr txBox="1"/>
          <p:nvPr/>
        </p:nvSpPr>
        <p:spPr>
          <a:xfrm>
            <a:off x="2002184" y="1739650"/>
            <a:ext cx="9788301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7030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Last </a:t>
            </a:r>
            <a:r>
              <a:rPr lang="en-US" sz="2600" b="1" dirty="0">
                <a:solidFill>
                  <a:srgbClr val="7030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MetroGIS Policy Board </a:t>
            </a:r>
            <a:r>
              <a:rPr lang="en-US" sz="2600" dirty="0">
                <a:solidFill>
                  <a:srgbClr val="7030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meeting was April 2019</a:t>
            </a:r>
          </a:p>
          <a:p>
            <a:r>
              <a:rPr lang="en-US" sz="26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Many former members are no longer in government</a:t>
            </a:r>
          </a:p>
          <a:p>
            <a:endParaRPr lang="en-US" sz="2600" dirty="0">
              <a:solidFill>
                <a:srgbClr val="7030A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600" b="1" i="1" dirty="0">
                <a:solidFill>
                  <a:srgbClr val="0066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Reduced to a single, annual meeting – “show and tell”</a:t>
            </a:r>
          </a:p>
          <a:p>
            <a:r>
              <a:rPr lang="en-US" sz="2600" b="1" i="1" dirty="0">
                <a:solidFill>
                  <a:srgbClr val="0066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Leadership no longer making policy or fiscal decisions</a:t>
            </a:r>
          </a:p>
          <a:p>
            <a:endParaRPr lang="en-US" sz="2600" dirty="0">
              <a:solidFill>
                <a:srgbClr val="7030A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600" dirty="0">
                <a:solidFill>
                  <a:srgbClr val="7030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Inquire about dissolving the MetroGIS Policy Board</a:t>
            </a:r>
          </a:p>
          <a:p>
            <a:endParaRPr lang="en-US" sz="2600" dirty="0">
              <a:solidFill>
                <a:srgbClr val="7030A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600" dirty="0">
                <a:solidFill>
                  <a:srgbClr val="7030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Report on MetroGIS activities to regional elected leadership</a:t>
            </a:r>
          </a:p>
          <a:p>
            <a:r>
              <a:rPr lang="en-US" sz="2600" dirty="0">
                <a:solidFill>
                  <a:srgbClr val="7030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via the Metro Emergency Services Board + Metropolitan Council</a:t>
            </a:r>
          </a:p>
        </p:txBody>
      </p:sp>
    </p:spTree>
    <p:extLst>
      <p:ext uri="{BB962C8B-B14F-4D97-AF65-F5344CB8AC3E}">
        <p14:creationId xmlns:p14="http://schemas.microsoft.com/office/powerpoint/2010/main" val="40914987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trees&#10;&#10;Description automatically generated with low confidence">
            <a:extLst>
              <a:ext uri="{FF2B5EF4-FFF2-40B4-BE49-F238E27FC236}">
                <a16:creationId xmlns:a16="http://schemas.microsoft.com/office/drawing/2014/main" id="{ED2A073E-A85D-4215-9616-7397CC8B54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24916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CB775D1-579C-4F0D-9C82-6E3250260635}"/>
              </a:ext>
            </a:extLst>
          </p:cNvPr>
          <p:cNvSpPr/>
          <p:nvPr/>
        </p:nvSpPr>
        <p:spPr>
          <a:xfrm>
            <a:off x="1588948" y="0"/>
            <a:ext cx="151929" cy="68580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 descr="MetroGIS Logo">
            <a:extLst>
              <a:ext uri="{FF2B5EF4-FFF2-40B4-BE49-F238E27FC236}">
                <a16:creationId xmlns:a16="http://schemas.microsoft.com/office/drawing/2014/main" id="{AA8F28A1-F484-4602-BB92-446404D30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5" y="5542874"/>
            <a:ext cx="1120652" cy="110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08EA766-5A54-4AFF-B84A-C5B328201107}"/>
              </a:ext>
            </a:extLst>
          </p:cNvPr>
          <p:cNvSpPr txBox="1"/>
          <p:nvPr/>
        </p:nvSpPr>
        <p:spPr>
          <a:xfrm>
            <a:off x="2188025" y="1365653"/>
            <a:ext cx="9788301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Segoe UI" panose="020B0502040204020203" pitchFamily="34" charset="0"/>
                <a:cs typeface="Segoe UI" panose="020B0502040204020203" pitchFamily="34" charset="0"/>
              </a:rPr>
              <a:t>On November 28, 2022, I sent a message to all remaining</a:t>
            </a:r>
          </a:p>
          <a:p>
            <a:r>
              <a:rPr lang="en-US" sz="2600" dirty="0">
                <a:latin typeface="Segoe UI" panose="020B0502040204020203" pitchFamily="34" charset="0"/>
                <a:cs typeface="Segoe UI" panose="020B0502040204020203" pitchFamily="34" charset="0"/>
              </a:rPr>
              <a:t>MetroGIS Policy Board members</a:t>
            </a:r>
          </a:p>
          <a:p>
            <a:endParaRPr lang="en-US" sz="2600" dirty="0">
              <a:solidFill>
                <a:srgbClr val="7030A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600" i="1" dirty="0">
                <a:solidFill>
                  <a:srgbClr val="7030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We heard back from: </a:t>
            </a:r>
          </a:p>
          <a:p>
            <a:r>
              <a:rPr lang="en-US" sz="2600" b="1" dirty="0">
                <a:solidFill>
                  <a:srgbClr val="7030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Commissioner Victoria Reinhardt </a:t>
            </a:r>
            <a:r>
              <a:rPr lang="en-US" sz="2600" dirty="0">
                <a:solidFill>
                  <a:srgbClr val="7030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(Ramsey County)</a:t>
            </a:r>
          </a:p>
          <a:p>
            <a:r>
              <a:rPr lang="en-US" sz="2600" b="1" dirty="0">
                <a:solidFill>
                  <a:srgbClr val="7030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Commissioner Barbara </a:t>
            </a:r>
            <a:r>
              <a:rPr lang="en-US" sz="2600" b="1" dirty="0" err="1">
                <a:solidFill>
                  <a:srgbClr val="7030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Weckman</a:t>
            </a:r>
            <a:r>
              <a:rPr lang="en-US" sz="2600" b="1" dirty="0">
                <a:solidFill>
                  <a:srgbClr val="7030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Brekke </a:t>
            </a:r>
            <a:r>
              <a:rPr lang="en-US" sz="2600" dirty="0">
                <a:solidFill>
                  <a:srgbClr val="7030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(Scott County)</a:t>
            </a:r>
          </a:p>
          <a:p>
            <a:endParaRPr lang="en-US" sz="2600" dirty="0">
              <a:solidFill>
                <a:srgbClr val="7030A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600" i="1" dirty="0">
                <a:solidFill>
                  <a:srgbClr val="7030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Both were supportive of our assessment and proposal</a:t>
            </a:r>
          </a:p>
          <a:p>
            <a:r>
              <a:rPr lang="en-US" sz="2600" i="1" dirty="0">
                <a:solidFill>
                  <a:srgbClr val="7030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We can reach out to leadership as future circumstances warrant</a:t>
            </a:r>
          </a:p>
          <a:p>
            <a:endParaRPr lang="en-US" sz="2600" dirty="0">
              <a:solidFill>
                <a:srgbClr val="7030A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500" b="1" dirty="0">
                <a:solidFill>
                  <a:srgbClr val="7030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MetroGIS Policy Board officially ceases to exist at</a:t>
            </a:r>
          </a:p>
          <a:p>
            <a:r>
              <a:rPr lang="en-US" sz="2500" b="1" dirty="0">
                <a:solidFill>
                  <a:srgbClr val="7030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12:00 p.m. on Friday, Dec 30, 2022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AFAE36-008B-42ED-9FC1-0F454F1DEDF6}"/>
              </a:ext>
            </a:extLst>
          </p:cNvPr>
          <p:cNvSpPr txBox="1"/>
          <p:nvPr/>
        </p:nvSpPr>
        <p:spPr>
          <a:xfrm>
            <a:off x="2016370" y="488883"/>
            <a:ext cx="9372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>
                <a:solidFill>
                  <a:srgbClr val="003BB0"/>
                </a:solidFill>
              </a:defRPr>
            </a:lvl1pPr>
          </a:lstStyle>
          <a:p>
            <a:r>
              <a:rPr lang="en-US" sz="3000" dirty="0">
                <a:solidFill>
                  <a:srgbClr val="7030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5) MetroGIS Policy Board – Next Steps</a:t>
            </a:r>
          </a:p>
        </p:txBody>
      </p:sp>
    </p:spTree>
    <p:extLst>
      <p:ext uri="{BB962C8B-B14F-4D97-AF65-F5344CB8AC3E}">
        <p14:creationId xmlns:p14="http://schemas.microsoft.com/office/powerpoint/2010/main" val="13028188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trees&#10;&#10;Description automatically generated with low confidence">
            <a:extLst>
              <a:ext uri="{FF2B5EF4-FFF2-40B4-BE49-F238E27FC236}">
                <a16:creationId xmlns:a16="http://schemas.microsoft.com/office/drawing/2014/main" id="{ED2A073E-A85D-4215-9616-7397CC8B54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24916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CB775D1-579C-4F0D-9C82-6E3250260635}"/>
              </a:ext>
            </a:extLst>
          </p:cNvPr>
          <p:cNvSpPr/>
          <p:nvPr/>
        </p:nvSpPr>
        <p:spPr>
          <a:xfrm>
            <a:off x="1588948" y="0"/>
            <a:ext cx="151929" cy="68580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 descr="MetroGIS Logo">
            <a:extLst>
              <a:ext uri="{FF2B5EF4-FFF2-40B4-BE49-F238E27FC236}">
                <a16:creationId xmlns:a16="http://schemas.microsoft.com/office/drawing/2014/main" id="{AA8F28A1-F484-4602-BB92-446404D30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5" y="5542874"/>
            <a:ext cx="1120652" cy="110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44296E1-3599-4F58-8969-AD2CB2F19C21}"/>
              </a:ext>
            </a:extLst>
          </p:cNvPr>
          <p:cNvGrpSpPr/>
          <p:nvPr/>
        </p:nvGrpSpPr>
        <p:grpSpPr>
          <a:xfrm>
            <a:off x="1731252" y="0"/>
            <a:ext cx="10460748" cy="6858000"/>
            <a:chOff x="2548525" y="1066325"/>
            <a:chExt cx="8240210" cy="520934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9DC2A4F-23E2-4126-A790-A5C24659EB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56107" y="1066325"/>
              <a:ext cx="8232628" cy="5209347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08EA766-5A54-4AFF-B84A-C5B328201107}"/>
                </a:ext>
              </a:extLst>
            </p:cNvPr>
            <p:cNvSpPr txBox="1"/>
            <p:nvPr/>
          </p:nvSpPr>
          <p:spPr>
            <a:xfrm>
              <a:off x="2548525" y="2909119"/>
              <a:ext cx="8232628" cy="14728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chemeClr val="bg1"/>
                  </a:solidFill>
                  <a:effectLst>
                    <a:outerShdw blurRad="50800" dist="50800" dir="5400000" algn="ctr" rotWithShape="0">
                      <a:schemeClr val="tx1"/>
                    </a:outerShdw>
                  </a:effectLst>
                  <a:latin typeface="Segoe UI" panose="020B0502040204020203" pitchFamily="34" charset="0"/>
                  <a:cs typeface="Segoe UI" panose="020B0502040204020203" pitchFamily="34" charset="0"/>
                </a:rPr>
                <a:t>MetroGIS Policy Board</a:t>
              </a:r>
            </a:p>
            <a:p>
              <a:pPr algn="ctr"/>
              <a:r>
                <a:rPr lang="en-US" sz="3600" b="1" dirty="0">
                  <a:solidFill>
                    <a:schemeClr val="bg1"/>
                  </a:solidFill>
                  <a:effectLst>
                    <a:outerShdw blurRad="50800" dist="50800" dir="5400000" algn="ctr" rotWithShape="0">
                      <a:schemeClr val="tx1"/>
                    </a:outerShdw>
                  </a:effectLst>
                  <a:latin typeface="Segoe UI" panose="020B0502040204020203" pitchFamily="34" charset="0"/>
                  <a:cs typeface="Segoe UI" panose="020B0502040204020203" pitchFamily="34" charset="0"/>
                </a:rPr>
                <a:t>ceases to exist at 12:00 p.m.</a:t>
              </a:r>
            </a:p>
            <a:p>
              <a:pPr algn="ctr"/>
              <a:r>
                <a:rPr lang="en-US" sz="3600" b="1" dirty="0">
                  <a:solidFill>
                    <a:schemeClr val="bg1"/>
                  </a:solidFill>
                  <a:effectLst>
                    <a:outerShdw blurRad="50800" dist="50800" dir="5400000" algn="ctr" rotWithShape="0">
                      <a:schemeClr val="tx1"/>
                    </a:outerShdw>
                  </a:effectLst>
                  <a:latin typeface="Segoe UI" panose="020B0502040204020203" pitchFamily="34" charset="0"/>
                  <a:cs typeface="Segoe UI" panose="020B0502040204020203" pitchFamily="34" charset="0"/>
                </a:rPr>
                <a:t>On Friday, December 30, 2022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518287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CDCC6F01-46C5-42DE-9AAA-AB04C28BC6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2051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CB775D1-579C-4F0D-9C82-6E3250260635}"/>
              </a:ext>
            </a:extLst>
          </p:cNvPr>
          <p:cNvSpPr/>
          <p:nvPr/>
        </p:nvSpPr>
        <p:spPr>
          <a:xfrm>
            <a:off x="1588948" y="0"/>
            <a:ext cx="151929" cy="6858000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 descr="MetroGIS Logo">
            <a:extLst>
              <a:ext uri="{FF2B5EF4-FFF2-40B4-BE49-F238E27FC236}">
                <a16:creationId xmlns:a16="http://schemas.microsoft.com/office/drawing/2014/main" id="{49487F29-8A57-40DF-BE82-05D8614A52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5" y="5542874"/>
            <a:ext cx="1120652" cy="110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46746FE-7C6E-451F-9AB5-512F61583739}"/>
              </a:ext>
            </a:extLst>
          </p:cNvPr>
          <p:cNvSpPr txBox="1"/>
          <p:nvPr/>
        </p:nvSpPr>
        <p:spPr>
          <a:xfrm>
            <a:off x="2007578" y="2793024"/>
            <a:ext cx="937260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>
                <a:solidFill>
                  <a:srgbClr val="003BB0"/>
                </a:solidFill>
              </a:defRPr>
            </a:lvl1pPr>
          </a:lstStyle>
          <a:p>
            <a:r>
              <a:rPr lang="en-US" sz="3700" dirty="0">
                <a:solidFill>
                  <a:srgbClr val="00009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6) 2023 Work Plan, Projects, &amp; Budget</a:t>
            </a:r>
          </a:p>
        </p:txBody>
      </p:sp>
    </p:spTree>
    <p:extLst>
      <p:ext uri="{BB962C8B-B14F-4D97-AF65-F5344CB8AC3E}">
        <p14:creationId xmlns:p14="http://schemas.microsoft.com/office/powerpoint/2010/main" val="8279287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12667C8-FA71-4FFD-A260-CC7F5D774E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0878" y="0"/>
            <a:ext cx="10451122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5698E79-448C-45B3-8B4C-557AEC3B2C43}"/>
              </a:ext>
            </a:extLst>
          </p:cNvPr>
          <p:cNvSpPr/>
          <p:nvPr/>
        </p:nvSpPr>
        <p:spPr>
          <a:xfrm>
            <a:off x="1736822" y="0"/>
            <a:ext cx="10455178" cy="685800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CDCC6F01-46C5-42DE-9AAA-AB04C28BC6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2051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CB775D1-579C-4F0D-9C82-6E3250260635}"/>
              </a:ext>
            </a:extLst>
          </p:cNvPr>
          <p:cNvSpPr/>
          <p:nvPr/>
        </p:nvSpPr>
        <p:spPr>
          <a:xfrm>
            <a:off x="1588948" y="0"/>
            <a:ext cx="151929" cy="6858000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 descr="MetroGIS Logo">
            <a:extLst>
              <a:ext uri="{FF2B5EF4-FFF2-40B4-BE49-F238E27FC236}">
                <a16:creationId xmlns:a16="http://schemas.microsoft.com/office/drawing/2014/main" id="{49487F29-8A57-40DF-BE82-05D8614A52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5" y="5542874"/>
            <a:ext cx="1120652" cy="110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46746FE-7C6E-451F-9AB5-512F61583739}"/>
              </a:ext>
            </a:extLst>
          </p:cNvPr>
          <p:cNvSpPr txBox="1"/>
          <p:nvPr/>
        </p:nvSpPr>
        <p:spPr>
          <a:xfrm>
            <a:off x="2007577" y="762093"/>
            <a:ext cx="9898873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>
                <a:solidFill>
                  <a:srgbClr val="003BB0"/>
                </a:solidFill>
              </a:defRPr>
            </a:lvl1pPr>
          </a:lstStyle>
          <a:p>
            <a:r>
              <a:rPr lang="en-US" sz="3700" dirty="0">
                <a:solidFill>
                  <a:srgbClr val="00009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MLCCS Project</a:t>
            </a:r>
          </a:p>
          <a:p>
            <a:r>
              <a:rPr lang="en-US" sz="1600" b="1" i="0" dirty="0">
                <a:solidFill>
                  <a:srgbClr val="000099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(Minnesota Land Cover Classification System)</a:t>
            </a:r>
          </a:p>
          <a:p>
            <a:endParaRPr lang="en-US" sz="2500" dirty="0">
              <a:solidFill>
                <a:srgbClr val="00009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800" dirty="0">
                <a:solidFill>
                  <a:srgbClr val="00009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Revised project proposal was provided by</a:t>
            </a:r>
          </a:p>
          <a:p>
            <a:r>
              <a:rPr lang="en-US" sz="2800" dirty="0">
                <a:solidFill>
                  <a:srgbClr val="00009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Bart Richardson at MNDNR</a:t>
            </a:r>
          </a:p>
          <a:p>
            <a:endParaRPr lang="en-US" sz="2800" dirty="0">
              <a:solidFill>
                <a:srgbClr val="00009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800" dirty="0">
                <a:solidFill>
                  <a:srgbClr val="00009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Existing MLCCS data is from 2011</a:t>
            </a:r>
          </a:p>
          <a:p>
            <a:r>
              <a:rPr lang="en-US" sz="2800" dirty="0">
                <a:solidFill>
                  <a:srgbClr val="00009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Metro region data is currently incomplete</a:t>
            </a:r>
          </a:p>
          <a:p>
            <a:endParaRPr lang="en-US" sz="2800" dirty="0">
              <a:solidFill>
                <a:srgbClr val="00009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800" dirty="0">
                <a:solidFill>
                  <a:srgbClr val="00009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MetroGIS asked to provide $26,500 in 2023 toward</a:t>
            </a:r>
          </a:p>
          <a:p>
            <a:r>
              <a:rPr lang="en-US" sz="2800" dirty="0">
                <a:solidFill>
                  <a:srgbClr val="00009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new land cover data collection process </a:t>
            </a:r>
          </a:p>
        </p:txBody>
      </p:sp>
    </p:spTree>
    <p:extLst>
      <p:ext uri="{BB962C8B-B14F-4D97-AF65-F5344CB8AC3E}">
        <p14:creationId xmlns:p14="http://schemas.microsoft.com/office/powerpoint/2010/main" val="35705678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6896503-6BD0-48F7-8053-53E9B8002B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-480"/>
            <a:ext cx="1588947" cy="68579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6776EF-54EA-48A0-955E-2036D7799A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0876" y="-480"/>
            <a:ext cx="10451124" cy="685799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FD0AD7B-5338-4214-9CDE-0B71F2BBE358}"/>
              </a:ext>
            </a:extLst>
          </p:cNvPr>
          <p:cNvSpPr/>
          <p:nvPr/>
        </p:nvSpPr>
        <p:spPr>
          <a:xfrm>
            <a:off x="1736822" y="0"/>
            <a:ext cx="10455178" cy="685800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B775D1-579C-4F0D-9C82-6E3250260635}"/>
              </a:ext>
            </a:extLst>
          </p:cNvPr>
          <p:cNvSpPr/>
          <p:nvPr/>
        </p:nvSpPr>
        <p:spPr>
          <a:xfrm>
            <a:off x="1588948" y="0"/>
            <a:ext cx="151929" cy="6858000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 descr="MetroGIS Logo">
            <a:extLst>
              <a:ext uri="{FF2B5EF4-FFF2-40B4-BE49-F238E27FC236}">
                <a16:creationId xmlns:a16="http://schemas.microsoft.com/office/drawing/2014/main" id="{49487F29-8A57-40DF-BE82-05D8614A52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5" y="5542874"/>
            <a:ext cx="1120652" cy="110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46746FE-7C6E-451F-9AB5-512F61583739}"/>
              </a:ext>
            </a:extLst>
          </p:cNvPr>
          <p:cNvSpPr txBox="1"/>
          <p:nvPr/>
        </p:nvSpPr>
        <p:spPr>
          <a:xfrm>
            <a:off x="1949827" y="2677522"/>
            <a:ext cx="9372600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>
                <a:solidFill>
                  <a:srgbClr val="003BB0"/>
                </a:solidFill>
              </a:defRPr>
            </a:lvl1pPr>
          </a:lstStyle>
          <a:p>
            <a:r>
              <a:rPr lang="en-US" sz="48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LIDAR Project Update</a:t>
            </a:r>
          </a:p>
          <a:p>
            <a:r>
              <a:rPr lang="en-US" sz="3700" b="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Jesse Reinhardt (Hennepin County)</a:t>
            </a:r>
          </a:p>
        </p:txBody>
      </p:sp>
    </p:spTree>
    <p:extLst>
      <p:ext uri="{BB962C8B-B14F-4D97-AF65-F5344CB8AC3E}">
        <p14:creationId xmlns:p14="http://schemas.microsoft.com/office/powerpoint/2010/main" val="34813819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46746FE-7C6E-451F-9AB5-512F61583739}"/>
              </a:ext>
            </a:extLst>
          </p:cNvPr>
          <p:cNvSpPr txBox="1"/>
          <p:nvPr/>
        </p:nvSpPr>
        <p:spPr>
          <a:xfrm>
            <a:off x="1993140" y="227152"/>
            <a:ext cx="937260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>
                <a:solidFill>
                  <a:srgbClr val="003BB0"/>
                </a:solidFill>
              </a:defRPr>
            </a:lvl1pPr>
          </a:lstStyle>
          <a:p>
            <a:r>
              <a:rPr lang="en-US" sz="3700" dirty="0">
                <a:solidFill>
                  <a:srgbClr val="00009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2023 MetroGIS Work Plan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2D9C7AE-DCF2-4218-976C-B18995BC64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583" y="1004554"/>
            <a:ext cx="4281840" cy="5558414"/>
          </a:xfrm>
          <a:prstGeom prst="rect">
            <a:avLst/>
          </a:prstGeom>
          <a:ln w="15875">
            <a:solidFill>
              <a:schemeClr val="accent1">
                <a:shade val="50000"/>
              </a:schemeClr>
            </a:solidFill>
          </a:ln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3547962C-005D-4255-9BA0-0719067124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2051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9341D62-5222-4599-9B07-086455B8F8AE}"/>
              </a:ext>
            </a:extLst>
          </p:cNvPr>
          <p:cNvSpPr/>
          <p:nvPr/>
        </p:nvSpPr>
        <p:spPr>
          <a:xfrm>
            <a:off x="1588948" y="0"/>
            <a:ext cx="151929" cy="6858000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2" descr="MetroGIS Logo">
            <a:extLst>
              <a:ext uri="{FF2B5EF4-FFF2-40B4-BE49-F238E27FC236}">
                <a16:creationId xmlns:a16="http://schemas.microsoft.com/office/drawing/2014/main" id="{B540AFFD-01D3-4FC4-A7DA-8E1D6D6AF1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5" y="5542874"/>
            <a:ext cx="1120652" cy="110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ACB2C7D-5583-4F53-91CC-453A15371631}"/>
              </a:ext>
            </a:extLst>
          </p:cNvPr>
          <p:cNvSpPr txBox="1"/>
          <p:nvPr/>
        </p:nvSpPr>
        <p:spPr>
          <a:xfrm>
            <a:off x="6505785" y="1524960"/>
            <a:ext cx="561883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>
                <a:solidFill>
                  <a:srgbClr val="003BB0"/>
                </a:solidFill>
              </a:defRPr>
            </a:lvl1pPr>
          </a:lstStyle>
          <a:p>
            <a:r>
              <a:rPr lang="en-US" sz="3000" b="0" dirty="0">
                <a:solidFill>
                  <a:srgbClr val="00009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Details and priority level </a:t>
            </a:r>
          </a:p>
          <a:p>
            <a:r>
              <a:rPr lang="en-US" sz="3000" b="0" dirty="0">
                <a:solidFill>
                  <a:srgbClr val="00009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of MetroGIS projects and activities</a:t>
            </a:r>
          </a:p>
          <a:p>
            <a:endParaRPr lang="en-US" sz="3000" b="0" dirty="0">
              <a:solidFill>
                <a:srgbClr val="00009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3000" b="0" dirty="0">
                <a:solidFill>
                  <a:srgbClr val="00009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“Living document”</a:t>
            </a:r>
          </a:p>
          <a:p>
            <a:endParaRPr lang="en-US" sz="3000" b="0" dirty="0">
              <a:solidFill>
                <a:srgbClr val="00009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3000" b="0" dirty="0">
                <a:solidFill>
                  <a:srgbClr val="00009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Open to suggestions, revisions, and recommendations</a:t>
            </a:r>
          </a:p>
        </p:txBody>
      </p:sp>
    </p:spTree>
    <p:extLst>
      <p:ext uri="{BB962C8B-B14F-4D97-AF65-F5344CB8AC3E}">
        <p14:creationId xmlns:p14="http://schemas.microsoft.com/office/powerpoint/2010/main" val="18417376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MetroGIS Logo">
            <a:extLst>
              <a:ext uri="{FF2B5EF4-FFF2-40B4-BE49-F238E27FC236}">
                <a16:creationId xmlns:a16="http://schemas.microsoft.com/office/drawing/2014/main" id="{49487F29-8A57-40DF-BE82-05D8614A52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5" y="210478"/>
            <a:ext cx="1120652" cy="110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46746FE-7C6E-451F-9AB5-512F61583739}"/>
              </a:ext>
            </a:extLst>
          </p:cNvPr>
          <p:cNvSpPr txBox="1"/>
          <p:nvPr/>
        </p:nvSpPr>
        <p:spPr>
          <a:xfrm>
            <a:off x="1507065" y="425210"/>
            <a:ext cx="937260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>
                <a:solidFill>
                  <a:srgbClr val="003BB0"/>
                </a:solidFill>
              </a:defRPr>
            </a:lvl1pPr>
          </a:lstStyle>
          <a:p>
            <a:r>
              <a:rPr lang="en-US" sz="3700" dirty="0">
                <a:solidFill>
                  <a:srgbClr val="00009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2023 MetroGIS Work Plan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B63548-E5DB-4852-8285-7190A4CCE7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365" y="1533740"/>
            <a:ext cx="11718914" cy="489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1677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A06FC62-8AE8-44D0-BF0A-C3EA601D36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311514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B682D5E-6C2E-40F1-ABF4-C62AFB28B1D0}"/>
              </a:ext>
            </a:extLst>
          </p:cNvPr>
          <p:cNvSpPr/>
          <p:nvPr/>
        </p:nvSpPr>
        <p:spPr>
          <a:xfrm>
            <a:off x="606669" y="0"/>
            <a:ext cx="931985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 descr="MetroGIS Logo">
            <a:extLst>
              <a:ext uri="{FF2B5EF4-FFF2-40B4-BE49-F238E27FC236}">
                <a16:creationId xmlns:a16="http://schemas.microsoft.com/office/drawing/2014/main" id="{49487F29-8A57-40DF-BE82-05D8614A52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11" y="5494748"/>
            <a:ext cx="1120652" cy="110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46746FE-7C6E-451F-9AB5-512F61583739}"/>
              </a:ext>
            </a:extLst>
          </p:cNvPr>
          <p:cNvSpPr txBox="1"/>
          <p:nvPr/>
        </p:nvSpPr>
        <p:spPr>
          <a:xfrm rot="16200000">
            <a:off x="-1616049" y="2369026"/>
            <a:ext cx="5399772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>
                <a:solidFill>
                  <a:srgbClr val="003BB0"/>
                </a:solidFill>
              </a:defRPr>
            </a:lvl1pPr>
          </a:lstStyle>
          <a:p>
            <a:r>
              <a:rPr lang="en-US" sz="3700" dirty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2023 MetroGIS Budget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34E6CD-7655-41A6-B87B-00C507B680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9371" y="210478"/>
            <a:ext cx="9299538" cy="6550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4476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46746FE-7C6E-451F-9AB5-512F61583739}"/>
              </a:ext>
            </a:extLst>
          </p:cNvPr>
          <p:cNvSpPr txBox="1"/>
          <p:nvPr/>
        </p:nvSpPr>
        <p:spPr>
          <a:xfrm>
            <a:off x="1993140" y="227152"/>
            <a:ext cx="937260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>
                <a:solidFill>
                  <a:srgbClr val="003BB0"/>
                </a:solidFill>
              </a:defRPr>
            </a:lvl1pPr>
          </a:lstStyle>
          <a:p>
            <a:r>
              <a:rPr lang="en-US" sz="3700" dirty="0">
                <a:solidFill>
                  <a:srgbClr val="00009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2023 MetroGIS Work Plan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2D9C7AE-DCF2-4218-976C-B18995BC64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583" y="1004554"/>
            <a:ext cx="4281840" cy="5558414"/>
          </a:xfrm>
          <a:prstGeom prst="rect">
            <a:avLst/>
          </a:prstGeom>
          <a:ln w="15875">
            <a:solidFill>
              <a:schemeClr val="accent1">
                <a:shade val="50000"/>
              </a:schemeClr>
            </a:solidFill>
          </a:ln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3547962C-005D-4255-9BA0-0719067124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2051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9341D62-5222-4599-9B07-086455B8F8AE}"/>
              </a:ext>
            </a:extLst>
          </p:cNvPr>
          <p:cNvSpPr/>
          <p:nvPr/>
        </p:nvSpPr>
        <p:spPr>
          <a:xfrm>
            <a:off x="1588948" y="0"/>
            <a:ext cx="151929" cy="6858000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2" descr="MetroGIS Logo">
            <a:extLst>
              <a:ext uri="{FF2B5EF4-FFF2-40B4-BE49-F238E27FC236}">
                <a16:creationId xmlns:a16="http://schemas.microsoft.com/office/drawing/2014/main" id="{B540AFFD-01D3-4FC4-A7DA-8E1D6D6AF1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5" y="5542874"/>
            <a:ext cx="1120652" cy="110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ACB2C7D-5583-4F53-91CC-453A15371631}"/>
              </a:ext>
            </a:extLst>
          </p:cNvPr>
          <p:cNvSpPr txBox="1"/>
          <p:nvPr/>
        </p:nvSpPr>
        <p:spPr>
          <a:xfrm>
            <a:off x="6505785" y="1524960"/>
            <a:ext cx="56188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>
                <a:solidFill>
                  <a:srgbClr val="003BB0"/>
                </a:solidFill>
              </a:defRPr>
            </a:lvl1pPr>
          </a:lstStyle>
          <a:p>
            <a:r>
              <a:rPr lang="en-US" sz="3000" b="0" dirty="0">
                <a:solidFill>
                  <a:srgbClr val="00009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Approval by the </a:t>
            </a:r>
          </a:p>
          <a:p>
            <a:r>
              <a:rPr lang="en-US" sz="3000" b="0" dirty="0">
                <a:solidFill>
                  <a:srgbClr val="00009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Coordinating Committee</a:t>
            </a:r>
          </a:p>
        </p:txBody>
      </p:sp>
    </p:spTree>
    <p:extLst>
      <p:ext uri="{BB962C8B-B14F-4D97-AF65-F5344CB8AC3E}">
        <p14:creationId xmlns:p14="http://schemas.microsoft.com/office/powerpoint/2010/main" val="19551360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AC63E5A7-78A1-4E2A-9F75-09F1BD50EA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88948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CB775D1-579C-4F0D-9C82-6E3250260635}"/>
              </a:ext>
            </a:extLst>
          </p:cNvPr>
          <p:cNvSpPr/>
          <p:nvPr/>
        </p:nvSpPr>
        <p:spPr>
          <a:xfrm>
            <a:off x="1588948" y="0"/>
            <a:ext cx="151929" cy="6858000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 descr="MetroGIS Logo">
            <a:extLst>
              <a:ext uri="{FF2B5EF4-FFF2-40B4-BE49-F238E27FC236}">
                <a16:creationId xmlns:a16="http://schemas.microsoft.com/office/drawing/2014/main" id="{55536C42-131A-4AC0-BB8C-04BADE923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5" y="5542874"/>
            <a:ext cx="1120652" cy="110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9E2F4D3-C955-43D1-88D7-F5B383893148}"/>
              </a:ext>
            </a:extLst>
          </p:cNvPr>
          <p:cNvSpPr txBox="1"/>
          <p:nvPr/>
        </p:nvSpPr>
        <p:spPr>
          <a:xfrm>
            <a:off x="1975808" y="1512279"/>
            <a:ext cx="904974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9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MetroGIS Coordinating Committee</a:t>
            </a:r>
          </a:p>
          <a:p>
            <a:r>
              <a:rPr lang="en-US" sz="3000" dirty="0">
                <a:solidFill>
                  <a:srgbClr val="00009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December 8, 2022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D86955-4E9C-4C38-8F8D-7CC481C2DF8C}"/>
              </a:ext>
            </a:extLst>
          </p:cNvPr>
          <p:cNvSpPr txBox="1"/>
          <p:nvPr/>
        </p:nvSpPr>
        <p:spPr>
          <a:xfrm>
            <a:off x="1975808" y="3176956"/>
            <a:ext cx="90497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9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1 ) Call to Order</a:t>
            </a:r>
          </a:p>
          <a:p>
            <a:endParaRPr lang="en-US" sz="2400" b="1" dirty="0">
              <a:solidFill>
                <a:srgbClr val="00009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400" b="1" dirty="0">
                <a:solidFill>
                  <a:srgbClr val="00009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2 ) Approve Today’s Meeting Agenda</a:t>
            </a:r>
          </a:p>
          <a:p>
            <a:endParaRPr lang="en-US" sz="2400" b="1" dirty="0">
              <a:solidFill>
                <a:srgbClr val="00009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400" b="1" dirty="0">
                <a:solidFill>
                  <a:srgbClr val="00009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3 ) Approve Minutes from last meeting on September 8, 2022</a:t>
            </a:r>
          </a:p>
        </p:txBody>
      </p:sp>
    </p:spTree>
    <p:extLst>
      <p:ext uri="{BB962C8B-B14F-4D97-AF65-F5344CB8AC3E}">
        <p14:creationId xmlns:p14="http://schemas.microsoft.com/office/powerpoint/2010/main" val="31887415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CDCC6F01-46C5-42DE-9AAA-AB04C28BC6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2051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CB775D1-579C-4F0D-9C82-6E3250260635}"/>
              </a:ext>
            </a:extLst>
          </p:cNvPr>
          <p:cNvSpPr/>
          <p:nvPr/>
        </p:nvSpPr>
        <p:spPr>
          <a:xfrm>
            <a:off x="1588948" y="0"/>
            <a:ext cx="151929" cy="6858000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 descr="MetroGIS Logo">
            <a:extLst>
              <a:ext uri="{FF2B5EF4-FFF2-40B4-BE49-F238E27FC236}">
                <a16:creationId xmlns:a16="http://schemas.microsoft.com/office/drawing/2014/main" id="{49487F29-8A57-40DF-BE82-05D8614A52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5" y="5542874"/>
            <a:ext cx="1120652" cy="110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3C66414-1A0C-4405-8411-E694AD6B375D}"/>
              </a:ext>
            </a:extLst>
          </p:cNvPr>
          <p:cNvSpPr txBox="1"/>
          <p:nvPr/>
        </p:nvSpPr>
        <p:spPr>
          <a:xfrm>
            <a:off x="2016370" y="2608384"/>
            <a:ext cx="93726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>
                <a:solidFill>
                  <a:srgbClr val="003BB0"/>
                </a:solidFill>
              </a:defRPr>
            </a:lvl1pPr>
          </a:lstStyle>
          <a:p>
            <a:r>
              <a:rPr lang="en-US" sz="3400" dirty="0">
                <a:solidFill>
                  <a:srgbClr val="00009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7) MetroGIS Validation Enhancement Update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207FF6-1B5C-4681-BDE4-24E1C4426250}"/>
              </a:ext>
            </a:extLst>
          </p:cNvPr>
          <p:cNvSpPr txBox="1"/>
          <p:nvPr/>
        </p:nvSpPr>
        <p:spPr>
          <a:xfrm>
            <a:off x="2016370" y="3156393"/>
            <a:ext cx="9372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>
                <a:solidFill>
                  <a:srgbClr val="003BB0"/>
                </a:solidFill>
              </a:defRPr>
            </a:lvl1pPr>
          </a:lstStyle>
          <a:p>
            <a:r>
              <a:rPr lang="en-US" sz="3000" b="0" dirty="0">
                <a:solidFill>
                  <a:srgbClr val="00009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Jon Hoekenga, Metropolitan Council</a:t>
            </a:r>
          </a:p>
        </p:txBody>
      </p:sp>
    </p:spTree>
    <p:extLst>
      <p:ext uri="{BB962C8B-B14F-4D97-AF65-F5344CB8AC3E}">
        <p14:creationId xmlns:p14="http://schemas.microsoft.com/office/powerpoint/2010/main" val="22763206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trees&#10;&#10;Description automatically generated with low confidence">
            <a:extLst>
              <a:ext uri="{FF2B5EF4-FFF2-40B4-BE49-F238E27FC236}">
                <a16:creationId xmlns:a16="http://schemas.microsoft.com/office/drawing/2014/main" id="{ED2A073E-A85D-4215-9616-7397CC8B54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24916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CB775D1-579C-4F0D-9C82-6E3250260635}"/>
              </a:ext>
            </a:extLst>
          </p:cNvPr>
          <p:cNvSpPr/>
          <p:nvPr/>
        </p:nvSpPr>
        <p:spPr>
          <a:xfrm>
            <a:off x="1588948" y="0"/>
            <a:ext cx="151929" cy="6858000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 descr="MetroGIS Logo">
            <a:extLst>
              <a:ext uri="{FF2B5EF4-FFF2-40B4-BE49-F238E27FC236}">
                <a16:creationId xmlns:a16="http://schemas.microsoft.com/office/drawing/2014/main" id="{AA8F28A1-F484-4602-BB92-446404D30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5" y="5542874"/>
            <a:ext cx="1120652" cy="110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A06E5D2-8649-4D9C-96B8-BACBAB5C10AC}"/>
              </a:ext>
            </a:extLst>
          </p:cNvPr>
          <p:cNvSpPr txBox="1"/>
          <p:nvPr/>
        </p:nvSpPr>
        <p:spPr>
          <a:xfrm>
            <a:off x="1550376" y="1356003"/>
            <a:ext cx="10061331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800" dirty="0">
                <a:solidFill>
                  <a:srgbClr val="00009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Met with county partners to review proposal on 10/31/22</a:t>
            </a:r>
          </a:p>
          <a:p>
            <a:pPr lvl="1"/>
            <a:endParaRPr lang="en-US" sz="2800" dirty="0">
              <a:solidFill>
                <a:schemeClr val="accent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/>
            <a:r>
              <a:rPr lang="en-US" sz="3000" b="1" dirty="0">
                <a:solidFill>
                  <a:srgbClr val="FF66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     Reasons for Validation Enhancements:</a:t>
            </a:r>
          </a:p>
          <a:p>
            <a:pPr lvl="1"/>
            <a:endParaRPr lang="en-US" sz="2800" b="1" dirty="0">
              <a:solidFill>
                <a:schemeClr val="accent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009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New features requested by counties</a:t>
            </a:r>
          </a:p>
          <a:p>
            <a:pPr lvl="1"/>
            <a:endParaRPr lang="en-US" sz="1400" b="1" dirty="0">
              <a:solidFill>
                <a:srgbClr val="00009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009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Expanded use of data </a:t>
            </a:r>
          </a:p>
          <a:p>
            <a:pPr marL="1828800" lvl="3" indent="-45720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rgbClr val="00009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Incorporation into NextGen 9-1-1</a:t>
            </a:r>
          </a:p>
          <a:p>
            <a:pPr marL="1828800" lvl="3" indent="-45720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rgbClr val="00009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Centerlines submitted to ESRI Community Maps Program</a:t>
            </a:r>
          </a:p>
          <a:p>
            <a:pPr marL="1828800" lvl="3" indent="-45720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rgbClr val="00009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Address points desired to ESRI Community Maps Program</a:t>
            </a:r>
          </a:p>
          <a:p>
            <a:pPr lvl="1"/>
            <a:endParaRPr lang="en-US" sz="1600" b="1" dirty="0">
              <a:solidFill>
                <a:srgbClr val="00009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009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Technology has continued to evolve </a:t>
            </a:r>
            <a:r>
              <a:rPr lang="en-US" sz="1600" b="1" dirty="0">
                <a:solidFill>
                  <a:srgbClr val="0066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</a:t>
            </a:r>
            <a:r>
              <a:rPr lang="en-US" sz="1600" b="1" dirty="0" err="1">
                <a:solidFill>
                  <a:srgbClr val="0066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ArcPro</a:t>
            </a:r>
            <a:r>
              <a:rPr lang="en-US" sz="1600" b="1" dirty="0">
                <a:solidFill>
                  <a:srgbClr val="0066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adoption)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FB3442-D0A1-4B5E-9B22-100FC319D167}"/>
              </a:ext>
            </a:extLst>
          </p:cNvPr>
          <p:cNvSpPr txBox="1"/>
          <p:nvPr/>
        </p:nvSpPr>
        <p:spPr>
          <a:xfrm>
            <a:off x="1998785" y="533400"/>
            <a:ext cx="93726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>
                <a:solidFill>
                  <a:srgbClr val="003BB0"/>
                </a:solidFill>
              </a:defRPr>
            </a:lvl1pPr>
          </a:lstStyle>
          <a:p>
            <a:r>
              <a:rPr lang="en-US" sz="3400" dirty="0" err="1">
                <a:solidFill>
                  <a:srgbClr val="00009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MetroGIS</a:t>
            </a:r>
            <a:r>
              <a:rPr lang="en-US" sz="3400" dirty="0">
                <a:solidFill>
                  <a:srgbClr val="00009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Validation Enhancement Update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D4772E-C4C9-42D0-B33D-9F8A1C83FD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9123" y="2183896"/>
            <a:ext cx="615211" cy="603265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546E030D-37F1-4536-B078-6D21CBE2B5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6314" y="5361005"/>
            <a:ext cx="546118" cy="546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1918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trees&#10;&#10;Description automatically generated with low confidence">
            <a:extLst>
              <a:ext uri="{FF2B5EF4-FFF2-40B4-BE49-F238E27FC236}">
                <a16:creationId xmlns:a16="http://schemas.microsoft.com/office/drawing/2014/main" id="{ED2A073E-A85D-4215-9616-7397CC8B54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24916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CB775D1-579C-4F0D-9C82-6E3250260635}"/>
              </a:ext>
            </a:extLst>
          </p:cNvPr>
          <p:cNvSpPr/>
          <p:nvPr/>
        </p:nvSpPr>
        <p:spPr>
          <a:xfrm>
            <a:off x="1588948" y="0"/>
            <a:ext cx="151929" cy="6858000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 descr="MetroGIS Logo">
            <a:extLst>
              <a:ext uri="{FF2B5EF4-FFF2-40B4-BE49-F238E27FC236}">
                <a16:creationId xmlns:a16="http://schemas.microsoft.com/office/drawing/2014/main" id="{AA8F28A1-F484-4602-BB92-446404D30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5" y="5542874"/>
            <a:ext cx="1120652" cy="110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EFB3442-D0A1-4B5E-9B22-100FC319D167}"/>
              </a:ext>
            </a:extLst>
          </p:cNvPr>
          <p:cNvSpPr txBox="1"/>
          <p:nvPr/>
        </p:nvSpPr>
        <p:spPr>
          <a:xfrm>
            <a:off x="1998785" y="533400"/>
            <a:ext cx="93726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>
                <a:solidFill>
                  <a:srgbClr val="003BB0"/>
                </a:solidFill>
              </a:defRPr>
            </a:lvl1pPr>
          </a:lstStyle>
          <a:p>
            <a:r>
              <a:rPr lang="en-US" sz="3400" dirty="0">
                <a:solidFill>
                  <a:srgbClr val="00009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Proposed Changes: Timelines &amp; Priorities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73B10B02-4656-4F2A-A3D2-59B8866C81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2676904"/>
              </p:ext>
            </p:extLst>
          </p:nvPr>
        </p:nvGraphicFramePr>
        <p:xfrm>
          <a:off x="2127738" y="1278494"/>
          <a:ext cx="9372600" cy="518384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31231">
                  <a:extLst>
                    <a:ext uri="{9D8B030D-6E8A-4147-A177-3AD203B41FA5}">
                      <a16:colId xmlns:a16="http://schemas.microsoft.com/office/drawing/2014/main" val="1617932990"/>
                    </a:ext>
                  </a:extLst>
                </a:gridCol>
                <a:gridCol w="2571137">
                  <a:extLst>
                    <a:ext uri="{9D8B030D-6E8A-4147-A177-3AD203B41FA5}">
                      <a16:colId xmlns:a16="http://schemas.microsoft.com/office/drawing/2014/main" val="2435918525"/>
                    </a:ext>
                  </a:extLst>
                </a:gridCol>
                <a:gridCol w="1052244">
                  <a:extLst>
                    <a:ext uri="{9D8B030D-6E8A-4147-A177-3AD203B41FA5}">
                      <a16:colId xmlns:a16="http://schemas.microsoft.com/office/drawing/2014/main" val="447057146"/>
                    </a:ext>
                  </a:extLst>
                </a:gridCol>
                <a:gridCol w="2317988">
                  <a:extLst>
                    <a:ext uri="{9D8B030D-6E8A-4147-A177-3AD203B41FA5}">
                      <a16:colId xmlns:a16="http://schemas.microsoft.com/office/drawing/2014/main" val="901235269"/>
                    </a:ext>
                  </a:extLst>
                </a:gridCol>
              </a:tblGrid>
              <a:tr h="39996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Proposed Change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26912" marR="26912" marT="26912" marB="269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Impacted Datasets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26912" marR="26912" marT="26912" marB="269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Priority</a:t>
                      </a:r>
                      <a:endParaRPr lang="en-US" sz="1600" b="1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26912" marR="26912" marT="26912" marB="269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Timeline</a:t>
                      </a:r>
                      <a:endParaRPr lang="en-US" sz="1600" b="1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26912" marR="26912" marT="26912" marB="269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7545497"/>
                  </a:ext>
                </a:extLst>
              </a:tr>
              <a:tr h="31919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B05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Upgrade to Pro</a:t>
                      </a:r>
                      <a:endParaRPr lang="en-US" sz="1400" b="1" dirty="0">
                        <a:solidFill>
                          <a:srgbClr val="00B050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26912" marR="26912" marT="26912" marB="269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All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26912" marR="26912" marT="26912" marB="269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26912" marR="26912" marT="26912" marB="269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End of January 2023</a:t>
                      </a:r>
                    </a:p>
                  </a:txBody>
                  <a:tcPr marL="26912" marR="26912" marT="26912" marB="269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7700601"/>
                  </a:ext>
                </a:extLst>
              </a:tr>
              <a:tr h="50283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B05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Combine All Validations into One Toolbox</a:t>
                      </a:r>
                      <a:endParaRPr lang="en-US" sz="1400" b="1" dirty="0">
                        <a:solidFill>
                          <a:srgbClr val="00B050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26912" marR="26912" marT="26912" marB="269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All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26912" marR="26912" marT="26912" marB="269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26912" marR="26912" marT="26912" marB="269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End of January 2023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26912" marR="26912" marT="26912" marB="269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0827042"/>
                  </a:ext>
                </a:extLst>
              </a:tr>
              <a:tr h="50283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Add Missing Data Check</a:t>
                      </a:r>
                      <a:endParaRPr lang="en-US" sz="14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26912" marR="26912" marT="26912" marB="269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All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26912" marR="26912" marT="26912" marB="269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26912" marR="26912" marT="26912" marB="269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End of January 2023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26912" marR="26912" marT="26912" marB="269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5053971"/>
                  </a:ext>
                </a:extLst>
              </a:tr>
              <a:tr h="502830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rgbClr val="00B05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Enhance Space Check Messaging</a:t>
                      </a:r>
                    </a:p>
                  </a:txBody>
                  <a:tcPr marL="26912" marR="26912" marT="26912" marB="269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All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26912" marR="26912" marT="26912" marB="269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26912" marR="26912" marT="26912" marB="269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End of January 2023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26912" marR="26912" marT="26912" marB="269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716794"/>
                  </a:ext>
                </a:extLst>
              </a:tr>
              <a:tr h="50283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Add Multipart Check</a:t>
                      </a:r>
                      <a:endParaRPr lang="en-US" sz="14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26912" marR="26912" marT="26912" marB="269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Roads</a:t>
                      </a:r>
                    </a:p>
                  </a:txBody>
                  <a:tcPr marL="26912" marR="26912" marT="26912" marB="269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26912" marR="26912" marT="26912" marB="269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End of January 2023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26912" marR="26912" marT="26912" marB="269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8748660"/>
                  </a:ext>
                </a:extLst>
              </a:tr>
              <a:tr h="502830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rgbClr val="00B05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Add Sub Address Validation</a:t>
                      </a:r>
                    </a:p>
                  </a:txBody>
                  <a:tcPr marL="26912" marR="26912" marT="26912" marB="269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Address Points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26912" marR="26912" marT="26912" marB="269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26912" marR="26912" marT="26912" marB="269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End of January 2023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26912" marR="26912" marT="26912" marB="269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8641453"/>
                  </a:ext>
                </a:extLst>
              </a:tr>
              <a:tr h="47243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Add PIN Frequency Validation</a:t>
                      </a:r>
                      <a:endParaRPr lang="en-US" sz="14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26912" marR="26912" marT="26912" marB="269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Parcels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26912" marR="26912" marT="26912" marB="269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marL="26912" marR="26912" marT="26912" marB="269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March 2023</a:t>
                      </a:r>
                    </a:p>
                  </a:txBody>
                  <a:tcPr marL="26912" marR="26912" marT="26912" marB="269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6157718"/>
                  </a:ext>
                </a:extLst>
              </a:tr>
              <a:tr h="50283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Add Completeness Check</a:t>
                      </a:r>
                      <a:endParaRPr lang="en-US" sz="14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26912" marR="26912" marT="26912" marB="269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Parcels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26912" marR="26912" marT="26912" marB="269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marL="26912" marR="26912" marT="26912" marB="269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March 2023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26912" marR="26912" marT="26912" marB="269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1415591"/>
                  </a:ext>
                </a:extLst>
              </a:tr>
              <a:tr h="50283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Add Additional Tool Dangle Check Tool</a:t>
                      </a:r>
                      <a:endParaRPr lang="en-US" sz="14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26912" marR="26912" marT="26912" marB="269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Roads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26912" marR="26912" marT="26912" marB="269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3</a:t>
                      </a:r>
                    </a:p>
                  </a:txBody>
                  <a:tcPr marL="26912" marR="26912" marT="26912" marB="269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May 2023</a:t>
                      </a:r>
                    </a:p>
                  </a:txBody>
                  <a:tcPr marL="26912" marR="26912" marT="26912" marB="269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0192500"/>
                  </a:ext>
                </a:extLst>
              </a:tr>
              <a:tr h="47243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Add Additional Tool One Way Check</a:t>
                      </a:r>
                      <a:endParaRPr lang="en-US" sz="14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26912" marR="26912" marT="26912" marB="269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Roads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26912" marR="26912" marT="26912" marB="269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3</a:t>
                      </a:r>
                    </a:p>
                  </a:txBody>
                  <a:tcPr marL="26912" marR="26912" marT="26912" marB="269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TBD</a:t>
                      </a:r>
                    </a:p>
                  </a:txBody>
                  <a:tcPr marL="26912" marR="26912" marT="26912" marB="269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21597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3990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8B13F58-A87B-4450-93BD-2B0398AB84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109" y="0"/>
            <a:ext cx="1678021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CB775D1-579C-4F0D-9C82-6E3250260635}"/>
              </a:ext>
            </a:extLst>
          </p:cNvPr>
          <p:cNvSpPr/>
          <p:nvPr/>
        </p:nvSpPr>
        <p:spPr>
          <a:xfrm>
            <a:off x="1588948" y="0"/>
            <a:ext cx="292184" cy="6858000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 descr="MetroGIS Logo">
            <a:extLst>
              <a:ext uri="{FF2B5EF4-FFF2-40B4-BE49-F238E27FC236}">
                <a16:creationId xmlns:a16="http://schemas.microsoft.com/office/drawing/2014/main" id="{AA8F28A1-F484-4602-BB92-446404D30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5" y="5542874"/>
            <a:ext cx="1120652" cy="110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ole with many signs on it&#10;&#10;Description automatically generated with low confidence">
            <a:extLst>
              <a:ext uri="{FF2B5EF4-FFF2-40B4-BE49-F238E27FC236}">
                <a16:creationId xmlns:a16="http://schemas.microsoft.com/office/drawing/2014/main" id="{FD6659EF-A247-4493-8389-96ED640BFF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132" y="0"/>
            <a:ext cx="10310868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FFF1BC8-2432-4C5D-91B3-57F815E4F67F}"/>
              </a:ext>
            </a:extLst>
          </p:cNvPr>
          <p:cNvSpPr txBox="1"/>
          <p:nvPr/>
        </p:nvSpPr>
        <p:spPr>
          <a:xfrm>
            <a:off x="1881132" y="129611"/>
            <a:ext cx="7000318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8) Processes and Communications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for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Addressing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B78771-8E22-43D9-99E3-8A88F40F65B3}"/>
              </a:ext>
            </a:extLst>
          </p:cNvPr>
          <p:cNvSpPr txBox="1"/>
          <p:nvPr/>
        </p:nvSpPr>
        <p:spPr>
          <a:xfrm>
            <a:off x="2046083" y="2471596"/>
            <a:ext cx="26164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David Brandt</a:t>
            </a:r>
          </a:p>
          <a:p>
            <a:r>
              <a:rPr lang="en-US" b="1" dirty="0">
                <a:solidFill>
                  <a:schemeClr val="bg1"/>
                </a:solidFill>
              </a:rPr>
              <a:t>Washington County</a:t>
            </a:r>
          </a:p>
        </p:txBody>
      </p:sp>
    </p:spTree>
    <p:extLst>
      <p:ext uri="{BB962C8B-B14F-4D97-AF65-F5344CB8AC3E}">
        <p14:creationId xmlns:p14="http://schemas.microsoft.com/office/powerpoint/2010/main" val="40739666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trees&#10;&#10;Description automatically generated with low confidence">
            <a:extLst>
              <a:ext uri="{FF2B5EF4-FFF2-40B4-BE49-F238E27FC236}">
                <a16:creationId xmlns:a16="http://schemas.microsoft.com/office/drawing/2014/main" id="{ED2A073E-A85D-4215-9616-7397CC8B54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24916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CB775D1-579C-4F0D-9C82-6E3250260635}"/>
              </a:ext>
            </a:extLst>
          </p:cNvPr>
          <p:cNvSpPr/>
          <p:nvPr/>
        </p:nvSpPr>
        <p:spPr>
          <a:xfrm>
            <a:off x="1588948" y="0"/>
            <a:ext cx="151929" cy="6858000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 descr="MetroGIS Logo">
            <a:extLst>
              <a:ext uri="{FF2B5EF4-FFF2-40B4-BE49-F238E27FC236}">
                <a16:creationId xmlns:a16="http://schemas.microsoft.com/office/drawing/2014/main" id="{AA8F28A1-F484-4602-BB92-446404D30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5" y="5542874"/>
            <a:ext cx="1120652" cy="110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A06E5D2-8649-4D9C-96B8-BACBAB5C10AC}"/>
              </a:ext>
            </a:extLst>
          </p:cNvPr>
          <p:cNvSpPr txBox="1"/>
          <p:nvPr/>
        </p:nvSpPr>
        <p:spPr>
          <a:xfrm>
            <a:off x="1550376" y="1356003"/>
            <a:ext cx="10061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800" dirty="0">
                <a:solidFill>
                  <a:srgbClr val="00009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Address Flow Kaizen Event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FB3442-D0A1-4B5E-9B22-100FC319D167}"/>
              </a:ext>
            </a:extLst>
          </p:cNvPr>
          <p:cNvSpPr txBox="1"/>
          <p:nvPr/>
        </p:nvSpPr>
        <p:spPr>
          <a:xfrm>
            <a:off x="1998785" y="533400"/>
            <a:ext cx="93726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>
                <a:solidFill>
                  <a:srgbClr val="003BB0"/>
                </a:solidFill>
              </a:defRPr>
            </a:lvl1pPr>
          </a:lstStyle>
          <a:p>
            <a:r>
              <a:rPr lang="en-US" sz="3400" dirty="0">
                <a:solidFill>
                  <a:srgbClr val="00009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Washington County Address process</a:t>
            </a: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5C913C83-BD4C-4EF1-ABE0-F87C5B653BB1}"/>
              </a:ext>
            </a:extLst>
          </p:cNvPr>
          <p:cNvSpPr txBox="1">
            <a:spLocks/>
          </p:cNvSpPr>
          <p:nvPr/>
        </p:nvSpPr>
        <p:spPr>
          <a:xfrm>
            <a:off x="2038336" y="1953717"/>
            <a:ext cx="7924800" cy="14752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Disconnect in communication address/address ranges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Not getting all the information needed from the cities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Townships/cities not following the addressing rules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F5D5635-D0D0-4904-AA13-D98D8E03B4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2965" y="3429000"/>
            <a:ext cx="4987308" cy="2969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2883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trees&#10;&#10;Description automatically generated with low confidence">
            <a:extLst>
              <a:ext uri="{FF2B5EF4-FFF2-40B4-BE49-F238E27FC236}">
                <a16:creationId xmlns:a16="http://schemas.microsoft.com/office/drawing/2014/main" id="{ED2A073E-A85D-4215-9616-7397CC8B54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24916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CB775D1-579C-4F0D-9C82-6E3250260635}"/>
              </a:ext>
            </a:extLst>
          </p:cNvPr>
          <p:cNvSpPr/>
          <p:nvPr/>
        </p:nvSpPr>
        <p:spPr>
          <a:xfrm>
            <a:off x="1588948" y="0"/>
            <a:ext cx="151929" cy="6858000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 descr="MetroGIS Logo">
            <a:extLst>
              <a:ext uri="{FF2B5EF4-FFF2-40B4-BE49-F238E27FC236}">
                <a16:creationId xmlns:a16="http://schemas.microsoft.com/office/drawing/2014/main" id="{AA8F28A1-F484-4602-BB92-446404D30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5" y="5542874"/>
            <a:ext cx="1120652" cy="110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A06E5D2-8649-4D9C-96B8-BACBAB5C10AC}"/>
              </a:ext>
            </a:extLst>
          </p:cNvPr>
          <p:cNvSpPr txBox="1"/>
          <p:nvPr/>
        </p:nvSpPr>
        <p:spPr>
          <a:xfrm>
            <a:off x="1550376" y="1356003"/>
            <a:ext cx="10061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800" dirty="0">
                <a:solidFill>
                  <a:srgbClr val="00009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Single point of Entry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FB3442-D0A1-4B5E-9B22-100FC319D167}"/>
              </a:ext>
            </a:extLst>
          </p:cNvPr>
          <p:cNvSpPr txBox="1"/>
          <p:nvPr/>
        </p:nvSpPr>
        <p:spPr>
          <a:xfrm>
            <a:off x="1998785" y="533400"/>
            <a:ext cx="93726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>
                <a:solidFill>
                  <a:srgbClr val="003BB0"/>
                </a:solidFill>
              </a:defRPr>
            </a:lvl1pPr>
          </a:lstStyle>
          <a:p>
            <a:r>
              <a:rPr lang="en-US" sz="3400" dirty="0">
                <a:solidFill>
                  <a:srgbClr val="00009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Washington County Address process</a:t>
            </a: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5C913C83-BD4C-4EF1-ABE0-F87C5B653BB1}"/>
              </a:ext>
            </a:extLst>
          </p:cNvPr>
          <p:cNvSpPr txBox="1">
            <a:spLocks/>
          </p:cNvSpPr>
          <p:nvPr/>
        </p:nvSpPr>
        <p:spPr>
          <a:xfrm>
            <a:off x="2038336" y="1953717"/>
            <a:ext cx="7924800" cy="14752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B5C3D2-D26E-46BD-BF05-F0154F0CA931}"/>
              </a:ext>
            </a:extLst>
          </p:cNvPr>
          <p:cNvSpPr txBox="1"/>
          <p:nvPr/>
        </p:nvSpPr>
        <p:spPr>
          <a:xfrm>
            <a:off x="2438400" y="2052918"/>
            <a:ext cx="792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4"/>
              </a:rPr>
              <a:t>Streetaddressing@co.Washington.mn.us</a:t>
            </a:r>
            <a:endParaRPr lang="en-US" dirty="0"/>
          </a:p>
          <a:p>
            <a:r>
              <a:rPr lang="en-US" dirty="0"/>
              <a:t>Monitored by staff from Public Works, Property Records, GIS</a:t>
            </a:r>
          </a:p>
          <a:p>
            <a:r>
              <a:rPr lang="en-US" dirty="0"/>
              <a:t>Request entered into tracking table</a:t>
            </a:r>
          </a:p>
          <a:p>
            <a:r>
              <a:rPr lang="en-US" dirty="0"/>
              <a:t>	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3F25696-ADC5-4124-AA0A-22EDA66636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3633" y="1879223"/>
            <a:ext cx="1867752" cy="25255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C7D15CD-1C75-434A-9CD7-24E281E1EA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8785" y="4578444"/>
            <a:ext cx="10061331" cy="1915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139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trees&#10;&#10;Description automatically generated with low confidence">
            <a:extLst>
              <a:ext uri="{FF2B5EF4-FFF2-40B4-BE49-F238E27FC236}">
                <a16:creationId xmlns:a16="http://schemas.microsoft.com/office/drawing/2014/main" id="{ED2A073E-A85D-4215-9616-7397CC8B54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24916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CB775D1-579C-4F0D-9C82-6E3250260635}"/>
              </a:ext>
            </a:extLst>
          </p:cNvPr>
          <p:cNvSpPr/>
          <p:nvPr/>
        </p:nvSpPr>
        <p:spPr>
          <a:xfrm>
            <a:off x="1588948" y="0"/>
            <a:ext cx="151929" cy="6858000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 descr="MetroGIS Logo">
            <a:extLst>
              <a:ext uri="{FF2B5EF4-FFF2-40B4-BE49-F238E27FC236}">
                <a16:creationId xmlns:a16="http://schemas.microsoft.com/office/drawing/2014/main" id="{AA8F28A1-F484-4602-BB92-446404D30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5" y="5542874"/>
            <a:ext cx="1120652" cy="110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A06E5D2-8649-4D9C-96B8-BACBAB5C10AC}"/>
              </a:ext>
            </a:extLst>
          </p:cNvPr>
          <p:cNvSpPr txBox="1"/>
          <p:nvPr/>
        </p:nvSpPr>
        <p:spPr>
          <a:xfrm>
            <a:off x="1499333" y="1216211"/>
            <a:ext cx="50835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800" dirty="0">
                <a:solidFill>
                  <a:srgbClr val="00009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Work with cities for changes/corrections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FB3442-D0A1-4B5E-9B22-100FC319D167}"/>
              </a:ext>
            </a:extLst>
          </p:cNvPr>
          <p:cNvSpPr txBox="1"/>
          <p:nvPr/>
        </p:nvSpPr>
        <p:spPr>
          <a:xfrm>
            <a:off x="1998785" y="533400"/>
            <a:ext cx="93726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>
                <a:solidFill>
                  <a:srgbClr val="003BB0"/>
                </a:solidFill>
              </a:defRPr>
            </a:lvl1pPr>
          </a:lstStyle>
          <a:p>
            <a:r>
              <a:rPr lang="en-US" sz="3400" dirty="0">
                <a:solidFill>
                  <a:srgbClr val="00009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Washington County Address process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3C7393-CD60-42C7-8B9A-622E426715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2454" y="1148953"/>
            <a:ext cx="4403607" cy="5498325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12700"/>
          </a:effec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463E244-08B5-4FA4-ABA6-E5457EDF1B05}"/>
              </a:ext>
            </a:extLst>
          </p:cNvPr>
          <p:cNvGrpSpPr/>
          <p:nvPr/>
        </p:nvGrpSpPr>
        <p:grpSpPr>
          <a:xfrm>
            <a:off x="2010939" y="2203947"/>
            <a:ext cx="4403607" cy="4620423"/>
            <a:chOff x="2010939" y="2203947"/>
            <a:chExt cx="4403607" cy="4620423"/>
          </a:xfrm>
        </p:grpSpPr>
        <p:pic>
          <p:nvPicPr>
            <p:cNvPr id="11" name="Picture 10" descr="1967 Addressing Manual">
              <a:extLst>
                <a:ext uri="{FF2B5EF4-FFF2-40B4-BE49-F238E27FC236}">
                  <a16:creationId xmlns:a16="http://schemas.microsoft.com/office/drawing/2014/main" id="{70299ACC-E7CE-4E1A-8365-1C894A6E8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10939" y="2203947"/>
              <a:ext cx="4403607" cy="4620423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F884392-11B1-4BF4-9DB9-6F2B75E65E9F}"/>
                </a:ext>
              </a:extLst>
            </p:cNvPr>
            <p:cNvSpPr txBox="1"/>
            <p:nvPr/>
          </p:nvSpPr>
          <p:spPr>
            <a:xfrm>
              <a:off x="5769628" y="6531992"/>
              <a:ext cx="49885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1967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86487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74B932C2-C288-492A-9DE1-AE377B1A62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2051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CB775D1-579C-4F0D-9C82-6E3250260635}"/>
              </a:ext>
            </a:extLst>
          </p:cNvPr>
          <p:cNvSpPr/>
          <p:nvPr/>
        </p:nvSpPr>
        <p:spPr>
          <a:xfrm>
            <a:off x="1588948" y="0"/>
            <a:ext cx="151929" cy="6858000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 descr="MetroGIS Logo">
            <a:extLst>
              <a:ext uri="{FF2B5EF4-FFF2-40B4-BE49-F238E27FC236}">
                <a16:creationId xmlns:a16="http://schemas.microsoft.com/office/drawing/2014/main" id="{AA8F28A1-F484-4602-BB92-446404D30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5" y="5542874"/>
            <a:ext cx="1120652" cy="110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8C5FA32-A28C-4BAE-BCB2-D8BE353324C0}"/>
              </a:ext>
            </a:extLst>
          </p:cNvPr>
          <p:cNvSpPr txBox="1"/>
          <p:nvPr/>
        </p:nvSpPr>
        <p:spPr>
          <a:xfrm>
            <a:off x="2016370" y="467857"/>
            <a:ext cx="93726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>
                <a:solidFill>
                  <a:srgbClr val="003BB0"/>
                </a:solidFill>
              </a:defRPr>
            </a:lvl1pPr>
          </a:lstStyle>
          <a:p>
            <a:r>
              <a:rPr lang="en-US" sz="3400" dirty="0">
                <a:solidFill>
                  <a:srgbClr val="00009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9) Visibility of GIS to Leadership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F6EF5FF-A1E3-4305-A6AE-F4A2EC50C673}"/>
              </a:ext>
            </a:extLst>
          </p:cNvPr>
          <p:cNvSpPr txBox="1"/>
          <p:nvPr/>
        </p:nvSpPr>
        <p:spPr>
          <a:xfrm>
            <a:off x="2487751" y="1421829"/>
            <a:ext cx="8073737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0066FF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Persistent n</a:t>
            </a:r>
            <a:r>
              <a:rPr lang="en-US" sz="2000" b="1" dirty="0">
                <a:solidFill>
                  <a:srgbClr val="0066FF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eed for more visibility of GIS work and the GIS profession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2000" b="1" dirty="0">
              <a:solidFill>
                <a:srgbClr val="0066FF"/>
              </a:solidFill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0066FF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Communicating the value of GIS/geospatial work to our departmental leadership and elected officials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2000" b="1" dirty="0">
              <a:solidFill>
                <a:srgbClr val="0066FF"/>
              </a:solidFill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0066FF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External platform and 9-1-1 consumption of our data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0066FF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(Long processes with big impact)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2000" b="1" dirty="0">
              <a:solidFill>
                <a:srgbClr val="0066FF"/>
              </a:solidFill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0066FF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More presentations at non-GIS conferences/events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2000" b="1" dirty="0">
              <a:solidFill>
                <a:srgbClr val="0066FF"/>
              </a:solidFill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0066FF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Awards/recognition of projects/individuals/departments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0066FF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making contributions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2000" b="1" dirty="0">
              <a:solidFill>
                <a:srgbClr val="0066FF"/>
              </a:solidFill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0066FF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Add to listing of milestones on </a:t>
            </a:r>
            <a:r>
              <a:rPr lang="en-US" sz="2000" b="1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metrogis.org </a:t>
            </a:r>
            <a:r>
              <a:rPr lang="en-US" sz="2000" b="1" dirty="0">
                <a:solidFill>
                  <a:srgbClr val="0066FF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web page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43864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7D1231E-4068-4544-AF26-A1971F17ED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0876" y="-1"/>
            <a:ext cx="10457703" cy="68580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8B13F58-A87B-4450-93BD-2B0398AB84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109" y="0"/>
            <a:ext cx="1678021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CB775D1-579C-4F0D-9C82-6E3250260635}"/>
              </a:ext>
            </a:extLst>
          </p:cNvPr>
          <p:cNvSpPr/>
          <p:nvPr/>
        </p:nvSpPr>
        <p:spPr>
          <a:xfrm>
            <a:off x="1588948" y="0"/>
            <a:ext cx="151929" cy="6858000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 descr="MetroGIS Logo">
            <a:extLst>
              <a:ext uri="{FF2B5EF4-FFF2-40B4-BE49-F238E27FC236}">
                <a16:creationId xmlns:a16="http://schemas.microsoft.com/office/drawing/2014/main" id="{AA8F28A1-F484-4602-BB92-446404D30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5" y="5542874"/>
            <a:ext cx="1120652" cy="110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8C5FA32-A28C-4BAE-BCB2-D8BE353324C0}"/>
              </a:ext>
            </a:extLst>
          </p:cNvPr>
          <p:cNvSpPr txBox="1"/>
          <p:nvPr/>
        </p:nvSpPr>
        <p:spPr>
          <a:xfrm>
            <a:off x="2255361" y="2641403"/>
            <a:ext cx="9372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>
                <a:solidFill>
                  <a:srgbClr val="003BB0"/>
                </a:solidFill>
              </a:defRPr>
            </a:lvl1pPr>
          </a:lstStyle>
          <a:p>
            <a:r>
              <a:rPr lang="en-US" sz="5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10 ) Lightning Round</a:t>
            </a:r>
          </a:p>
          <a:p>
            <a:r>
              <a:rPr lang="en-US" sz="5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11 ) Adjourn</a:t>
            </a:r>
          </a:p>
        </p:txBody>
      </p:sp>
    </p:spTree>
    <p:extLst>
      <p:ext uri="{BB962C8B-B14F-4D97-AF65-F5344CB8AC3E}">
        <p14:creationId xmlns:p14="http://schemas.microsoft.com/office/powerpoint/2010/main" val="28435496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F927E27-1275-4E97-BA7E-6857B57781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109" y="0"/>
            <a:ext cx="1678021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CB775D1-579C-4F0D-9C82-6E3250260635}"/>
              </a:ext>
            </a:extLst>
          </p:cNvPr>
          <p:cNvSpPr/>
          <p:nvPr/>
        </p:nvSpPr>
        <p:spPr>
          <a:xfrm>
            <a:off x="1588948" y="0"/>
            <a:ext cx="151929" cy="6858000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 descr="MetroGIS Logo">
            <a:extLst>
              <a:ext uri="{FF2B5EF4-FFF2-40B4-BE49-F238E27FC236}">
                <a16:creationId xmlns:a16="http://schemas.microsoft.com/office/drawing/2014/main" id="{1BB61D86-AA95-4034-8CF1-2029C86A2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5" y="5542874"/>
            <a:ext cx="1120652" cy="110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9DDB6C1-7497-4863-81D4-5B8F48B10DD4}"/>
              </a:ext>
            </a:extLst>
          </p:cNvPr>
          <p:cNvSpPr txBox="1"/>
          <p:nvPr/>
        </p:nvSpPr>
        <p:spPr>
          <a:xfrm>
            <a:off x="1975808" y="1987064"/>
            <a:ext cx="72385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9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4 ) Message from the incoming chair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CCD4695-F5AE-4122-9412-D5646BCF9E09}"/>
              </a:ext>
            </a:extLst>
          </p:cNvPr>
          <p:cNvSpPr txBox="1"/>
          <p:nvPr/>
        </p:nvSpPr>
        <p:spPr>
          <a:xfrm>
            <a:off x="2265954" y="2733181"/>
            <a:ext cx="823159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500" b="1" dirty="0">
                <a:solidFill>
                  <a:srgbClr val="00009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Why I’m here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500" b="1" dirty="0">
                <a:solidFill>
                  <a:srgbClr val="00009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What I care about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500" b="1" dirty="0">
                <a:solidFill>
                  <a:srgbClr val="00009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What I hope we can achieve</a:t>
            </a:r>
          </a:p>
        </p:txBody>
      </p:sp>
    </p:spTree>
    <p:extLst>
      <p:ext uri="{BB962C8B-B14F-4D97-AF65-F5344CB8AC3E}">
        <p14:creationId xmlns:p14="http://schemas.microsoft.com/office/powerpoint/2010/main" val="18882479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F927E27-1275-4E97-BA7E-6857B57781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109" y="0"/>
            <a:ext cx="1678021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CB775D1-579C-4F0D-9C82-6E3250260635}"/>
              </a:ext>
            </a:extLst>
          </p:cNvPr>
          <p:cNvSpPr/>
          <p:nvPr/>
        </p:nvSpPr>
        <p:spPr>
          <a:xfrm>
            <a:off x="1588948" y="0"/>
            <a:ext cx="151929" cy="6858000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 descr="MetroGIS Logo">
            <a:extLst>
              <a:ext uri="{FF2B5EF4-FFF2-40B4-BE49-F238E27FC236}">
                <a16:creationId xmlns:a16="http://schemas.microsoft.com/office/drawing/2014/main" id="{1BB61D86-AA95-4034-8CF1-2029C86A2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5" y="5542874"/>
            <a:ext cx="1120652" cy="110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CCD4695-F5AE-4122-9412-D5646BCF9E09}"/>
              </a:ext>
            </a:extLst>
          </p:cNvPr>
          <p:cNvSpPr txBox="1"/>
          <p:nvPr/>
        </p:nvSpPr>
        <p:spPr>
          <a:xfrm>
            <a:off x="2070857" y="1522343"/>
            <a:ext cx="9295931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00009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Why I’m here…</a:t>
            </a:r>
          </a:p>
          <a:p>
            <a:endParaRPr lang="en-US" sz="3500" b="1" dirty="0">
              <a:solidFill>
                <a:srgbClr val="00009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9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Helping to make others successful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9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Saw the value of MetroGIS as its former coordinator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9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See the value of it from the County perspective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9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See the value of it as an educator and data consumer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9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Hear about people using our data, research, etc.</a:t>
            </a:r>
          </a:p>
        </p:txBody>
      </p:sp>
    </p:spTree>
    <p:extLst>
      <p:ext uri="{BB962C8B-B14F-4D97-AF65-F5344CB8AC3E}">
        <p14:creationId xmlns:p14="http://schemas.microsoft.com/office/powerpoint/2010/main" val="25407475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F927E27-1275-4E97-BA7E-6857B57781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109" y="0"/>
            <a:ext cx="1678021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CB775D1-579C-4F0D-9C82-6E3250260635}"/>
              </a:ext>
            </a:extLst>
          </p:cNvPr>
          <p:cNvSpPr/>
          <p:nvPr/>
        </p:nvSpPr>
        <p:spPr>
          <a:xfrm>
            <a:off x="1588948" y="0"/>
            <a:ext cx="151929" cy="6858000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 descr="MetroGIS Logo">
            <a:extLst>
              <a:ext uri="{FF2B5EF4-FFF2-40B4-BE49-F238E27FC236}">
                <a16:creationId xmlns:a16="http://schemas.microsoft.com/office/drawing/2014/main" id="{1BB61D86-AA95-4034-8CF1-2029C86A2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5" y="5542874"/>
            <a:ext cx="1120652" cy="110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CCD4695-F5AE-4122-9412-D5646BCF9E09}"/>
              </a:ext>
            </a:extLst>
          </p:cNvPr>
          <p:cNvSpPr txBox="1"/>
          <p:nvPr/>
        </p:nvSpPr>
        <p:spPr>
          <a:xfrm>
            <a:off x="2019768" y="165828"/>
            <a:ext cx="9788301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00009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What I care about…</a:t>
            </a:r>
          </a:p>
          <a:p>
            <a:endParaRPr lang="en-US" sz="3500" b="1" dirty="0">
              <a:solidFill>
                <a:srgbClr val="00009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600" b="1" dirty="0">
                <a:solidFill>
                  <a:srgbClr val="00009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#1 - Regional Datasets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9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Stable, continued, on-going, maintenance of the regional datasets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9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Regional datasets remaining high quality and accurate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9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Ease of access and reliability of the regional datasets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E68814-030C-4F85-94EA-383DC2A9EB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0426" y="3097830"/>
            <a:ext cx="2757512" cy="323590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BD8F25AD-160E-4FF2-B4D8-8868D3D8D98B}"/>
              </a:ext>
            </a:extLst>
          </p:cNvPr>
          <p:cNvGrpSpPr/>
          <p:nvPr/>
        </p:nvGrpSpPr>
        <p:grpSpPr>
          <a:xfrm>
            <a:off x="8000854" y="3202858"/>
            <a:ext cx="3957781" cy="3436560"/>
            <a:chOff x="7424916" y="2726848"/>
            <a:chExt cx="4715996" cy="409492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65B8B7E-4551-4B3D-ADC5-0668D83C3A6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243915" y="4263978"/>
              <a:ext cx="2896997" cy="255779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A20D15F-8F7D-4AC5-ACBB-BF6A97CE54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4916" y="2726848"/>
              <a:ext cx="2468364" cy="2416652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9C0A7D73-A6D7-4051-BFBB-C5A2ACED87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01786" y="3097830"/>
            <a:ext cx="2833203" cy="325226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DCFD02F-553A-4C1B-BE74-B1FF4F0E01F9}"/>
              </a:ext>
            </a:extLst>
          </p:cNvPr>
          <p:cNvSpPr txBox="1"/>
          <p:nvPr/>
        </p:nvSpPr>
        <p:spPr>
          <a:xfrm>
            <a:off x="2557196" y="6309060"/>
            <a:ext cx="20675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9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Address points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F429249-D1C7-4CB9-828E-B59E1E81CF0B}"/>
              </a:ext>
            </a:extLst>
          </p:cNvPr>
          <p:cNvSpPr txBox="1"/>
          <p:nvPr/>
        </p:nvSpPr>
        <p:spPr>
          <a:xfrm>
            <a:off x="5281275" y="6309060"/>
            <a:ext cx="22859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66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Road centerlines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7AE5177-5EE7-435F-8A9A-5011067D083F}"/>
              </a:ext>
            </a:extLst>
          </p:cNvPr>
          <p:cNvSpPr txBox="1"/>
          <p:nvPr/>
        </p:nvSpPr>
        <p:spPr>
          <a:xfrm>
            <a:off x="10024300" y="3564336"/>
            <a:ext cx="20675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&lt; Parcels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116689B-78A1-40B9-BE91-58D69DEADE79}"/>
              </a:ext>
            </a:extLst>
          </p:cNvPr>
          <p:cNvSpPr txBox="1"/>
          <p:nvPr/>
        </p:nvSpPr>
        <p:spPr>
          <a:xfrm>
            <a:off x="8031376" y="5993944"/>
            <a:ext cx="20675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Parks/Trails &gt;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49EC2AE-D52B-426F-957B-0006AE3ED14E}"/>
              </a:ext>
            </a:extLst>
          </p:cNvPr>
          <p:cNvSpPr/>
          <p:nvPr/>
        </p:nvSpPr>
        <p:spPr>
          <a:xfrm>
            <a:off x="9359662" y="6348046"/>
            <a:ext cx="2732196" cy="3004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    </a:t>
            </a:r>
          </a:p>
        </p:txBody>
      </p:sp>
    </p:spTree>
    <p:extLst>
      <p:ext uri="{BB962C8B-B14F-4D97-AF65-F5344CB8AC3E}">
        <p14:creationId xmlns:p14="http://schemas.microsoft.com/office/powerpoint/2010/main" val="35389066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F927E27-1275-4E97-BA7E-6857B57781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109" y="0"/>
            <a:ext cx="1678021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CB775D1-579C-4F0D-9C82-6E3250260635}"/>
              </a:ext>
            </a:extLst>
          </p:cNvPr>
          <p:cNvSpPr/>
          <p:nvPr/>
        </p:nvSpPr>
        <p:spPr>
          <a:xfrm>
            <a:off x="1588948" y="0"/>
            <a:ext cx="151929" cy="6858000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 descr="MetroGIS Logo">
            <a:extLst>
              <a:ext uri="{FF2B5EF4-FFF2-40B4-BE49-F238E27FC236}">
                <a16:creationId xmlns:a16="http://schemas.microsoft.com/office/drawing/2014/main" id="{1BB61D86-AA95-4034-8CF1-2029C86A2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5" y="5542874"/>
            <a:ext cx="1120652" cy="110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BA4044A-701E-4F2B-8CBA-B9F93D29AA74}"/>
              </a:ext>
            </a:extLst>
          </p:cNvPr>
          <p:cNvSpPr txBox="1"/>
          <p:nvPr/>
        </p:nvSpPr>
        <p:spPr>
          <a:xfrm>
            <a:off x="2019768" y="218582"/>
            <a:ext cx="9788301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00009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What I care about…</a:t>
            </a:r>
          </a:p>
          <a:p>
            <a:endParaRPr lang="en-US" sz="3500" b="1" dirty="0">
              <a:solidFill>
                <a:srgbClr val="00009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600" b="1" dirty="0">
                <a:solidFill>
                  <a:srgbClr val="00009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#2 – Meet the needs of the participants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0009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 place to communicate, discuss, and explore ideas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0009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 place to ask for what you want and need</a:t>
            </a:r>
          </a:p>
        </p:txBody>
      </p:sp>
    </p:spTree>
    <p:extLst>
      <p:ext uri="{BB962C8B-B14F-4D97-AF65-F5344CB8AC3E}">
        <p14:creationId xmlns:p14="http://schemas.microsoft.com/office/powerpoint/2010/main" val="32159314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F927E27-1275-4E97-BA7E-6857B57781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109" y="0"/>
            <a:ext cx="1678021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CB775D1-579C-4F0D-9C82-6E3250260635}"/>
              </a:ext>
            </a:extLst>
          </p:cNvPr>
          <p:cNvSpPr/>
          <p:nvPr/>
        </p:nvSpPr>
        <p:spPr>
          <a:xfrm>
            <a:off x="1588948" y="0"/>
            <a:ext cx="151929" cy="6858000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 descr="MetroGIS Logo">
            <a:extLst>
              <a:ext uri="{FF2B5EF4-FFF2-40B4-BE49-F238E27FC236}">
                <a16:creationId xmlns:a16="http://schemas.microsoft.com/office/drawing/2014/main" id="{1BB61D86-AA95-4034-8CF1-2029C86A2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5" y="5542874"/>
            <a:ext cx="1120652" cy="110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BA4044A-701E-4F2B-8CBA-B9F93D29AA74}"/>
              </a:ext>
            </a:extLst>
          </p:cNvPr>
          <p:cNvSpPr txBox="1"/>
          <p:nvPr/>
        </p:nvSpPr>
        <p:spPr>
          <a:xfrm>
            <a:off x="2019768" y="218582"/>
            <a:ext cx="9788301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00009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What I care about…</a:t>
            </a:r>
          </a:p>
          <a:p>
            <a:endParaRPr lang="en-US" sz="3500" b="1" dirty="0">
              <a:solidFill>
                <a:schemeClr val="tx1">
                  <a:lumMod val="50000"/>
                  <a:lumOff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#2 – Meet the needs of the participants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 place to communicate, discuss, and explore ideas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 place to ask for what you want and need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600" dirty="0">
              <a:solidFill>
                <a:srgbClr val="00009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600" b="1" dirty="0">
                <a:solidFill>
                  <a:srgbClr val="00009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#3 – Take on projects appropriate to the collaborative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0009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Projects and initiatives to meet shared needs</a:t>
            </a:r>
          </a:p>
        </p:txBody>
      </p:sp>
    </p:spTree>
    <p:extLst>
      <p:ext uri="{BB962C8B-B14F-4D97-AF65-F5344CB8AC3E}">
        <p14:creationId xmlns:p14="http://schemas.microsoft.com/office/powerpoint/2010/main" val="18012230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F927E27-1275-4E97-BA7E-6857B57781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109" y="0"/>
            <a:ext cx="1678021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CB775D1-579C-4F0D-9C82-6E3250260635}"/>
              </a:ext>
            </a:extLst>
          </p:cNvPr>
          <p:cNvSpPr/>
          <p:nvPr/>
        </p:nvSpPr>
        <p:spPr>
          <a:xfrm>
            <a:off x="1588948" y="0"/>
            <a:ext cx="151929" cy="6858000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 descr="MetroGIS Logo">
            <a:extLst>
              <a:ext uri="{FF2B5EF4-FFF2-40B4-BE49-F238E27FC236}">
                <a16:creationId xmlns:a16="http://schemas.microsoft.com/office/drawing/2014/main" id="{1BB61D86-AA95-4034-8CF1-2029C86A2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5" y="5542874"/>
            <a:ext cx="1120652" cy="110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BA4044A-701E-4F2B-8CBA-B9F93D29AA74}"/>
              </a:ext>
            </a:extLst>
          </p:cNvPr>
          <p:cNvSpPr txBox="1"/>
          <p:nvPr/>
        </p:nvSpPr>
        <p:spPr>
          <a:xfrm>
            <a:off x="2019768" y="218582"/>
            <a:ext cx="9788301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00009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What I care about…</a:t>
            </a:r>
          </a:p>
          <a:p>
            <a:endParaRPr lang="en-US" sz="3500" b="1" dirty="0">
              <a:solidFill>
                <a:schemeClr val="tx1">
                  <a:lumMod val="50000"/>
                  <a:lumOff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#2 – Meet the needs of the participants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 place to communicate, discuss, and explore ideas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 place to ask for what you want and need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600" dirty="0">
              <a:solidFill>
                <a:srgbClr val="00009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600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#3 – Take on projects appropriate to the collaborative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Projects and initiatives to meet shared needs</a:t>
            </a:r>
          </a:p>
          <a:p>
            <a:endParaRPr lang="en-US" sz="2600" dirty="0">
              <a:solidFill>
                <a:srgbClr val="00009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600" b="1" dirty="0">
                <a:solidFill>
                  <a:srgbClr val="00009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#4  – Demonstrate the value of our profession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0009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Working together across agencies and interests to</a:t>
            </a:r>
          </a:p>
          <a:p>
            <a:r>
              <a:rPr lang="en-US" sz="2600" dirty="0">
                <a:solidFill>
                  <a:srgbClr val="00009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   produce work, data and projects of tangible value</a:t>
            </a:r>
          </a:p>
        </p:txBody>
      </p:sp>
    </p:spTree>
    <p:extLst>
      <p:ext uri="{BB962C8B-B14F-4D97-AF65-F5344CB8AC3E}">
        <p14:creationId xmlns:p14="http://schemas.microsoft.com/office/powerpoint/2010/main" val="10937277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trees&#10;&#10;Description automatically generated with low confidence">
            <a:extLst>
              <a:ext uri="{FF2B5EF4-FFF2-40B4-BE49-F238E27FC236}">
                <a16:creationId xmlns:a16="http://schemas.microsoft.com/office/drawing/2014/main" id="{ED2A073E-A85D-4215-9616-7397CC8B54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24916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CB775D1-579C-4F0D-9C82-6E3250260635}"/>
              </a:ext>
            </a:extLst>
          </p:cNvPr>
          <p:cNvSpPr/>
          <p:nvPr/>
        </p:nvSpPr>
        <p:spPr>
          <a:xfrm>
            <a:off x="1588948" y="0"/>
            <a:ext cx="151929" cy="68580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 descr="MetroGIS Logo">
            <a:extLst>
              <a:ext uri="{FF2B5EF4-FFF2-40B4-BE49-F238E27FC236}">
                <a16:creationId xmlns:a16="http://schemas.microsoft.com/office/drawing/2014/main" id="{AA8F28A1-F484-4602-BB92-446404D30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5" y="5542874"/>
            <a:ext cx="1120652" cy="110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8C5FA32-A28C-4BAE-BCB2-D8BE353324C0}"/>
              </a:ext>
            </a:extLst>
          </p:cNvPr>
          <p:cNvSpPr txBox="1"/>
          <p:nvPr/>
        </p:nvSpPr>
        <p:spPr>
          <a:xfrm>
            <a:off x="2016370" y="2740269"/>
            <a:ext cx="93726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>
                <a:solidFill>
                  <a:srgbClr val="003BB0"/>
                </a:solidFill>
              </a:defRPr>
            </a:lvl1pPr>
          </a:lstStyle>
          <a:p>
            <a:r>
              <a:rPr lang="en-US" sz="3400" dirty="0">
                <a:solidFill>
                  <a:srgbClr val="7030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5) MetroGIS Policy Board – Next Steps</a:t>
            </a:r>
          </a:p>
        </p:txBody>
      </p:sp>
    </p:spTree>
    <p:extLst>
      <p:ext uri="{BB962C8B-B14F-4D97-AF65-F5344CB8AC3E}">
        <p14:creationId xmlns:p14="http://schemas.microsoft.com/office/powerpoint/2010/main" val="5744737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560</TotalTime>
  <Words>949</Words>
  <Application>Microsoft Office PowerPoint</Application>
  <PresentationFormat>Widescreen</PresentationFormat>
  <Paragraphs>205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Calibri</vt:lpstr>
      <vt:lpstr>Calibri Light</vt:lpstr>
      <vt:lpstr>Courier New</vt:lpstr>
      <vt:lpstr>Segoe UI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Ramsey County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Maas, Geoffrey</dc:creator>
  <cp:lastModifiedBy>David Brandt</cp:lastModifiedBy>
  <cp:revision>22</cp:revision>
  <dcterms:created xsi:type="dcterms:W3CDTF">2022-12-07T14:53:27Z</dcterms:created>
  <dcterms:modified xsi:type="dcterms:W3CDTF">2022-12-08T17:03:02Z</dcterms:modified>
</cp:coreProperties>
</file>