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9" r:id="rId3"/>
    <p:sldMasterId id="2147483683" r:id="rId4"/>
    <p:sldMasterId id="2147483687" r:id="rId5"/>
    <p:sldMasterId id="2147483689" r:id="rId6"/>
    <p:sldMasterId id="2147483691" r:id="rId7"/>
    <p:sldMasterId id="2147483693" r:id="rId8"/>
    <p:sldMasterId id="2147483695" r:id="rId9"/>
    <p:sldMasterId id="2147483697" r:id="rId10"/>
    <p:sldMasterId id="2147483712" r:id="rId11"/>
    <p:sldMasterId id="2147483715" r:id="rId12"/>
  </p:sldMasterIdLst>
  <p:notesMasterIdLst>
    <p:notesMasterId r:id="rId42"/>
  </p:notesMasterIdLst>
  <p:handoutMasterIdLst>
    <p:handoutMasterId r:id="rId43"/>
  </p:handoutMasterIdLst>
  <p:sldIdLst>
    <p:sldId id="433" r:id="rId13"/>
    <p:sldId id="1322" r:id="rId14"/>
    <p:sldId id="812" r:id="rId15"/>
    <p:sldId id="1487" r:id="rId16"/>
    <p:sldId id="1488" r:id="rId17"/>
    <p:sldId id="1489" r:id="rId18"/>
    <p:sldId id="1490" r:id="rId19"/>
    <p:sldId id="1491" r:id="rId20"/>
    <p:sldId id="1492" r:id="rId21"/>
    <p:sldId id="1493" r:id="rId22"/>
    <p:sldId id="1363" r:id="rId23"/>
    <p:sldId id="1431" r:id="rId24"/>
    <p:sldId id="1430" r:id="rId25"/>
    <p:sldId id="1324" r:id="rId26"/>
    <p:sldId id="1507" r:id="rId27"/>
    <p:sldId id="1517" r:id="rId28"/>
    <p:sldId id="1519" r:id="rId29"/>
    <p:sldId id="1518" r:id="rId30"/>
    <p:sldId id="1514" r:id="rId31"/>
    <p:sldId id="1513" r:id="rId32"/>
    <p:sldId id="1520" r:id="rId33"/>
    <p:sldId id="1510" r:id="rId34"/>
    <p:sldId id="1511" r:id="rId35"/>
    <p:sldId id="1516" r:id="rId36"/>
    <p:sldId id="1512" r:id="rId37"/>
    <p:sldId id="971" r:id="rId38"/>
    <p:sldId id="1494" r:id="rId39"/>
    <p:sldId id="445" r:id="rId40"/>
    <p:sldId id="495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0099"/>
    <a:srgbClr val="0000FF"/>
    <a:srgbClr val="003399"/>
    <a:srgbClr val="000066"/>
    <a:srgbClr val="0000CC"/>
    <a:srgbClr val="006600"/>
    <a:srgbClr val="9966FF"/>
    <a:srgbClr val="80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32" autoAdjust="0"/>
    <p:restoredTop sz="88089" autoAdjust="0"/>
  </p:normalViewPr>
  <p:slideViewPr>
    <p:cSldViewPr>
      <p:cViewPr varScale="1">
        <p:scale>
          <a:sx n="70" d="100"/>
          <a:sy n="70" d="100"/>
        </p:scale>
        <p:origin x="69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0CC5E-5F2B-4DE6-9183-5142077D5B0C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D3515-6A03-434F-9033-BB6BF4263F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74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5CE2B-CA65-4E56-86DA-CAB21E618B23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8128A-DFEE-48BD-B6FE-E7D6725E8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8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8128A-DFEE-48BD-B6FE-E7D6725E87E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37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8128A-DFEE-48BD-B6FE-E7D6725E87E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1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8128A-DFEE-48BD-B6FE-E7D6725E87E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theme" Target="../theme/theme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C28CA-8734-4548-A52A-3AAC92B56ED6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>
                <a:solidFill>
                  <a:prstClr val="black"/>
                </a:solidFill>
              </a:rPr>
              <a:t>A Program Area of MN.IT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9/16/2020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1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>
                <a:solidFill>
                  <a:prstClr val="black"/>
                </a:solidFill>
              </a:rPr>
              <a:t>A Program Area of MN.IT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9/16/2020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8435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>
                <a:solidFill>
                  <a:prstClr val="black"/>
                </a:solidFill>
              </a:rPr>
              <a:t>A Program Area of MN.IT Services</a:t>
            </a:r>
          </a:p>
        </p:txBody>
      </p:sp>
      <p:cxnSp>
        <p:nvCxnSpPr>
          <p:cNvPr id="13" name="Straight Connector 12" descr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8028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ecorative picture of wire mesh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cxnSp>
        <p:nvCxnSpPr>
          <p:cNvPr id="12" name="Straight Connector 11" descr="Decorative line"/>
          <p:cNvCxnSpPr/>
          <p:nvPr/>
        </p:nvCxnSpPr>
        <p:spPr>
          <a:xfrm>
            <a:off x="0" y="1600200"/>
            <a:ext cx="6850374" cy="0"/>
          </a:xfrm>
          <a:prstGeom prst="line">
            <a:avLst/>
          </a:prstGeom>
          <a:noFill/>
          <a:ln w="28575" cap="flat" cmpd="sng" algn="ctr">
            <a:solidFill>
              <a:srgbClr val="B30838"/>
            </a:solidFill>
            <a:prstDash val="solid"/>
            <a:headEnd type="oval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902577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r="6883"/>
          <a:stretch/>
        </p:blipFill>
        <p:spPr bwMode="auto">
          <a:xfrm>
            <a:off x="0" y="-2"/>
            <a:ext cx="882369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corative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095" r="2206" b="32925"/>
          <a:stretch/>
        </p:blipFill>
        <p:spPr>
          <a:xfrm rot="5400000">
            <a:off x="5645457" y="3359458"/>
            <a:ext cx="6858001" cy="139084"/>
          </a:xfrm>
          <a:prstGeom prst="rect">
            <a:avLst/>
          </a:prstGeom>
        </p:spPr>
      </p:pic>
      <p:pic>
        <p:nvPicPr>
          <p:cNvPr id="14" name="Picture 13" descr="MN.IT Services logo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00" y="6278310"/>
            <a:ext cx="1203158" cy="427290"/>
          </a:xfrm>
          <a:prstGeom prst="rect">
            <a:avLst/>
          </a:prstGeom>
        </p:spPr>
      </p:pic>
      <p:pic>
        <p:nvPicPr>
          <p:cNvPr id="12" name="Picture 11" descr="Decorative picture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cxnSp>
        <p:nvCxnSpPr>
          <p:cNvPr id="7" name="Straight Connector 6" descr="Decorative line"/>
          <p:cNvCxnSpPr/>
          <p:nvPr/>
        </p:nvCxnSpPr>
        <p:spPr>
          <a:xfrm>
            <a:off x="0" y="6400800"/>
            <a:ext cx="7543800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-1" y="6477000"/>
            <a:ext cx="882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cs typeface="Arial" panose="020B0604020202020204" pitchFamily="34" charset="0"/>
              </a:rPr>
              <a:t>MN.IT Services @ [insert agency name on the Master Page view]</a:t>
            </a:r>
          </a:p>
        </p:txBody>
      </p:sp>
    </p:spTree>
    <p:extLst>
      <p:ext uri="{BB962C8B-B14F-4D97-AF65-F5344CB8AC3E}">
        <p14:creationId xmlns:p14="http://schemas.microsoft.com/office/powerpoint/2010/main" val="90581076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Franklin Gothic Book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>
                <a:solidFill>
                  <a:prstClr val="black"/>
                </a:solidFill>
              </a:rPr>
              <a:t>A Program Area of MN.IT Services</a:t>
            </a:r>
          </a:p>
        </p:txBody>
      </p:sp>
      <p:cxnSp>
        <p:nvCxnSpPr>
          <p:cNvPr id="13" name="Straight Connector 12" descr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104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>
                <a:solidFill>
                  <a:prstClr val="black"/>
                </a:solidFill>
              </a:rPr>
              <a:t>A Program Area of MN.IT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9/16/2020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4133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>
                <a:solidFill>
                  <a:prstClr val="black"/>
                </a:solidFill>
              </a:rPr>
              <a:t>A Program Area of MN.IT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9/16/2020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4995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>
                <a:solidFill>
                  <a:prstClr val="black"/>
                </a:solidFill>
              </a:rPr>
              <a:t>A Program Area of MN.IT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9/16/2020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9535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>
                <a:solidFill>
                  <a:prstClr val="black"/>
                </a:solidFill>
              </a:rPr>
              <a:t>A Program Area of MN.IT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9/16/2020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0919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>
                <a:solidFill>
                  <a:prstClr val="black"/>
                </a:solidFill>
              </a:rPr>
              <a:t>A Program Area of MN.IT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9/16/2020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2337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1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2.png"/><Relationship Id="rId7" Type="http://schemas.openxmlformats.org/officeDocument/2006/relationships/image" Target="../media/image51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BE4F57B-4A72-4A2C-98F9-B0ACEB0DE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813" y="0"/>
            <a:ext cx="9144000" cy="518238"/>
          </a:xfrm>
          <a:prstGeom prst="rect">
            <a:avLst/>
          </a:prstGeom>
          <a:gradFill>
            <a:gsLst>
              <a:gs pos="0">
                <a:srgbClr val="FF0000"/>
              </a:gs>
              <a:gs pos="37000">
                <a:schemeClr val="accent6">
                  <a:lumMod val="75000"/>
                </a:schemeClr>
              </a:gs>
              <a:gs pos="69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689D6D-16BA-4688-8D47-049DA8A977FE}"/>
              </a:ext>
            </a:extLst>
          </p:cNvPr>
          <p:cNvSpPr/>
          <p:nvPr/>
        </p:nvSpPr>
        <p:spPr>
          <a:xfrm>
            <a:off x="5029200" y="2011567"/>
            <a:ext cx="4145280" cy="2938806"/>
          </a:xfrm>
          <a:prstGeom prst="rect">
            <a:avLst/>
          </a:prstGeom>
          <a:gradFill>
            <a:gsLst>
              <a:gs pos="0">
                <a:srgbClr val="FF0000"/>
              </a:gs>
              <a:gs pos="37000">
                <a:schemeClr val="accent6">
                  <a:lumMod val="75000"/>
                </a:schemeClr>
              </a:gs>
              <a:gs pos="69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135582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MetroGIS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Coordinating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Committee Meeting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Wednesday, September 16,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71" y="3633967"/>
            <a:ext cx="1156732" cy="11512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907ECE-4B73-4741-80A9-BE77E1907C58}"/>
              </a:ext>
            </a:extLst>
          </p:cNvPr>
          <p:cNvSpPr/>
          <p:nvPr/>
        </p:nvSpPr>
        <p:spPr>
          <a:xfrm>
            <a:off x="10423" y="6276594"/>
            <a:ext cx="9144000" cy="581405"/>
          </a:xfrm>
          <a:prstGeom prst="rect">
            <a:avLst/>
          </a:prstGeom>
          <a:gradFill>
            <a:gsLst>
              <a:gs pos="0">
                <a:srgbClr val="FF0000"/>
              </a:gs>
              <a:gs pos="37000">
                <a:schemeClr val="accent6">
                  <a:lumMod val="75000"/>
                </a:schemeClr>
              </a:gs>
              <a:gs pos="69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1987F-71F3-4B63-9802-B11DE962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Priorities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ED9D9-7BE3-45D6-900F-0A5DA15F2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29C7F-0ED8-4186-8E55-94573FDF8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39" y="1782762"/>
            <a:ext cx="885832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1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B6F430-797D-4B21-B2B0-DCC840C11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" y="0"/>
            <a:ext cx="1553700" cy="6858000"/>
          </a:xfrm>
          <a:prstGeom prst="rect">
            <a:avLst/>
          </a:prstGeom>
        </p:spPr>
      </p:pic>
      <p:pic>
        <p:nvPicPr>
          <p:cNvPr id="4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08988CED-CE1A-4A4E-84AE-DEAD8251C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A6EB5A-A07F-4528-BB4E-B58DD1167CC9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630B4E-5CC0-4642-AB6F-4497CFCC4BFB}"/>
              </a:ext>
            </a:extLst>
          </p:cNvPr>
          <p:cNvSpPr/>
          <p:nvPr/>
        </p:nvSpPr>
        <p:spPr>
          <a:xfrm>
            <a:off x="1781623" y="2571244"/>
            <a:ext cx="739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Agenda Item 11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Work Plan Projects</a:t>
            </a:r>
            <a:endParaRPr lang="en-US" sz="40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54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08988CED-CE1A-4A4E-84AE-DEAD8251C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132" y="380031"/>
            <a:ext cx="855039" cy="851006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630B4E-5CC0-4642-AB6F-4497CFCC4BFB}"/>
              </a:ext>
            </a:extLst>
          </p:cNvPr>
          <p:cNvSpPr/>
          <p:nvPr/>
        </p:nvSpPr>
        <p:spPr>
          <a:xfrm>
            <a:off x="1359903" y="257629"/>
            <a:ext cx="739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Maintenance of Regional Datasets</a:t>
            </a:r>
            <a:endParaRPr lang="en-US" sz="3200" b="1" dirty="0">
              <a:solidFill>
                <a:srgbClr val="006666"/>
              </a:solidFill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6845E91-230A-4FA5-8FB1-EEB0CC1A4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34" y="1752600"/>
            <a:ext cx="2378074" cy="2772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5C341-BD1F-4B89-A493-5FD39C47D1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16" y="1782908"/>
            <a:ext cx="2183908" cy="2745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0704BC-8CB9-409D-BBB2-CBFE88F60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155" y="2452412"/>
            <a:ext cx="2347005" cy="2072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E97251-1DF1-4499-BB43-73E64A054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9" y="2452412"/>
            <a:ext cx="2116539" cy="2072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D7594D-5343-43F6-AD61-C7116A40C0C2}"/>
              </a:ext>
            </a:extLst>
          </p:cNvPr>
          <p:cNvSpPr txBox="1"/>
          <p:nvPr/>
        </p:nvSpPr>
        <p:spPr>
          <a:xfrm>
            <a:off x="424034" y="4516376"/>
            <a:ext cx="1767033" cy="7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Parcels</a:t>
            </a:r>
          </a:p>
          <a:p>
            <a:pPr algn="ctr"/>
            <a:r>
              <a:rPr lang="en-US" sz="1900" dirty="0">
                <a:solidFill>
                  <a:srgbClr val="002060"/>
                </a:solidFill>
              </a:rPr>
              <a:t>2002 - present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4CD4C6-E2E1-4C5A-97B2-AE119086BCDE}"/>
              </a:ext>
            </a:extLst>
          </p:cNvPr>
          <p:cNvSpPr txBox="1"/>
          <p:nvPr/>
        </p:nvSpPr>
        <p:spPr>
          <a:xfrm>
            <a:off x="2523553" y="4524610"/>
            <a:ext cx="1767033" cy="7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Roads</a:t>
            </a:r>
          </a:p>
          <a:p>
            <a:pPr algn="ctr"/>
            <a:r>
              <a:rPr lang="en-US" sz="1900" dirty="0">
                <a:solidFill>
                  <a:srgbClr val="002060"/>
                </a:solidFill>
              </a:rPr>
              <a:t>2017 - present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81F9C-7683-450F-BE5A-C76BF2671B12}"/>
              </a:ext>
            </a:extLst>
          </p:cNvPr>
          <p:cNvSpPr txBox="1"/>
          <p:nvPr/>
        </p:nvSpPr>
        <p:spPr>
          <a:xfrm>
            <a:off x="4623071" y="4524610"/>
            <a:ext cx="1958080" cy="7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Address Points</a:t>
            </a:r>
          </a:p>
          <a:p>
            <a:pPr algn="ctr"/>
            <a:r>
              <a:rPr lang="en-US" sz="1900" dirty="0">
                <a:solidFill>
                  <a:srgbClr val="002060"/>
                </a:solidFill>
              </a:rPr>
              <a:t>2018 - present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CA5F56-3DB5-4239-B0C7-3AA4D23570C2}"/>
              </a:ext>
            </a:extLst>
          </p:cNvPr>
          <p:cNvSpPr txBox="1"/>
          <p:nvPr/>
        </p:nvSpPr>
        <p:spPr>
          <a:xfrm>
            <a:off x="6884437" y="4491573"/>
            <a:ext cx="1955768" cy="74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Parks and Trails</a:t>
            </a:r>
          </a:p>
          <a:p>
            <a:pPr algn="ctr"/>
            <a:r>
              <a:rPr lang="en-US" sz="1900" dirty="0">
                <a:solidFill>
                  <a:srgbClr val="002060"/>
                </a:solidFill>
              </a:rPr>
              <a:t>2018 - present</a:t>
            </a: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CFE16FC7-AE8C-4FBD-8E59-F710DADE60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2025408"/>
            <a:ext cx="887579" cy="8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61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B6F430-797D-4B21-B2B0-DCC840C11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" y="0"/>
            <a:ext cx="1553700" cy="6858000"/>
          </a:xfrm>
          <a:prstGeom prst="rect">
            <a:avLst/>
          </a:prstGeom>
        </p:spPr>
      </p:pic>
      <p:pic>
        <p:nvPicPr>
          <p:cNvPr id="4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08988CED-CE1A-4A4E-84AE-DEAD8251C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A6EB5A-A07F-4528-BB4E-B58DD1167CC9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630B4E-5CC0-4642-AB6F-4497CFCC4BFB}"/>
              </a:ext>
            </a:extLst>
          </p:cNvPr>
          <p:cNvSpPr/>
          <p:nvPr/>
        </p:nvSpPr>
        <p:spPr>
          <a:xfrm>
            <a:off x="1801580" y="2209800"/>
            <a:ext cx="6542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Status Updates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Active &amp; In Progress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Projects</a:t>
            </a:r>
            <a:endParaRPr lang="en-US" sz="40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36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E0AF60-ACEC-4FDC-993F-A986EC5D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3886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1800" y="296227"/>
            <a:ext cx="5867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33CC"/>
                </a:solidFill>
              </a:rPr>
              <a:t>2020 MetroGIS</a:t>
            </a:r>
          </a:p>
          <a:p>
            <a:r>
              <a:rPr lang="en-US" sz="3500" b="1" dirty="0">
                <a:solidFill>
                  <a:srgbClr val="0033CC"/>
                </a:solidFill>
              </a:rPr>
              <a:t>Current Work Plan Priorities</a:t>
            </a:r>
          </a:p>
        </p:txBody>
      </p:sp>
      <p:pic>
        <p:nvPicPr>
          <p:cNvPr id="4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08988CED-CE1A-4A4E-84AE-DEAD8251C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A6EB5A-A07F-4528-BB4E-B58DD1167CC9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080466-C3C2-42A3-ADF1-A03578782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0" y="228600"/>
            <a:ext cx="997576" cy="130480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FBC804-97A1-4F84-A028-C9FE2E1DA102}"/>
              </a:ext>
            </a:extLst>
          </p:cNvPr>
          <p:cNvSpPr/>
          <p:nvPr/>
        </p:nvSpPr>
        <p:spPr>
          <a:xfrm>
            <a:off x="1778348" y="1828800"/>
            <a:ext cx="73656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#1 – </a:t>
            </a:r>
            <a:r>
              <a:rPr lang="en-US" sz="2800" b="1" u="sng" dirty="0"/>
              <a:t>Statewide</a:t>
            </a:r>
            <a:r>
              <a:rPr lang="en-US" sz="2800" b="1" dirty="0"/>
              <a:t> Road Centerlines &amp; Migration to Standard</a:t>
            </a:r>
          </a:p>
          <a:p>
            <a:r>
              <a:rPr lang="en-US" sz="2800" b="1" dirty="0">
                <a:solidFill>
                  <a:srgbClr val="6600FF"/>
                </a:solidFill>
              </a:rPr>
              <a:t>#2 – Metro Stormwater Geodata Project</a:t>
            </a:r>
          </a:p>
          <a:p>
            <a:r>
              <a:rPr lang="en-US" sz="2800" b="1" dirty="0">
                <a:solidFill>
                  <a:srgbClr val="0033CC"/>
                </a:solidFill>
              </a:rPr>
              <a:t>#3 – Metro Park and Trail Standard and Data</a:t>
            </a: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#4 – 9-1-1 Regional Data Viewer</a:t>
            </a: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#5 – Increased Frequency of Regional Parcel Dataset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#6 – External Platform Publishing</a:t>
            </a:r>
          </a:p>
        </p:txBody>
      </p:sp>
    </p:spTree>
    <p:extLst>
      <p:ext uri="{BB962C8B-B14F-4D97-AF65-F5344CB8AC3E}">
        <p14:creationId xmlns:p14="http://schemas.microsoft.com/office/powerpoint/2010/main" val="269609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96C9B-7A96-45C7-803F-04F9C531BBD1}"/>
              </a:ext>
            </a:extLst>
          </p:cNvPr>
          <p:cNvSpPr/>
          <p:nvPr/>
        </p:nvSpPr>
        <p:spPr>
          <a:xfrm>
            <a:off x="1647550" y="-24114"/>
            <a:ext cx="7496450" cy="688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A72E6-7C96-407A-9981-0BFB68D21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51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597B5-2EBA-4A48-A989-C6BD5FC2F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" y="304845"/>
            <a:ext cx="1317899" cy="1295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74D981-9E98-4EA9-B311-A6A74850B3D1}"/>
              </a:ext>
            </a:extLst>
          </p:cNvPr>
          <p:cNvSpPr txBox="1"/>
          <p:nvPr/>
        </p:nvSpPr>
        <p:spPr>
          <a:xfrm>
            <a:off x="1832215" y="371115"/>
            <a:ext cx="721793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0066"/>
                </a:solidFill>
              </a:rPr>
              <a:t>Project Priority #2:</a:t>
            </a:r>
          </a:p>
          <a:p>
            <a:r>
              <a:rPr lang="en-US" sz="3400" b="1" dirty="0">
                <a:solidFill>
                  <a:srgbClr val="000066"/>
                </a:solidFill>
              </a:rPr>
              <a:t>Metro Stormwater Geodata Project</a:t>
            </a:r>
          </a:p>
          <a:p>
            <a:endParaRPr lang="en-US" sz="3400" dirty="0">
              <a:solidFill>
                <a:srgbClr val="0070C0"/>
              </a:solidFill>
            </a:endParaRPr>
          </a:p>
          <a:p>
            <a:r>
              <a:rPr lang="en-US" sz="3000" b="1" u="sng" dirty="0">
                <a:solidFill>
                  <a:srgbClr val="6600FF"/>
                </a:solidFill>
              </a:rPr>
              <a:t>Project Overview/Recap:</a:t>
            </a:r>
          </a:p>
          <a:p>
            <a:r>
              <a:rPr lang="en-US" sz="3000" dirty="0">
                <a:solidFill>
                  <a:srgbClr val="6600FF"/>
                </a:solidFill>
              </a:rPr>
              <a:t>Document the business needs (2018-19)</a:t>
            </a:r>
          </a:p>
          <a:p>
            <a:endParaRPr lang="en-US" sz="3000" dirty="0">
              <a:solidFill>
                <a:srgbClr val="6600FF"/>
              </a:solidFill>
            </a:endParaRPr>
          </a:p>
          <a:p>
            <a:r>
              <a:rPr lang="en-US" sz="3000" dirty="0">
                <a:solidFill>
                  <a:srgbClr val="6600FF"/>
                </a:solidFill>
              </a:rPr>
              <a:t>Develop a </a:t>
            </a:r>
            <a:r>
              <a:rPr lang="en-US" sz="3000" b="1" dirty="0">
                <a:solidFill>
                  <a:srgbClr val="6600FF"/>
                </a:solidFill>
              </a:rPr>
              <a:t>draft standard </a:t>
            </a:r>
            <a:r>
              <a:rPr lang="en-US" sz="3000" dirty="0">
                <a:solidFill>
                  <a:srgbClr val="6600FF"/>
                </a:solidFill>
              </a:rPr>
              <a:t>to meet needs</a:t>
            </a:r>
          </a:p>
          <a:p>
            <a:endParaRPr lang="en-US" sz="3000" dirty="0">
              <a:solidFill>
                <a:srgbClr val="6600FF"/>
              </a:solidFill>
            </a:endParaRPr>
          </a:p>
          <a:p>
            <a:r>
              <a:rPr lang="en-US" sz="3000" dirty="0">
                <a:solidFill>
                  <a:srgbClr val="6600FF"/>
                </a:solidFill>
              </a:rPr>
              <a:t>Draft standard document and</a:t>
            </a:r>
          </a:p>
          <a:p>
            <a:r>
              <a:rPr lang="en-US" sz="3000" dirty="0">
                <a:solidFill>
                  <a:srgbClr val="6600FF"/>
                </a:solidFill>
              </a:rPr>
              <a:t>sample dataset for public testing/review</a:t>
            </a:r>
          </a:p>
          <a:p>
            <a:endParaRPr lang="en-US" sz="3000" dirty="0">
              <a:solidFill>
                <a:srgbClr val="6600FF"/>
              </a:solidFill>
            </a:endParaRPr>
          </a:p>
          <a:p>
            <a:r>
              <a:rPr lang="en-US" sz="3000" b="1" dirty="0">
                <a:solidFill>
                  <a:srgbClr val="003399"/>
                </a:solidFill>
              </a:rPr>
              <a:t>Public review: Apr 17, 2020 – Oct 30, 2020</a:t>
            </a:r>
          </a:p>
          <a:p>
            <a:endParaRPr lang="en-US" sz="3000" dirty="0">
              <a:solidFill>
                <a:srgbClr val="6600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14C443-9802-4849-A436-C7797BA5EA4D}"/>
              </a:ext>
            </a:extLst>
          </p:cNvPr>
          <p:cNvSpPr/>
          <p:nvPr/>
        </p:nvSpPr>
        <p:spPr>
          <a:xfrm>
            <a:off x="1495151" y="0"/>
            <a:ext cx="152399" cy="68580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96C9B-7A96-45C7-803F-04F9C531BBD1}"/>
              </a:ext>
            </a:extLst>
          </p:cNvPr>
          <p:cNvSpPr/>
          <p:nvPr/>
        </p:nvSpPr>
        <p:spPr>
          <a:xfrm>
            <a:off x="1647550" y="-24114"/>
            <a:ext cx="7496450" cy="688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A72E6-7C96-407A-9981-0BFB68D21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51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597B5-2EBA-4A48-A989-C6BD5FC2F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" y="304845"/>
            <a:ext cx="1317899" cy="1295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74D981-9E98-4EA9-B311-A6A74850B3D1}"/>
              </a:ext>
            </a:extLst>
          </p:cNvPr>
          <p:cNvSpPr txBox="1"/>
          <p:nvPr/>
        </p:nvSpPr>
        <p:spPr>
          <a:xfrm>
            <a:off x="1832215" y="371115"/>
            <a:ext cx="72179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#2:</a:t>
            </a:r>
          </a:p>
          <a:p>
            <a:r>
              <a:rPr lang="en-US" sz="3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 Stormwater Geodata Project</a:t>
            </a:r>
          </a:p>
          <a:p>
            <a:endParaRPr lang="en-US" sz="3400" dirty="0">
              <a:solidFill>
                <a:srgbClr val="0070C0"/>
              </a:solidFill>
            </a:endParaRPr>
          </a:p>
          <a:p>
            <a:r>
              <a:rPr lang="en-US" sz="3000" b="1" dirty="0">
                <a:solidFill>
                  <a:srgbClr val="6600FF"/>
                </a:solidFill>
              </a:rPr>
              <a:t>Outreach:</a:t>
            </a:r>
          </a:p>
          <a:p>
            <a:endParaRPr lang="en-US" sz="3000" b="1" dirty="0">
              <a:solidFill>
                <a:srgbClr val="6600FF"/>
              </a:solidFill>
            </a:endParaRPr>
          </a:p>
          <a:p>
            <a:r>
              <a:rPr lang="en-US" sz="3000" b="1" u="sng" dirty="0">
                <a:solidFill>
                  <a:srgbClr val="6600FF"/>
                </a:solidFill>
              </a:rPr>
              <a:t>August 20:</a:t>
            </a:r>
          </a:p>
          <a:p>
            <a:r>
              <a:rPr lang="en-US" sz="3000" dirty="0">
                <a:solidFill>
                  <a:srgbClr val="6600FF"/>
                </a:solidFill>
              </a:rPr>
              <a:t>University of Minnesota</a:t>
            </a:r>
          </a:p>
          <a:p>
            <a:r>
              <a:rPr lang="en-US" sz="3000" dirty="0">
                <a:solidFill>
                  <a:srgbClr val="6600FF"/>
                </a:solidFill>
              </a:rPr>
              <a:t>Water Resources Center</a:t>
            </a:r>
          </a:p>
          <a:p>
            <a:r>
              <a:rPr lang="en-US" sz="3000" dirty="0">
                <a:solidFill>
                  <a:srgbClr val="6600FF"/>
                </a:solidFill>
              </a:rPr>
              <a:t>Stormwater Seminar Series</a:t>
            </a:r>
          </a:p>
          <a:p>
            <a:endParaRPr lang="en-US" sz="3000" dirty="0">
              <a:solidFill>
                <a:srgbClr val="6600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14C443-9802-4849-A436-C7797BA5EA4D}"/>
              </a:ext>
            </a:extLst>
          </p:cNvPr>
          <p:cNvSpPr/>
          <p:nvPr/>
        </p:nvSpPr>
        <p:spPr>
          <a:xfrm>
            <a:off x="1495151" y="0"/>
            <a:ext cx="152399" cy="68580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2289C70-B750-406A-8359-7BDFCF1DE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39" y="3438714"/>
            <a:ext cx="1252892" cy="12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0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96C9B-7A96-45C7-803F-04F9C531BBD1}"/>
              </a:ext>
            </a:extLst>
          </p:cNvPr>
          <p:cNvSpPr/>
          <p:nvPr/>
        </p:nvSpPr>
        <p:spPr>
          <a:xfrm>
            <a:off x="1647550" y="-24114"/>
            <a:ext cx="7496450" cy="688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A72E6-7C96-407A-9981-0BFB68D21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51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597B5-2EBA-4A48-A989-C6BD5FC2F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" y="304845"/>
            <a:ext cx="1317899" cy="1295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74D981-9E98-4EA9-B311-A6A74850B3D1}"/>
              </a:ext>
            </a:extLst>
          </p:cNvPr>
          <p:cNvSpPr txBox="1"/>
          <p:nvPr/>
        </p:nvSpPr>
        <p:spPr>
          <a:xfrm>
            <a:off x="1832215" y="371115"/>
            <a:ext cx="721793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0066"/>
                </a:solidFill>
              </a:rPr>
              <a:t>Project #2:</a:t>
            </a:r>
          </a:p>
          <a:p>
            <a:r>
              <a:rPr lang="en-US" sz="3400" b="1" dirty="0">
                <a:solidFill>
                  <a:srgbClr val="000066"/>
                </a:solidFill>
              </a:rPr>
              <a:t>Metro Stormwater Geodata Project</a:t>
            </a:r>
          </a:p>
          <a:p>
            <a:endParaRPr lang="en-US" sz="3400" dirty="0">
              <a:solidFill>
                <a:srgbClr val="0070C0"/>
              </a:solidFill>
            </a:endParaRPr>
          </a:p>
          <a:p>
            <a:r>
              <a:rPr lang="en-US" sz="3000" b="1" dirty="0">
                <a:solidFill>
                  <a:srgbClr val="000099"/>
                </a:solidFill>
              </a:rPr>
              <a:t>Outreach (Upcoming)</a:t>
            </a:r>
          </a:p>
          <a:p>
            <a:endParaRPr lang="en-US" sz="3000" b="1" dirty="0">
              <a:solidFill>
                <a:srgbClr val="000099"/>
              </a:solidFill>
            </a:endParaRPr>
          </a:p>
          <a:p>
            <a:r>
              <a:rPr lang="en-US" sz="3000" b="1" u="sng" dirty="0">
                <a:solidFill>
                  <a:srgbClr val="000099"/>
                </a:solidFill>
              </a:rPr>
              <a:t>October 21:</a:t>
            </a:r>
          </a:p>
          <a:p>
            <a:r>
              <a:rPr lang="en-US" sz="3000" dirty="0">
                <a:solidFill>
                  <a:srgbClr val="000099"/>
                </a:solidFill>
              </a:rPr>
              <a:t>University of Minnesota</a:t>
            </a:r>
          </a:p>
          <a:p>
            <a:r>
              <a:rPr lang="en-US" sz="3000" dirty="0">
                <a:solidFill>
                  <a:srgbClr val="000099"/>
                </a:solidFill>
              </a:rPr>
              <a:t>Water Resources Conference</a:t>
            </a:r>
          </a:p>
          <a:p>
            <a:endParaRPr lang="en-US" sz="3000" u="sng" dirty="0">
              <a:solidFill>
                <a:srgbClr val="000099"/>
              </a:solidFill>
            </a:endParaRPr>
          </a:p>
          <a:p>
            <a:r>
              <a:rPr lang="en-US" sz="3000" b="1" u="sng" dirty="0">
                <a:solidFill>
                  <a:srgbClr val="000099"/>
                </a:solidFill>
              </a:rPr>
              <a:t>October 22:</a:t>
            </a:r>
          </a:p>
          <a:p>
            <a:r>
              <a:rPr lang="en-US" sz="3000" dirty="0">
                <a:solidFill>
                  <a:srgbClr val="000099"/>
                </a:solidFill>
              </a:rPr>
              <a:t>Central States Water</a:t>
            </a:r>
          </a:p>
          <a:p>
            <a:r>
              <a:rPr lang="en-US" sz="3000" dirty="0">
                <a:solidFill>
                  <a:srgbClr val="000099"/>
                </a:solidFill>
              </a:rPr>
              <a:t>Environment Association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14C443-9802-4849-A436-C7797BA5EA4D}"/>
              </a:ext>
            </a:extLst>
          </p:cNvPr>
          <p:cNvSpPr/>
          <p:nvPr/>
        </p:nvSpPr>
        <p:spPr>
          <a:xfrm>
            <a:off x="1495151" y="0"/>
            <a:ext cx="152399" cy="68580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BE3C26-39AD-465E-AE19-3790654B2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377" y="2971800"/>
            <a:ext cx="1154746" cy="118704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B4949D5-40D1-4561-B056-479B777A6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711770"/>
            <a:ext cx="1460700" cy="14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01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96C9B-7A96-45C7-803F-04F9C531BBD1}"/>
              </a:ext>
            </a:extLst>
          </p:cNvPr>
          <p:cNvSpPr/>
          <p:nvPr/>
        </p:nvSpPr>
        <p:spPr>
          <a:xfrm>
            <a:off x="1647550" y="-24114"/>
            <a:ext cx="7496450" cy="688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A72E6-7C96-407A-9981-0BFB68D21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51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597B5-2EBA-4A48-A989-C6BD5FC2F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" y="304845"/>
            <a:ext cx="1317899" cy="1295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74D981-9E98-4EA9-B311-A6A74850B3D1}"/>
              </a:ext>
            </a:extLst>
          </p:cNvPr>
          <p:cNvSpPr txBox="1"/>
          <p:nvPr/>
        </p:nvSpPr>
        <p:spPr>
          <a:xfrm>
            <a:off x="1832215" y="371115"/>
            <a:ext cx="7217932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0066"/>
                </a:solidFill>
              </a:rPr>
              <a:t>Project #2:</a:t>
            </a:r>
          </a:p>
          <a:p>
            <a:r>
              <a:rPr lang="en-US" sz="3400" b="1" dirty="0">
                <a:solidFill>
                  <a:srgbClr val="000066"/>
                </a:solidFill>
              </a:rPr>
              <a:t>Metro Stormwater Geodata Project</a:t>
            </a:r>
          </a:p>
          <a:p>
            <a:endParaRPr lang="en-US" sz="3400" dirty="0">
              <a:solidFill>
                <a:srgbClr val="0070C0"/>
              </a:solidFill>
            </a:endParaRPr>
          </a:p>
          <a:p>
            <a:r>
              <a:rPr lang="en-US" sz="2000" b="1" u="sng" dirty="0">
                <a:solidFill>
                  <a:srgbClr val="6600FF"/>
                </a:solidFill>
              </a:rPr>
              <a:t>Public comments are coming in:</a:t>
            </a:r>
          </a:p>
          <a:p>
            <a:r>
              <a:rPr lang="en-US" sz="2000" b="1" dirty="0">
                <a:solidFill>
                  <a:srgbClr val="003399"/>
                </a:solidFill>
              </a:rPr>
              <a:t>&gt;&gt; Supportive &amp; appreciate the detail</a:t>
            </a:r>
          </a:p>
          <a:p>
            <a:r>
              <a:rPr lang="en-US" sz="2000" b="1" dirty="0">
                <a:solidFill>
                  <a:srgbClr val="003399"/>
                </a:solidFill>
              </a:rPr>
              <a:t>&gt;&gt; Tree trenches</a:t>
            </a:r>
          </a:p>
          <a:p>
            <a:r>
              <a:rPr lang="en-US" sz="2000" b="1" dirty="0">
                <a:solidFill>
                  <a:srgbClr val="003399"/>
                </a:solidFill>
              </a:rPr>
              <a:t>&gt;&gt; Green roofs</a:t>
            </a:r>
          </a:p>
          <a:p>
            <a:r>
              <a:rPr lang="en-US" sz="2000" b="1" dirty="0">
                <a:solidFill>
                  <a:srgbClr val="003399"/>
                </a:solidFill>
              </a:rPr>
              <a:t>&gt;&gt; Green infrastructure attributes</a:t>
            </a:r>
          </a:p>
          <a:p>
            <a:r>
              <a:rPr lang="en-US" sz="2000" b="1" dirty="0">
                <a:solidFill>
                  <a:srgbClr val="003399"/>
                </a:solidFill>
              </a:rPr>
              <a:t>&gt;&gt; Asset Management integration</a:t>
            </a:r>
          </a:p>
          <a:p>
            <a:r>
              <a:rPr lang="en-US" sz="2000" b="1" dirty="0">
                <a:solidFill>
                  <a:srgbClr val="003399"/>
                </a:solidFill>
              </a:rPr>
              <a:t>&gt;&gt; Data submittal for meeting permitting requirements</a:t>
            </a:r>
          </a:p>
          <a:p>
            <a:endParaRPr lang="en-US" sz="2700" b="1" dirty="0">
              <a:solidFill>
                <a:srgbClr val="003399"/>
              </a:solidFill>
            </a:endParaRPr>
          </a:p>
          <a:p>
            <a:r>
              <a:rPr lang="en-US" b="1" dirty="0"/>
              <a:t>Jon </a:t>
            </a:r>
            <a:r>
              <a:rPr lang="en-US" b="1" dirty="0" err="1"/>
              <a:t>Røstum</a:t>
            </a:r>
            <a:endParaRPr lang="en-US" b="1" dirty="0"/>
          </a:p>
          <a:p>
            <a:r>
              <a:rPr lang="en-US" sz="1600" b="1" i="1" dirty="0" err="1">
                <a:solidFill>
                  <a:srgbClr val="0000FF"/>
                </a:solidFill>
              </a:rPr>
              <a:t>Volue</a:t>
            </a:r>
            <a:r>
              <a:rPr lang="en-US" sz="1600" b="1" i="1" dirty="0">
                <a:solidFill>
                  <a:srgbClr val="0000FF"/>
                </a:solidFill>
              </a:rPr>
              <a:t>/Powel Environment (Oslo, Norway)</a:t>
            </a:r>
          </a:p>
          <a:p>
            <a:endParaRPr lang="en-US" sz="1600" b="1" dirty="0"/>
          </a:p>
          <a:p>
            <a:r>
              <a:rPr lang="en-US" b="1" dirty="0"/>
              <a:t>Isabel </a:t>
            </a:r>
            <a:r>
              <a:rPr lang="en-US" b="1" dirty="0" err="1"/>
              <a:t>Sifert-Dähnn</a:t>
            </a:r>
            <a:endParaRPr lang="en-US" b="1" dirty="0"/>
          </a:p>
          <a:p>
            <a:r>
              <a:rPr lang="en-US" sz="1600" b="1" i="1" dirty="0">
                <a:solidFill>
                  <a:srgbClr val="0000FF"/>
                </a:solidFill>
              </a:rPr>
              <a:t>Norwegian Institute for Water Research (Oslo, Norway)</a:t>
            </a:r>
          </a:p>
          <a:p>
            <a:endParaRPr lang="en-US" sz="1600" b="1" dirty="0"/>
          </a:p>
          <a:p>
            <a:r>
              <a:rPr lang="en-US" b="1" dirty="0"/>
              <a:t>Kim Soulliere</a:t>
            </a:r>
          </a:p>
          <a:p>
            <a:r>
              <a:rPr lang="en-US" sz="1600" b="1" i="1" dirty="0">
                <a:solidFill>
                  <a:srgbClr val="0000FF"/>
                </a:solidFill>
              </a:rPr>
              <a:t>City of Golden, Colorado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14C443-9802-4849-A436-C7797BA5EA4D}"/>
              </a:ext>
            </a:extLst>
          </p:cNvPr>
          <p:cNvSpPr/>
          <p:nvPr/>
        </p:nvSpPr>
        <p:spPr>
          <a:xfrm>
            <a:off x="1495151" y="0"/>
            <a:ext cx="152399" cy="68580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468EC6-A4E1-4E88-AEB8-A052AEE21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62" y="5947354"/>
            <a:ext cx="1078671" cy="690047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B60AF-FB05-4457-B81A-D5655CFF8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65" y="5957864"/>
            <a:ext cx="1011953" cy="674635"/>
          </a:xfrm>
          <a:prstGeom prst="rect">
            <a:avLst/>
          </a:prstGeom>
        </p:spPr>
      </p:pic>
      <p:pic>
        <p:nvPicPr>
          <p:cNvPr id="10" name="Picture 9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F41BE7F2-257C-4D87-8397-291DC7744A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24" y="4691926"/>
            <a:ext cx="928929" cy="674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976C1-3209-4612-A4C9-773E0EBA6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849" y="4681040"/>
            <a:ext cx="1106984" cy="6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52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96C9B-7A96-45C7-803F-04F9C531BBD1}"/>
              </a:ext>
            </a:extLst>
          </p:cNvPr>
          <p:cNvSpPr/>
          <p:nvPr/>
        </p:nvSpPr>
        <p:spPr>
          <a:xfrm>
            <a:off x="1647550" y="-24114"/>
            <a:ext cx="7496450" cy="688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A72E6-7C96-407A-9981-0BFB68D2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51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597B5-2EBA-4A48-A989-C6BD5FC2F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" y="304845"/>
            <a:ext cx="1317899" cy="1295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14C443-9802-4849-A436-C7797BA5EA4D}"/>
              </a:ext>
            </a:extLst>
          </p:cNvPr>
          <p:cNvSpPr/>
          <p:nvPr/>
        </p:nvSpPr>
        <p:spPr>
          <a:xfrm>
            <a:off x="1495151" y="0"/>
            <a:ext cx="152399" cy="68580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D18F4-3A55-43FA-956B-7883C754C2CE}"/>
              </a:ext>
            </a:extLst>
          </p:cNvPr>
          <p:cNvSpPr txBox="1"/>
          <p:nvPr/>
        </p:nvSpPr>
        <p:spPr>
          <a:xfrm>
            <a:off x="1860496" y="97738"/>
            <a:ext cx="57034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metrogis.org</a:t>
            </a:r>
          </a:p>
          <a:p>
            <a:r>
              <a:rPr lang="en-US" sz="3000" b="1" dirty="0">
                <a:solidFill>
                  <a:srgbClr val="6600FF"/>
                </a:solidFill>
              </a:rPr>
              <a:t>	</a:t>
            </a:r>
            <a:r>
              <a:rPr lang="en-US" sz="3000" b="1" dirty="0">
                <a:solidFill>
                  <a:srgbClr val="002060"/>
                </a:solidFill>
              </a:rPr>
              <a:t>&gt; Projects</a:t>
            </a:r>
          </a:p>
          <a:p>
            <a:r>
              <a:rPr lang="en-US" sz="3000" b="1" dirty="0">
                <a:solidFill>
                  <a:srgbClr val="7030A0"/>
                </a:solidFill>
              </a:rPr>
              <a:t>		&gt;&gt; Stormwater Dataset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52035C-9E73-44F3-99D2-885FFA2A3E59}"/>
              </a:ext>
            </a:extLst>
          </p:cNvPr>
          <p:cNvGrpSpPr/>
          <p:nvPr/>
        </p:nvGrpSpPr>
        <p:grpSpPr>
          <a:xfrm>
            <a:off x="2012028" y="1791878"/>
            <a:ext cx="4634648" cy="4667054"/>
            <a:chOff x="1898907" y="1886146"/>
            <a:chExt cx="4209662" cy="423909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179347F-891A-410F-9312-80DA7EACD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8907" y="1886146"/>
              <a:ext cx="4206670" cy="3429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80B450-C9A9-4ABC-9CA9-E94D46125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0875" y="5436372"/>
              <a:ext cx="4207694" cy="688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46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8462" y="920621"/>
            <a:ext cx="7391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Agenda Item 1:</a:t>
            </a:r>
          </a:p>
          <a:p>
            <a:r>
              <a:rPr lang="en-US" sz="4000" b="1" dirty="0">
                <a:solidFill>
                  <a:srgbClr val="9900CC"/>
                </a:solidFill>
              </a:rPr>
              <a:t>Call to Order</a:t>
            </a:r>
          </a:p>
          <a:p>
            <a:endParaRPr lang="en-US" sz="4000" b="1" dirty="0">
              <a:solidFill>
                <a:srgbClr val="9900CC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Agenda Item 2:</a:t>
            </a:r>
          </a:p>
          <a:p>
            <a:r>
              <a:rPr lang="en-US" sz="4000" b="1" dirty="0">
                <a:solidFill>
                  <a:srgbClr val="9900CC"/>
                </a:solidFill>
              </a:rPr>
              <a:t>Approve Today’s Agenda</a:t>
            </a:r>
          </a:p>
          <a:p>
            <a:endParaRPr lang="en-US" sz="4000" b="1" dirty="0">
              <a:solidFill>
                <a:srgbClr val="9900CC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Agenda Item 3:</a:t>
            </a:r>
          </a:p>
          <a:p>
            <a:r>
              <a:rPr lang="en-US" sz="4000" b="1" dirty="0">
                <a:solidFill>
                  <a:srgbClr val="9900CC"/>
                </a:solidFill>
              </a:rPr>
              <a:t>Approve Minutes from 11/14/19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7E190-DFB4-4788-AB77-1E363E5D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21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54B3BC-6E40-485E-8838-96141D5624B8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CC"/>
              </a:solidFill>
            </a:endParaRPr>
          </a:p>
        </p:txBody>
      </p:sp>
      <p:pic>
        <p:nvPicPr>
          <p:cNvPr id="5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86739D28-F153-4AC9-8AD5-4BFBCF9C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0176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96C9B-7A96-45C7-803F-04F9C531BBD1}"/>
              </a:ext>
            </a:extLst>
          </p:cNvPr>
          <p:cNvSpPr/>
          <p:nvPr/>
        </p:nvSpPr>
        <p:spPr>
          <a:xfrm>
            <a:off x="1647550" y="-24114"/>
            <a:ext cx="7496450" cy="688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A72E6-7C96-407A-9981-0BFB68D2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51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597B5-2EBA-4A48-A989-C6BD5FC2F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" y="304845"/>
            <a:ext cx="1317899" cy="1295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14C443-9802-4849-A436-C7797BA5EA4D}"/>
              </a:ext>
            </a:extLst>
          </p:cNvPr>
          <p:cNvSpPr/>
          <p:nvPr/>
        </p:nvSpPr>
        <p:spPr>
          <a:xfrm>
            <a:off x="1495151" y="0"/>
            <a:ext cx="152399" cy="68580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D18F4-3A55-43FA-956B-7883C754C2CE}"/>
              </a:ext>
            </a:extLst>
          </p:cNvPr>
          <p:cNvSpPr txBox="1"/>
          <p:nvPr/>
        </p:nvSpPr>
        <p:spPr>
          <a:xfrm>
            <a:off x="1860496" y="97738"/>
            <a:ext cx="57034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metrogis.org</a:t>
            </a:r>
          </a:p>
          <a:p>
            <a:r>
              <a:rPr lang="en-US" sz="3000" b="1" dirty="0">
                <a:solidFill>
                  <a:srgbClr val="6600FF"/>
                </a:solidFill>
              </a:rPr>
              <a:t>	</a:t>
            </a:r>
            <a:r>
              <a:rPr lang="en-US" sz="3000" b="1" dirty="0">
                <a:solidFill>
                  <a:srgbClr val="002060"/>
                </a:solidFill>
              </a:rPr>
              <a:t>&gt; Projects</a:t>
            </a:r>
          </a:p>
          <a:p>
            <a:r>
              <a:rPr lang="en-US" sz="3000" b="1" dirty="0">
                <a:solidFill>
                  <a:srgbClr val="7030A0"/>
                </a:solidFill>
              </a:rPr>
              <a:t>		&gt;&gt; Stormwater Dataset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52035C-9E73-44F3-99D2-885FFA2A3E59}"/>
              </a:ext>
            </a:extLst>
          </p:cNvPr>
          <p:cNvGrpSpPr/>
          <p:nvPr/>
        </p:nvGrpSpPr>
        <p:grpSpPr>
          <a:xfrm>
            <a:off x="2012028" y="1791878"/>
            <a:ext cx="4634648" cy="4667054"/>
            <a:chOff x="1898907" y="1886146"/>
            <a:chExt cx="4209662" cy="423909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179347F-891A-410F-9312-80DA7EACD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8907" y="1886146"/>
              <a:ext cx="4206670" cy="3429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80B450-C9A9-4ABC-9CA9-E94D46125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0875" y="5436372"/>
              <a:ext cx="4207694" cy="68887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896E92F-94C5-4971-A754-7E39920F56DE}"/>
              </a:ext>
            </a:extLst>
          </p:cNvPr>
          <p:cNvSpPr/>
          <p:nvPr/>
        </p:nvSpPr>
        <p:spPr>
          <a:xfrm>
            <a:off x="5704788" y="2819400"/>
            <a:ext cx="3148554" cy="337086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108B3-CF15-4F45-A1F6-C91DDE1D1056}"/>
              </a:ext>
            </a:extLst>
          </p:cNvPr>
          <p:cNvSpPr txBox="1"/>
          <p:nvPr/>
        </p:nvSpPr>
        <p:spPr>
          <a:xfrm>
            <a:off x="6667399" y="2907160"/>
            <a:ext cx="21627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Draft Standard</a:t>
            </a:r>
          </a:p>
          <a:p>
            <a:r>
              <a:rPr lang="en-US" dirty="0">
                <a:solidFill>
                  <a:srgbClr val="92D050"/>
                </a:solidFill>
              </a:rPr>
              <a:t>&gt;&gt; Documents</a:t>
            </a:r>
          </a:p>
          <a:p>
            <a:r>
              <a:rPr lang="en-US" dirty="0">
                <a:solidFill>
                  <a:srgbClr val="92D050"/>
                </a:solidFill>
              </a:rPr>
              <a:t>&gt;&gt; Spreadsheets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Inspection Schema</a:t>
            </a: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&gt;&gt; Documents</a:t>
            </a: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&gt;&gt; Spreadsheets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CCFFFF"/>
                </a:solidFill>
              </a:rPr>
              <a:t>Sample Dataset</a:t>
            </a:r>
          </a:p>
          <a:p>
            <a:r>
              <a:rPr lang="en-US" dirty="0">
                <a:solidFill>
                  <a:srgbClr val="CCFFFF"/>
                </a:solidFill>
              </a:rPr>
              <a:t>&gt;&gt; .</a:t>
            </a:r>
            <a:r>
              <a:rPr lang="en-US" dirty="0" err="1">
                <a:solidFill>
                  <a:srgbClr val="CCFFFF"/>
                </a:solidFill>
              </a:rPr>
              <a:t>gdb</a:t>
            </a:r>
            <a:r>
              <a:rPr lang="en-US" dirty="0">
                <a:solidFill>
                  <a:srgbClr val="CCFFFF"/>
                </a:solidFill>
              </a:rPr>
              <a:t> format</a:t>
            </a:r>
          </a:p>
          <a:p>
            <a:r>
              <a:rPr lang="en-US" dirty="0">
                <a:solidFill>
                  <a:srgbClr val="CCFFFF"/>
                </a:solidFill>
              </a:rPr>
              <a:t>&gt;&gt; .</a:t>
            </a:r>
            <a:r>
              <a:rPr lang="en-US" dirty="0" err="1">
                <a:solidFill>
                  <a:srgbClr val="CCFFFF"/>
                </a:solidFill>
              </a:rPr>
              <a:t>shp</a:t>
            </a:r>
            <a:r>
              <a:rPr lang="en-US" dirty="0">
                <a:solidFill>
                  <a:srgbClr val="CCFFFF"/>
                </a:solidFill>
              </a:rPr>
              <a:t> format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13EE80-7F94-4D4E-99A9-26F2CE51A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278" y="2967396"/>
            <a:ext cx="892403" cy="8112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C9A240-2EED-4AF9-98D9-EB0198FDEB2B}"/>
              </a:ext>
            </a:extLst>
          </p:cNvPr>
          <p:cNvCxnSpPr>
            <a:cxnSpLocks/>
          </p:cNvCxnSpPr>
          <p:nvPr/>
        </p:nvCxnSpPr>
        <p:spPr>
          <a:xfrm flipV="1">
            <a:off x="4953000" y="5105400"/>
            <a:ext cx="751787" cy="678465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1CEE316-3FDD-4B37-B204-028DD408283C}"/>
              </a:ext>
            </a:extLst>
          </p:cNvPr>
          <p:cNvSpPr/>
          <p:nvPr/>
        </p:nvSpPr>
        <p:spPr>
          <a:xfrm>
            <a:off x="2281287" y="5788058"/>
            <a:ext cx="3271101" cy="54675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66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96C9B-7A96-45C7-803F-04F9C531BBD1}"/>
              </a:ext>
            </a:extLst>
          </p:cNvPr>
          <p:cNvSpPr/>
          <p:nvPr/>
        </p:nvSpPr>
        <p:spPr>
          <a:xfrm>
            <a:off x="1647550" y="-24114"/>
            <a:ext cx="7496450" cy="688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A72E6-7C96-407A-9981-0BFB68D2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51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597B5-2EBA-4A48-A989-C6BD5FC2F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" y="304845"/>
            <a:ext cx="1317899" cy="1295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14C443-9802-4849-A436-C7797BA5EA4D}"/>
              </a:ext>
            </a:extLst>
          </p:cNvPr>
          <p:cNvSpPr/>
          <p:nvPr/>
        </p:nvSpPr>
        <p:spPr>
          <a:xfrm>
            <a:off x="1495151" y="0"/>
            <a:ext cx="152399" cy="68580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D18F4-3A55-43FA-956B-7883C754C2CE}"/>
              </a:ext>
            </a:extLst>
          </p:cNvPr>
          <p:cNvSpPr txBox="1"/>
          <p:nvPr/>
        </p:nvSpPr>
        <p:spPr>
          <a:xfrm>
            <a:off x="1876396" y="245489"/>
            <a:ext cx="3645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CC"/>
                </a:solidFill>
              </a:rPr>
              <a:t>Draft Stormwater Standard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3BBFAE-0495-4C49-A046-FA5DCD07B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007" y="707154"/>
            <a:ext cx="2061013" cy="26881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1FB518-4BBA-447C-98A9-F95AFEBEE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6475" y="707154"/>
            <a:ext cx="1589065" cy="9462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CA52E9-D9A9-413F-A3DD-9DCE7FEDD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4562" y="707154"/>
            <a:ext cx="1386019" cy="1838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9DA8BF-60FA-448D-99C3-97F4B0BB69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2239" y="1679878"/>
            <a:ext cx="1341647" cy="17753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C7DA2D-C9A4-4E3B-A4BA-4B069DB95C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6006" y="4048314"/>
            <a:ext cx="2058841" cy="266901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48FFE0B-FAA4-49DD-8710-08DA6373EABE}"/>
              </a:ext>
            </a:extLst>
          </p:cNvPr>
          <p:cNvGrpSpPr/>
          <p:nvPr/>
        </p:nvGrpSpPr>
        <p:grpSpPr>
          <a:xfrm>
            <a:off x="4315594" y="4074006"/>
            <a:ext cx="3988935" cy="2601330"/>
            <a:chOff x="4164465" y="4115998"/>
            <a:chExt cx="3532529" cy="202949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377423B-7C04-40E0-82D8-84C33609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64465" y="4115999"/>
              <a:ext cx="1694320" cy="202949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C43CF28-163E-4D1E-ACB9-0814F136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42952" y="4115998"/>
              <a:ext cx="1754042" cy="20294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03D9ED1-0F18-43B2-B3BD-53915B1E4044}"/>
              </a:ext>
            </a:extLst>
          </p:cNvPr>
          <p:cNvSpPr txBox="1"/>
          <p:nvPr/>
        </p:nvSpPr>
        <p:spPr>
          <a:xfrm>
            <a:off x="1885170" y="3619698"/>
            <a:ext cx="561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MS4 Pond/Inlet/Outlet Inspection Schema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BA4BD3-DFA6-4D0E-A94D-7D5814BADE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7447" y="707154"/>
            <a:ext cx="1645751" cy="13351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E5FB14-C263-4BEF-97F0-6183798037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2816" y="2095174"/>
            <a:ext cx="3090382" cy="13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25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02E9B7-26F2-41F3-AFEB-295839346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08" y="3144532"/>
            <a:ext cx="5546841" cy="3560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AA72E6-7C96-407A-9981-0BFB68D2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51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597B5-2EBA-4A48-A989-C6BD5FC2F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" y="304845"/>
            <a:ext cx="1317899" cy="1295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14C443-9802-4849-A436-C7797BA5EA4D}"/>
              </a:ext>
            </a:extLst>
          </p:cNvPr>
          <p:cNvSpPr/>
          <p:nvPr/>
        </p:nvSpPr>
        <p:spPr>
          <a:xfrm>
            <a:off x="1495151" y="0"/>
            <a:ext cx="152399" cy="68580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6A3CF0-73E5-4CC9-A604-0E6C81A10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11" y="162247"/>
            <a:ext cx="1808912" cy="20475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635B8B-E8A6-4EAD-82AB-91577E8CE767}"/>
              </a:ext>
            </a:extLst>
          </p:cNvPr>
          <p:cNvSpPr/>
          <p:nvPr/>
        </p:nvSpPr>
        <p:spPr>
          <a:xfrm>
            <a:off x="2549408" y="3079138"/>
            <a:ext cx="5756391" cy="360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001EB6-8417-4C34-B5D4-F043110A16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517718" cy="3560747"/>
          </a:xfrm>
          <a:prstGeom prst="rect">
            <a:avLst/>
          </a:prstGeom>
          <a:ln w="15875"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98F1B7-17EA-4D48-856E-58C997CD9BA6}"/>
              </a:ext>
            </a:extLst>
          </p:cNvPr>
          <p:cNvSpPr/>
          <p:nvPr/>
        </p:nvSpPr>
        <p:spPr>
          <a:xfrm>
            <a:off x="5400675" y="2047875"/>
            <a:ext cx="228600" cy="228600"/>
          </a:xfrm>
          <a:prstGeom prst="ellipse">
            <a:avLst/>
          </a:prstGeom>
          <a:noFill/>
          <a:ln w="3175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A1266D-18D5-4C74-986C-06AD6842D71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960356" y="2162175"/>
            <a:ext cx="2440319" cy="2162175"/>
          </a:xfrm>
          <a:prstGeom prst="line">
            <a:avLst/>
          </a:prstGeom>
          <a:ln w="3175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DE7B84-A761-4F52-A33B-CC3DA92C6A8A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5629275" y="2162175"/>
            <a:ext cx="2143737" cy="1800225"/>
          </a:xfrm>
          <a:prstGeom prst="line">
            <a:avLst/>
          </a:prstGeom>
          <a:ln w="3175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53063B-6EA2-4EC9-BFF4-C2D180E238EF}"/>
              </a:ext>
            </a:extLst>
          </p:cNvPr>
          <p:cNvCxnSpPr>
            <a:cxnSpLocks/>
          </p:cNvCxnSpPr>
          <p:nvPr/>
        </p:nvCxnSpPr>
        <p:spPr>
          <a:xfrm>
            <a:off x="2602706" y="1802606"/>
            <a:ext cx="1260617" cy="1341926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EBAFE4-7439-4BE4-8508-F3A14FC11BCF}"/>
              </a:ext>
            </a:extLst>
          </p:cNvPr>
          <p:cNvCxnSpPr>
            <a:cxnSpLocks/>
          </p:cNvCxnSpPr>
          <p:nvPr/>
        </p:nvCxnSpPr>
        <p:spPr>
          <a:xfrm flipV="1">
            <a:off x="2701808" y="162247"/>
            <a:ext cx="2123956" cy="1377322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352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96C9B-7A96-45C7-803F-04F9C531BBD1}"/>
              </a:ext>
            </a:extLst>
          </p:cNvPr>
          <p:cNvSpPr/>
          <p:nvPr/>
        </p:nvSpPr>
        <p:spPr>
          <a:xfrm>
            <a:off x="0" y="-24114"/>
            <a:ext cx="9144000" cy="688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1CD42E-D6E5-4BBA-9060-560C4C3A8D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9" y="138112"/>
            <a:ext cx="8503182" cy="6581776"/>
          </a:xfrm>
          <a:prstGeom prst="rect">
            <a:avLst/>
          </a:prstGeom>
          <a:ln w="25400">
            <a:solidFill>
              <a:srgbClr val="6600CC"/>
            </a:solidFill>
          </a:ln>
        </p:spPr>
      </p:pic>
    </p:spTree>
    <p:extLst>
      <p:ext uri="{BB962C8B-B14F-4D97-AF65-F5344CB8AC3E}">
        <p14:creationId xmlns:p14="http://schemas.microsoft.com/office/powerpoint/2010/main" val="3023067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38BCC-FB5B-4982-9BCE-5317225CE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8" y="0"/>
            <a:ext cx="9180364" cy="51639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AA638B-F63B-48CB-9DE6-D83C75549EB6}"/>
              </a:ext>
            </a:extLst>
          </p:cNvPr>
          <p:cNvSpPr/>
          <p:nvPr/>
        </p:nvSpPr>
        <p:spPr>
          <a:xfrm>
            <a:off x="-1" y="5163954"/>
            <a:ext cx="9144001" cy="1694046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DE9731-E9E4-49F9-9F53-776849DDEDA2}"/>
              </a:ext>
            </a:extLst>
          </p:cNvPr>
          <p:cNvSpPr txBox="1"/>
          <p:nvPr/>
        </p:nvSpPr>
        <p:spPr>
          <a:xfrm>
            <a:off x="359789" y="5393703"/>
            <a:ext cx="67941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data: 	Two cities, MnDOT</a:t>
            </a:r>
          </a:p>
          <a:p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Metropolitan Council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622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96C9B-7A96-45C7-803F-04F9C531BBD1}"/>
              </a:ext>
            </a:extLst>
          </p:cNvPr>
          <p:cNvSpPr/>
          <p:nvPr/>
        </p:nvSpPr>
        <p:spPr>
          <a:xfrm>
            <a:off x="0" y="0"/>
            <a:ext cx="9144000" cy="688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D084E-3921-429E-8462-03A855B17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80"/>
            <a:ext cx="9144000" cy="65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23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96C9B-7A96-45C7-803F-04F9C531BBD1}"/>
              </a:ext>
            </a:extLst>
          </p:cNvPr>
          <p:cNvSpPr/>
          <p:nvPr/>
        </p:nvSpPr>
        <p:spPr>
          <a:xfrm>
            <a:off x="1381489" y="266567"/>
            <a:ext cx="7762512" cy="688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248D46-44E4-4425-AD3E-880A65C9ADEF}"/>
              </a:ext>
            </a:extLst>
          </p:cNvPr>
          <p:cNvSpPr/>
          <p:nvPr/>
        </p:nvSpPr>
        <p:spPr>
          <a:xfrm>
            <a:off x="1804537" y="1284825"/>
            <a:ext cx="7206113" cy="125835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B9188C-BC4C-49C1-A9B3-AAD5FEB0F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51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3CDE4F-9825-4B77-9BAF-EDDFFCB87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" y="152400"/>
            <a:ext cx="1317899" cy="12953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2A3F23E-B738-4D45-80FF-E1BEB0C03402}"/>
              </a:ext>
            </a:extLst>
          </p:cNvPr>
          <p:cNvSpPr/>
          <p:nvPr/>
        </p:nvSpPr>
        <p:spPr>
          <a:xfrm>
            <a:off x="1495151" y="0"/>
            <a:ext cx="152399" cy="68580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6DAD0-C81B-48AA-9D63-ED65F3F25BCA}"/>
              </a:ext>
            </a:extLst>
          </p:cNvPr>
          <p:cNvSpPr txBox="1"/>
          <p:nvPr/>
        </p:nvSpPr>
        <p:spPr>
          <a:xfrm>
            <a:off x="1828800" y="315329"/>
            <a:ext cx="593371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b="1" dirty="0">
                <a:solidFill>
                  <a:srgbClr val="002060"/>
                </a:solidFill>
              </a:rPr>
              <a:t>Huge thanks to: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2C18A-D238-4190-88FB-E0482DDFC335}"/>
              </a:ext>
            </a:extLst>
          </p:cNvPr>
          <p:cNvSpPr txBox="1"/>
          <p:nvPr/>
        </p:nvSpPr>
        <p:spPr>
          <a:xfrm>
            <a:off x="4801929" y="1437355"/>
            <a:ext cx="4059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Minnesota Stormwater</a:t>
            </a:r>
          </a:p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Council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AAB4D40-279E-4EEF-BE8B-6CEC5F6ED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22" y="1364583"/>
            <a:ext cx="2810267" cy="10764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1547B8D-5E57-49F4-9A34-AAAEDA12FC1A}"/>
              </a:ext>
            </a:extLst>
          </p:cNvPr>
          <p:cNvGrpSpPr/>
          <p:nvPr/>
        </p:nvGrpSpPr>
        <p:grpSpPr>
          <a:xfrm>
            <a:off x="1804537" y="3324225"/>
            <a:ext cx="7234669" cy="3458412"/>
            <a:chOff x="1762699" y="3048001"/>
            <a:chExt cx="7048481" cy="3369408"/>
          </a:xfrm>
        </p:grpSpPr>
        <p:pic>
          <p:nvPicPr>
            <p:cNvPr id="5" name="Picture 4" descr="A group of people standing in a room&#10;&#10;Description automatically generated">
              <a:extLst>
                <a:ext uri="{FF2B5EF4-FFF2-40B4-BE49-F238E27FC236}">
                  <a16:creationId xmlns:a16="http://schemas.microsoft.com/office/drawing/2014/main" id="{65444D37-11DE-4226-B582-6ED19C98E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857" y="4714171"/>
              <a:ext cx="2270982" cy="1703237"/>
            </a:xfrm>
            <a:prstGeom prst="rect">
              <a:avLst/>
            </a:prstGeom>
          </p:spPr>
        </p:pic>
        <p:pic>
          <p:nvPicPr>
            <p:cNvPr id="17" name="Picture 16" descr="A group of people sitting at a desk with a computer&#10;&#10;Description automatically generated">
              <a:extLst>
                <a:ext uri="{FF2B5EF4-FFF2-40B4-BE49-F238E27FC236}">
                  <a16:creationId xmlns:a16="http://schemas.microsoft.com/office/drawing/2014/main" id="{0C6A3C8D-DC42-4304-BFA4-79FA6AAAB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62699" y="4714172"/>
              <a:ext cx="2295667" cy="1703237"/>
            </a:xfrm>
            <a:prstGeom prst="rect">
              <a:avLst/>
            </a:prstGeom>
          </p:spPr>
        </p:pic>
        <p:pic>
          <p:nvPicPr>
            <p:cNvPr id="24" name="Picture 23" descr="A group of people sitting at a table using a computer&#10;&#10;Description automatically generated">
              <a:extLst>
                <a:ext uri="{FF2B5EF4-FFF2-40B4-BE49-F238E27FC236}">
                  <a16:creationId xmlns:a16="http://schemas.microsoft.com/office/drawing/2014/main" id="{012487FA-FF6F-447A-86FC-E0B722BF2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620" y="4714171"/>
              <a:ext cx="2270983" cy="170323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7ACF586-9D3E-473B-864F-84238508F5D7}"/>
                </a:ext>
              </a:extLst>
            </p:cNvPr>
            <p:cNvGrpSpPr/>
            <p:nvPr/>
          </p:nvGrpSpPr>
          <p:grpSpPr>
            <a:xfrm>
              <a:off x="1773357" y="3048001"/>
              <a:ext cx="7037823" cy="1583602"/>
              <a:chOff x="1773358" y="3154209"/>
              <a:chExt cx="6565810" cy="1477393"/>
            </a:xfrm>
          </p:grpSpPr>
          <p:pic>
            <p:nvPicPr>
              <p:cNvPr id="12" name="Picture 11" descr="A person standing in front of a crowd of people&#10;&#10;Description automatically generated">
                <a:extLst>
                  <a:ext uri="{FF2B5EF4-FFF2-40B4-BE49-F238E27FC236}">
                    <a16:creationId xmlns:a16="http://schemas.microsoft.com/office/drawing/2014/main" id="{AC396DBB-C66D-4D53-9FF9-BA503435F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358" y="3175825"/>
                <a:ext cx="1941036" cy="1455777"/>
              </a:xfrm>
              <a:prstGeom prst="rect">
                <a:avLst/>
              </a:prstGeom>
            </p:spPr>
          </p:pic>
          <p:pic>
            <p:nvPicPr>
              <p:cNvPr id="19" name="Picture 18" descr="A group of people in a room&#10;&#10;Description automatically generated">
                <a:extLst>
                  <a:ext uri="{FF2B5EF4-FFF2-40B4-BE49-F238E27FC236}">
                    <a16:creationId xmlns:a16="http://schemas.microsoft.com/office/drawing/2014/main" id="{26A437E8-3896-4C95-A6B3-BF3995629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1665" y="3175825"/>
                <a:ext cx="2490145" cy="1455777"/>
              </a:xfrm>
              <a:prstGeom prst="rect">
                <a:avLst/>
              </a:prstGeom>
            </p:spPr>
          </p:pic>
          <p:pic>
            <p:nvPicPr>
              <p:cNvPr id="21" name="Picture 20" descr="A group of people sitting at a table&#10;&#10;Description automatically generated">
                <a:extLst>
                  <a:ext uri="{FF2B5EF4-FFF2-40B4-BE49-F238E27FC236}">
                    <a16:creationId xmlns:a16="http://schemas.microsoft.com/office/drawing/2014/main" id="{CC8D287C-B2DF-4FC6-AE10-3C31714D0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8131" y="3154209"/>
                <a:ext cx="1941037" cy="1455778"/>
              </a:xfrm>
              <a:prstGeom prst="rect">
                <a:avLst/>
              </a:prstGeom>
            </p:spPr>
          </p:pic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F3C1072-DCF4-49DE-A03B-F709BAD3BC1F}"/>
              </a:ext>
            </a:extLst>
          </p:cNvPr>
          <p:cNvSpPr/>
          <p:nvPr/>
        </p:nvSpPr>
        <p:spPr>
          <a:xfrm>
            <a:off x="1828800" y="2631773"/>
            <a:ext cx="7181317" cy="592279"/>
          </a:xfrm>
          <a:prstGeom prst="rect">
            <a:avLst/>
          </a:prstGeom>
          <a:solidFill>
            <a:srgbClr val="6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703659-41ED-4013-BA69-37914130DC16}"/>
              </a:ext>
            </a:extLst>
          </p:cNvPr>
          <p:cNvSpPr txBox="1"/>
          <p:nvPr/>
        </p:nvSpPr>
        <p:spPr>
          <a:xfrm>
            <a:off x="1912402" y="2697081"/>
            <a:ext cx="702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To all our participating individuals and agencies…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40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573594"/>
            <a:ext cx="739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Agenda Item 12:</a:t>
            </a:r>
          </a:p>
          <a:p>
            <a:r>
              <a:rPr lang="en-US" sz="4000" b="1" dirty="0">
                <a:solidFill>
                  <a:srgbClr val="9900CC"/>
                </a:solidFill>
              </a:rPr>
              <a:t>GAC Updates</a:t>
            </a:r>
          </a:p>
          <a:p>
            <a:r>
              <a:rPr lang="en-US" sz="4000" b="1" i="1" dirty="0"/>
              <a:t>Kotz, others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7E190-DFB4-4788-AB77-1E363E5D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21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54B3BC-6E40-485E-8838-96141D5624B8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CC"/>
              </a:solidFill>
            </a:endParaRPr>
          </a:p>
        </p:txBody>
      </p:sp>
      <p:pic>
        <p:nvPicPr>
          <p:cNvPr id="5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86739D28-F153-4AC9-8AD5-4BFBCF9C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27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7C2127-AB65-4A83-A64B-9E499BA16BAD}"/>
              </a:ext>
            </a:extLst>
          </p:cNvPr>
          <p:cNvSpPr/>
          <p:nvPr/>
        </p:nvSpPr>
        <p:spPr>
          <a:xfrm>
            <a:off x="0" y="0"/>
            <a:ext cx="913171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8F421-7C34-4123-9D29-FA1C429FA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623"/>
            <a:ext cx="9144000" cy="57387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955" y="2590800"/>
            <a:ext cx="830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Agenda Item 13</a:t>
            </a:r>
          </a:p>
          <a:p>
            <a:r>
              <a:rPr lang="en-US" sz="7200" b="1" dirty="0">
                <a:solidFill>
                  <a:schemeClr val="bg1"/>
                </a:solidFill>
              </a:rPr>
              <a:t>Announcements, etc.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51991" y="1613452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6600CC"/>
                </a:solidFill>
              </a:rPr>
              <a:t>Adjourn</a:t>
            </a:r>
            <a:endParaRPr lang="en-US" sz="3000" b="1" i="1" dirty="0">
              <a:solidFill>
                <a:srgbClr val="6600C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A373A-2649-4653-A0D1-C650D6C87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0078" cy="68636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ED624F-DA6D-460B-A62E-50461733D357}"/>
              </a:ext>
            </a:extLst>
          </p:cNvPr>
          <p:cNvSpPr/>
          <p:nvPr/>
        </p:nvSpPr>
        <p:spPr>
          <a:xfrm>
            <a:off x="1581978" y="0"/>
            <a:ext cx="76200" cy="68580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573594"/>
            <a:ext cx="739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Agenda Item 4:</a:t>
            </a:r>
          </a:p>
          <a:p>
            <a:r>
              <a:rPr lang="en-US" sz="4000" b="1" dirty="0">
                <a:solidFill>
                  <a:srgbClr val="9900CC"/>
                </a:solidFill>
              </a:rPr>
              <a:t>Update on MetroGIS Coordinator Position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7E190-DFB4-4788-AB77-1E363E5D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21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54B3BC-6E40-485E-8838-96141D5624B8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CC"/>
              </a:solidFill>
            </a:endParaRPr>
          </a:p>
        </p:txBody>
      </p:sp>
      <p:pic>
        <p:nvPicPr>
          <p:cNvPr id="5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86739D28-F153-4AC9-8AD5-4BFBCF9C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71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573594"/>
            <a:ext cx="739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Agenda Item 5:</a:t>
            </a:r>
          </a:p>
          <a:p>
            <a:r>
              <a:rPr lang="en-US" sz="4000" b="1" dirty="0">
                <a:solidFill>
                  <a:srgbClr val="9900CC"/>
                </a:solidFill>
              </a:rPr>
              <a:t>Election of Chair and Vice Chair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7E190-DFB4-4788-AB77-1E363E5D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21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54B3BC-6E40-485E-8838-96141D5624B8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CC"/>
              </a:solidFill>
            </a:endParaRPr>
          </a:p>
        </p:txBody>
      </p:sp>
      <p:pic>
        <p:nvPicPr>
          <p:cNvPr id="5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86739D28-F153-4AC9-8AD5-4BFBCF9C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5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914400"/>
            <a:ext cx="73914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Agenda Item 6:</a:t>
            </a:r>
          </a:p>
          <a:p>
            <a:r>
              <a:rPr lang="en-US" sz="4000" b="1" dirty="0">
                <a:solidFill>
                  <a:srgbClr val="9900CC"/>
                </a:solidFill>
              </a:rPr>
              <a:t>New CC Members</a:t>
            </a:r>
          </a:p>
          <a:p>
            <a:endParaRPr lang="en-US" sz="2800" b="1" i="1" dirty="0"/>
          </a:p>
          <a:p>
            <a:r>
              <a:rPr lang="en-US" sz="2800" b="1" i="1" dirty="0"/>
              <a:t>Pete Wiringa</a:t>
            </a:r>
          </a:p>
          <a:p>
            <a:r>
              <a:rPr lang="en-US" sz="2800" b="1" i="1" dirty="0"/>
              <a:t>	U Spatial, Education Seat</a:t>
            </a:r>
          </a:p>
          <a:p>
            <a:endParaRPr lang="en-US" sz="2800" b="1" i="1" dirty="0"/>
          </a:p>
          <a:p>
            <a:r>
              <a:rPr lang="en-US" sz="2800" b="1" i="1" dirty="0"/>
              <a:t>Jessi Wyatt</a:t>
            </a:r>
          </a:p>
          <a:p>
            <a:r>
              <a:rPr lang="en-US" sz="2800" b="1" i="1" dirty="0"/>
              <a:t>	Great Plains Institute, Nonprofit Seat</a:t>
            </a:r>
            <a:endParaRPr lang="en-US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7E190-DFB4-4788-AB77-1E363E5D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21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54B3BC-6E40-485E-8838-96141D5624B8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CC"/>
              </a:solidFill>
            </a:endParaRPr>
          </a:p>
        </p:txBody>
      </p:sp>
      <p:pic>
        <p:nvPicPr>
          <p:cNvPr id="5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86739D28-F153-4AC9-8AD5-4BFBCF9C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4666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573594"/>
            <a:ext cx="739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Agenda Item 7:</a:t>
            </a:r>
          </a:p>
          <a:p>
            <a:r>
              <a:rPr lang="en-US" sz="4000" b="1" dirty="0">
                <a:solidFill>
                  <a:srgbClr val="9900CC"/>
                </a:solidFill>
              </a:rPr>
              <a:t>Metro Conservation Network</a:t>
            </a:r>
          </a:p>
          <a:p>
            <a:r>
              <a:rPr lang="en-US" sz="4000" b="1" i="1" dirty="0"/>
              <a:t>Bart Richardson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7E190-DFB4-4788-AB77-1E363E5D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21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54B3BC-6E40-485E-8838-96141D5624B8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CC"/>
              </a:solidFill>
            </a:endParaRPr>
          </a:p>
        </p:txBody>
      </p:sp>
      <p:pic>
        <p:nvPicPr>
          <p:cNvPr id="5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86739D28-F153-4AC9-8AD5-4BFBCF9C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6829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5257" y="1600200"/>
            <a:ext cx="73914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Agenda Item 8:</a:t>
            </a:r>
          </a:p>
          <a:p>
            <a:r>
              <a:rPr lang="en-US" sz="4000" b="1" dirty="0">
                <a:solidFill>
                  <a:srgbClr val="9900CC"/>
                </a:solidFill>
              </a:rPr>
              <a:t>Proposal to Change Parcel Collection and Aggregation Workflows </a:t>
            </a:r>
          </a:p>
          <a:p>
            <a:r>
              <a:rPr lang="en-US" sz="4000" b="1" i="1" dirty="0"/>
              <a:t>Jon Hoekenga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7E190-DFB4-4788-AB77-1E363E5D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21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54B3BC-6E40-485E-8838-96141D5624B8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CC"/>
              </a:solidFill>
            </a:endParaRPr>
          </a:p>
        </p:txBody>
      </p:sp>
      <p:pic>
        <p:nvPicPr>
          <p:cNvPr id="5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86739D28-F153-4AC9-8AD5-4BFBCF9C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9605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573594"/>
            <a:ext cx="739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Agenda Item 9:</a:t>
            </a:r>
          </a:p>
          <a:p>
            <a:r>
              <a:rPr lang="en-US" sz="4000" b="1" dirty="0">
                <a:solidFill>
                  <a:srgbClr val="9900CC"/>
                </a:solidFill>
              </a:rPr>
              <a:t>Break</a:t>
            </a:r>
          </a:p>
          <a:p>
            <a:endParaRPr lang="en-US" sz="4000" b="1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7E190-DFB4-4788-AB77-1E363E5D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21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54B3BC-6E40-485E-8838-96141D5624B8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CC"/>
              </a:solidFill>
            </a:endParaRPr>
          </a:p>
        </p:txBody>
      </p:sp>
      <p:pic>
        <p:nvPicPr>
          <p:cNvPr id="5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86739D28-F153-4AC9-8AD5-4BFBCF9C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435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B6F430-797D-4B21-B2B0-DCC840C11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" y="0"/>
            <a:ext cx="1553700" cy="6858000"/>
          </a:xfrm>
          <a:prstGeom prst="rect">
            <a:avLst/>
          </a:prstGeom>
        </p:spPr>
      </p:pic>
      <p:pic>
        <p:nvPicPr>
          <p:cNvPr id="4" name="Picture 2" descr="C:\Users\maasgm\Desktop\New Logo\MetroGIS_WebHomePageLogo.JPG">
            <a:extLst>
              <a:ext uri="{FF2B5EF4-FFF2-40B4-BE49-F238E27FC236}">
                <a16:creationId xmlns:a16="http://schemas.microsoft.com/office/drawing/2014/main" id="{08988CED-CE1A-4A4E-84AE-DEAD8251C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9" y="5604623"/>
            <a:ext cx="1070771" cy="106572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A6EB5A-A07F-4528-BB4E-B58DD1167CC9}"/>
              </a:ext>
            </a:extLst>
          </p:cNvPr>
          <p:cNvSpPr/>
          <p:nvPr/>
        </p:nvSpPr>
        <p:spPr>
          <a:xfrm>
            <a:off x="1524000" y="0"/>
            <a:ext cx="76200" cy="6858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630B4E-5CC0-4642-AB6F-4497CFCC4BFB}"/>
              </a:ext>
            </a:extLst>
          </p:cNvPr>
          <p:cNvSpPr/>
          <p:nvPr/>
        </p:nvSpPr>
        <p:spPr>
          <a:xfrm>
            <a:off x="1781623" y="2571244"/>
            <a:ext cx="739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Agenda Item 10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Approval of 2020 (21?) Work Plan</a:t>
            </a:r>
            <a:endParaRPr lang="en-US" sz="40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97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estions slide">
  <a:themeElements>
    <a:clrScheme name="Custom 9">
      <a:dk1>
        <a:sysClr val="windowText" lastClr="000000"/>
      </a:dk1>
      <a:lt1>
        <a:sysClr val="window" lastClr="FFFFFF"/>
      </a:lt1>
      <a:dk2>
        <a:srgbClr val="555557"/>
      </a:dk2>
      <a:lt2>
        <a:srgbClr val="C5D1D7"/>
      </a:lt2>
      <a:accent1>
        <a:srgbClr val="647A83"/>
      </a:accent1>
      <a:accent2>
        <a:srgbClr val="C56E4A"/>
      </a:accent2>
      <a:accent3>
        <a:srgbClr val="647A83"/>
      </a:accent3>
      <a:accent4>
        <a:srgbClr val="8B6F47"/>
      </a:accent4>
      <a:accent5>
        <a:srgbClr val="7B8B71"/>
      </a:accent5>
      <a:accent6>
        <a:srgbClr val="D9BB72"/>
      </a:accent6>
      <a:hlink>
        <a:srgbClr val="946F8D"/>
      </a:hlink>
      <a:folHlink>
        <a:srgbClr val="694F0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119130</TotalTime>
  <Words>484</Words>
  <Application>Microsoft Office PowerPoint</Application>
  <PresentationFormat>On-screen Show (4:3)</PresentationFormat>
  <Paragraphs>143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Calibri</vt:lpstr>
      <vt:lpstr>Franklin Gothic Book</vt:lpstr>
      <vt:lpstr>Wingdings</vt:lpstr>
      <vt:lpstr>Office Theme</vt:lpstr>
      <vt:lpstr>Section slides</vt:lpstr>
      <vt:lpstr>Questions slide</vt:lpstr>
      <vt:lpstr>1_Section slides</vt:lpstr>
      <vt:lpstr>Content sections</vt:lpstr>
      <vt:lpstr>1_Content sections</vt:lpstr>
      <vt:lpstr>2_Content sections</vt:lpstr>
      <vt:lpstr>3_Content sections</vt:lpstr>
      <vt:lpstr>4_Content sections</vt:lpstr>
      <vt:lpstr>5_Content sections</vt:lpstr>
      <vt:lpstr>6_Content sections</vt:lpstr>
      <vt:lpstr>2_Section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Priorities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Metropolitan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Maasgm</dc:creator>
  <cp:lastModifiedBy>Kotz, Mark</cp:lastModifiedBy>
  <cp:revision>4162</cp:revision>
  <dcterms:created xsi:type="dcterms:W3CDTF">2012-07-17T16:26:09Z</dcterms:created>
  <dcterms:modified xsi:type="dcterms:W3CDTF">2020-09-16T17:32:26Z</dcterms:modified>
</cp:coreProperties>
</file>