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3"/>
  </p:notesMasterIdLst>
  <p:handoutMasterIdLst>
    <p:handoutMasterId r:id="rId164"/>
  </p:handoutMasterIdLst>
  <p:sldIdLst>
    <p:sldId id="568" r:id="rId2"/>
    <p:sldId id="900" r:id="rId3"/>
    <p:sldId id="569" r:id="rId4"/>
    <p:sldId id="644" r:id="rId5"/>
    <p:sldId id="764" r:id="rId6"/>
    <p:sldId id="767" r:id="rId7"/>
    <p:sldId id="765" r:id="rId8"/>
    <p:sldId id="769" r:id="rId9"/>
    <p:sldId id="770" r:id="rId10"/>
    <p:sldId id="790" r:id="rId11"/>
    <p:sldId id="788" r:id="rId12"/>
    <p:sldId id="810" r:id="rId13"/>
    <p:sldId id="842" r:id="rId14"/>
    <p:sldId id="844" r:id="rId15"/>
    <p:sldId id="845" r:id="rId16"/>
    <p:sldId id="809" r:id="rId17"/>
    <p:sldId id="772" r:id="rId18"/>
    <p:sldId id="773" r:id="rId19"/>
    <p:sldId id="775" r:id="rId20"/>
    <p:sldId id="776" r:id="rId21"/>
    <p:sldId id="777" r:id="rId22"/>
    <p:sldId id="778" r:id="rId23"/>
    <p:sldId id="783" r:id="rId24"/>
    <p:sldId id="779" r:id="rId25"/>
    <p:sldId id="766" r:id="rId26"/>
    <p:sldId id="784" r:id="rId27"/>
    <p:sldId id="780" r:id="rId28"/>
    <p:sldId id="794" r:id="rId29"/>
    <p:sldId id="781" r:id="rId30"/>
    <p:sldId id="782" r:id="rId31"/>
    <p:sldId id="785" r:id="rId32"/>
    <p:sldId id="791" r:id="rId33"/>
    <p:sldId id="792" r:id="rId34"/>
    <p:sldId id="793" r:id="rId35"/>
    <p:sldId id="786" r:id="rId36"/>
    <p:sldId id="787" r:id="rId37"/>
    <p:sldId id="789" r:id="rId38"/>
    <p:sldId id="795" r:id="rId39"/>
    <p:sldId id="796" r:id="rId40"/>
    <p:sldId id="798" r:id="rId41"/>
    <p:sldId id="799" r:id="rId42"/>
    <p:sldId id="737" r:id="rId43"/>
    <p:sldId id="801" r:id="rId44"/>
    <p:sldId id="800" r:id="rId45"/>
    <p:sldId id="802" r:id="rId46"/>
    <p:sldId id="803" r:id="rId47"/>
    <p:sldId id="806" r:id="rId48"/>
    <p:sldId id="921" r:id="rId49"/>
    <p:sldId id="804" r:id="rId50"/>
    <p:sldId id="808" r:id="rId51"/>
    <p:sldId id="811" r:id="rId52"/>
    <p:sldId id="847" r:id="rId53"/>
    <p:sldId id="849" r:id="rId54"/>
    <p:sldId id="848" r:id="rId55"/>
    <p:sldId id="813" r:id="rId56"/>
    <p:sldId id="835" r:id="rId57"/>
    <p:sldId id="833" r:id="rId58"/>
    <p:sldId id="807" r:id="rId59"/>
    <p:sldId id="814" r:id="rId60"/>
    <p:sldId id="815" r:id="rId61"/>
    <p:sldId id="818" r:id="rId62"/>
    <p:sldId id="819" r:id="rId63"/>
    <p:sldId id="816" r:id="rId64"/>
    <p:sldId id="820" r:id="rId65"/>
    <p:sldId id="821" r:id="rId66"/>
    <p:sldId id="812" r:id="rId67"/>
    <p:sldId id="823" r:id="rId68"/>
    <p:sldId id="824" r:id="rId69"/>
    <p:sldId id="825" r:id="rId70"/>
    <p:sldId id="826" r:id="rId71"/>
    <p:sldId id="827" r:id="rId72"/>
    <p:sldId id="828" r:id="rId73"/>
    <p:sldId id="829" r:id="rId74"/>
    <p:sldId id="837" r:id="rId75"/>
    <p:sldId id="830" r:id="rId76"/>
    <p:sldId id="831" r:id="rId77"/>
    <p:sldId id="832" r:id="rId78"/>
    <p:sldId id="836" r:id="rId79"/>
    <p:sldId id="822" r:id="rId80"/>
    <p:sldId id="838" r:id="rId81"/>
    <p:sldId id="839" r:id="rId82"/>
    <p:sldId id="840" r:id="rId83"/>
    <p:sldId id="841" r:id="rId84"/>
    <p:sldId id="846" r:id="rId85"/>
    <p:sldId id="850" r:id="rId86"/>
    <p:sldId id="851" r:id="rId87"/>
    <p:sldId id="852" r:id="rId88"/>
    <p:sldId id="853" r:id="rId89"/>
    <p:sldId id="854" r:id="rId90"/>
    <p:sldId id="855" r:id="rId91"/>
    <p:sldId id="856" r:id="rId92"/>
    <p:sldId id="857" r:id="rId93"/>
    <p:sldId id="861" r:id="rId94"/>
    <p:sldId id="862" r:id="rId95"/>
    <p:sldId id="860" r:id="rId96"/>
    <p:sldId id="863" r:id="rId97"/>
    <p:sldId id="858" r:id="rId98"/>
    <p:sldId id="859" r:id="rId99"/>
    <p:sldId id="864" r:id="rId100"/>
    <p:sldId id="865" r:id="rId101"/>
    <p:sldId id="866" r:id="rId102"/>
    <p:sldId id="867" r:id="rId103"/>
    <p:sldId id="868" r:id="rId104"/>
    <p:sldId id="869" r:id="rId105"/>
    <p:sldId id="870" r:id="rId106"/>
    <p:sldId id="871" r:id="rId107"/>
    <p:sldId id="872" r:id="rId108"/>
    <p:sldId id="874" r:id="rId109"/>
    <p:sldId id="873" r:id="rId110"/>
    <p:sldId id="875" r:id="rId111"/>
    <p:sldId id="876" r:id="rId112"/>
    <p:sldId id="877" r:id="rId113"/>
    <p:sldId id="878" r:id="rId114"/>
    <p:sldId id="880" r:id="rId115"/>
    <p:sldId id="879" r:id="rId116"/>
    <p:sldId id="881" r:id="rId117"/>
    <p:sldId id="884" r:id="rId118"/>
    <p:sldId id="883" r:id="rId119"/>
    <p:sldId id="885" r:id="rId120"/>
    <p:sldId id="886" r:id="rId121"/>
    <p:sldId id="887" r:id="rId122"/>
    <p:sldId id="888" r:id="rId123"/>
    <p:sldId id="889" r:id="rId124"/>
    <p:sldId id="901" r:id="rId125"/>
    <p:sldId id="902" r:id="rId126"/>
    <p:sldId id="905" r:id="rId127"/>
    <p:sldId id="906" r:id="rId128"/>
    <p:sldId id="896" r:id="rId129"/>
    <p:sldId id="890" r:id="rId130"/>
    <p:sldId id="891" r:id="rId131"/>
    <p:sldId id="907" r:id="rId132"/>
    <p:sldId id="892" r:id="rId133"/>
    <p:sldId id="893" r:id="rId134"/>
    <p:sldId id="897" r:id="rId135"/>
    <p:sldId id="898" r:id="rId136"/>
    <p:sldId id="899" r:id="rId137"/>
    <p:sldId id="903" r:id="rId138"/>
    <p:sldId id="904" r:id="rId139"/>
    <p:sldId id="909" r:id="rId140"/>
    <p:sldId id="910" r:id="rId141"/>
    <p:sldId id="894" r:id="rId142"/>
    <p:sldId id="895" r:id="rId143"/>
    <p:sldId id="911" r:id="rId144"/>
    <p:sldId id="913" r:id="rId145"/>
    <p:sldId id="915" r:id="rId146"/>
    <p:sldId id="912" r:id="rId147"/>
    <p:sldId id="914" r:id="rId148"/>
    <p:sldId id="916" r:id="rId149"/>
    <p:sldId id="917" r:id="rId150"/>
    <p:sldId id="918" r:id="rId151"/>
    <p:sldId id="919" r:id="rId152"/>
    <p:sldId id="920" r:id="rId153"/>
    <p:sldId id="922" r:id="rId154"/>
    <p:sldId id="923" r:id="rId155"/>
    <p:sldId id="924" r:id="rId156"/>
    <p:sldId id="925" r:id="rId157"/>
    <p:sldId id="926" r:id="rId158"/>
    <p:sldId id="927" r:id="rId159"/>
    <p:sldId id="928" r:id="rId160"/>
    <p:sldId id="929" r:id="rId161"/>
    <p:sldId id="805" r:id="rId16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 Hoy" initials="MH" lastIdx="1" clrIdx="0">
    <p:extLst>
      <p:ext uri="{19B8F6BF-5375-455C-9EA6-DF929625EA0E}">
        <p15:presenceInfo xmlns:p15="http://schemas.microsoft.com/office/powerpoint/2012/main" userId="S-1-5-21-2053449340-327248191-1190612905-26639" providerId="AD"/>
      </p:ext>
    </p:extLst>
  </p:cmAuthor>
  <p:cmAuthor id="2" name="Madland, Erik" initials="ME" lastIdx="1" clrIdx="1">
    <p:extLst>
      <p:ext uri="{19B8F6BF-5375-455C-9EA6-DF929625EA0E}">
        <p15:presenceInfo xmlns:p15="http://schemas.microsoft.com/office/powerpoint/2012/main" userId="S-1-5-21-1644491937-152049171-839522115-7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9900CC"/>
    <a:srgbClr val="33CC33"/>
    <a:srgbClr val="FF00FF"/>
    <a:srgbClr val="00FF00"/>
    <a:srgbClr val="008080"/>
    <a:srgbClr val="CC66FF"/>
    <a:srgbClr val="00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74" autoAdjust="0"/>
    <p:restoredTop sz="95167" autoAdjust="0"/>
  </p:normalViewPr>
  <p:slideViewPr>
    <p:cSldViewPr>
      <p:cViewPr varScale="1">
        <p:scale>
          <a:sx n="84" d="100"/>
          <a:sy n="84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handoutMaster" Target="handoutMasters/handoutMaster1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CC5E-5F2B-4DE6-9183-5142077D5B0C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D3515-6A03-434F-9033-BB6BF4263F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7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CE2B-CA65-4E56-86DA-CAB21E618B23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8128A-DFEE-48BD-B6FE-E7D6725E8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8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8128A-DFEE-48BD-B6FE-E7D6725E87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128A-DFEE-48BD-B6FE-E7D6725E87E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8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128A-DFEE-48BD-B6FE-E7D6725E87E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9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128A-DFEE-48BD-B6FE-E7D6725E87E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7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28CA-8734-4548-A52A-3AAC92B56ED6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11D28-2B0A-4BD2-BF46-042FDDF98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jp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JP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roseville.com/DocumentCenter/View/18976/ST-2-CATCH-BASIN-WITH-SUMP?bidId=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png"/><Relationship Id="rId4" Type="http://schemas.openxmlformats.org/officeDocument/2006/relationships/image" Target="../media/image103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G"/><Relationship Id="rId5" Type="http://schemas.openxmlformats.org/officeDocument/2006/relationships/image" Target="../media/image102.png"/><Relationship Id="rId4" Type="http://schemas.openxmlformats.org/officeDocument/2006/relationships/image" Target="../media/image103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8.png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8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6.JP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40.jpeg"/><Relationship Id="rId4" Type="http://schemas.openxmlformats.org/officeDocument/2006/relationships/image" Target="../media/image3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4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0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2256" y="2588807"/>
            <a:ext cx="351981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METRO STORMWATER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GEODATA PROJECT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Steering Team Meeting #5</a:t>
            </a:r>
          </a:p>
          <a:p>
            <a:r>
              <a:rPr lang="en-US" sz="2200" dirty="0">
                <a:solidFill>
                  <a:srgbClr val="002060"/>
                </a:solidFill>
              </a:rPr>
              <a:t>Tuesday, April 30, 2019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esri </a:t>
            </a:r>
            <a:r>
              <a:rPr lang="en-US" sz="2400" dirty="0">
                <a:solidFill>
                  <a:srgbClr val="002060"/>
                </a:solidFill>
              </a:rPr>
              <a:t>– Eagan Office</a:t>
            </a:r>
          </a:p>
          <a:p>
            <a:r>
              <a:rPr lang="en-US" sz="2400" dirty="0">
                <a:solidFill>
                  <a:srgbClr val="002060"/>
                </a:solidFill>
              </a:rPr>
              <a:t>800 Blue Gentian Road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Suite 200</a:t>
            </a:r>
          </a:p>
          <a:p>
            <a:r>
              <a:rPr lang="en-US" sz="2400" dirty="0">
                <a:solidFill>
                  <a:srgbClr val="002060"/>
                </a:solidFill>
              </a:rPr>
              <a:t>Eagan, MN 55121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4245B-9A7A-4A4F-900B-96EC8EBD3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991202" cy="19571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14A7496-C34D-48E2-8143-F2E1F2DA5BE8}"/>
              </a:ext>
            </a:extLst>
          </p:cNvPr>
          <p:cNvGrpSpPr/>
          <p:nvPr/>
        </p:nvGrpSpPr>
        <p:grpSpPr>
          <a:xfrm>
            <a:off x="5177790" y="2725755"/>
            <a:ext cx="3676233" cy="3331341"/>
            <a:chOff x="5370095" y="2714326"/>
            <a:chExt cx="3335338" cy="30224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A9CF1F-E21D-4646-9FA5-D10C450F5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095" y="2714326"/>
              <a:ext cx="3335338" cy="30224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24D0D1-2CEB-44DC-A294-0D078D487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538" y="3989223"/>
              <a:ext cx="921368" cy="331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05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729CE7-D119-414E-A698-104114D558B3}"/>
              </a:ext>
            </a:extLst>
          </p:cNvPr>
          <p:cNvSpPr/>
          <p:nvPr/>
        </p:nvSpPr>
        <p:spPr>
          <a:xfrm>
            <a:off x="1676400" y="459432"/>
            <a:ext cx="739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Metro Stormwater Geodata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0E74-C83D-4C2C-BFFC-02A870341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89" y="153849"/>
            <a:ext cx="1136121" cy="1116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40C539-769B-4B4A-9DA1-691070BF1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44" y="1754083"/>
            <a:ext cx="7042355" cy="3770553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A433A9-0052-48B2-8AC1-12E8B83F313C}"/>
              </a:ext>
            </a:extLst>
          </p:cNvPr>
          <p:cNvSpPr txBox="1"/>
          <p:nvPr/>
        </p:nvSpPr>
        <p:spPr>
          <a:xfrm>
            <a:off x="1613268" y="1263420"/>
            <a:ext cx="742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Minnehaha Creek Watershed District Example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B4788-65BD-49C3-BED7-23DD134DFFDC}"/>
              </a:ext>
            </a:extLst>
          </p:cNvPr>
          <p:cNvSpPr txBox="1"/>
          <p:nvPr/>
        </p:nvSpPr>
        <p:spPr>
          <a:xfrm>
            <a:off x="1642764" y="5612068"/>
            <a:ext cx="71592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dirty="0">
                <a:solidFill>
                  <a:srgbClr val="0000CC"/>
                </a:solidFill>
              </a:rPr>
              <a:t>For agencies that need inter-jurisdictional stormwater data, it provides a standard to translate data into;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C5A0A-E255-4663-9CF7-F015D9DE0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05" y="1804369"/>
            <a:ext cx="1289906" cy="11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411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600200" y="228600"/>
            <a:ext cx="7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P_BASIN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49F87-E668-43F1-B74E-AFFC0ACA36E8}"/>
              </a:ext>
            </a:extLst>
          </p:cNvPr>
          <p:cNvSpPr txBox="1"/>
          <p:nvPr/>
        </p:nvSpPr>
        <p:spPr>
          <a:xfrm>
            <a:off x="1600200" y="1299028"/>
            <a:ext cx="71723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39966"/>
                </a:solidFill>
              </a:rPr>
              <a:t>Unique Identifier</a:t>
            </a:r>
          </a:p>
          <a:p>
            <a:r>
              <a:rPr lang="en-US" sz="4000" b="1" dirty="0">
                <a:solidFill>
                  <a:srgbClr val="339966"/>
                </a:solidFill>
              </a:rPr>
              <a:t>Basin Federated ID</a:t>
            </a:r>
          </a:p>
          <a:p>
            <a:r>
              <a:rPr lang="en-US" sz="4000" b="1" dirty="0">
                <a:solidFill>
                  <a:srgbClr val="339966"/>
                </a:solidFill>
              </a:rPr>
              <a:t>Local Parcel ID</a:t>
            </a:r>
          </a:p>
          <a:p>
            <a:r>
              <a:rPr lang="en-US" sz="4000" b="1" dirty="0">
                <a:solidFill>
                  <a:srgbClr val="339966"/>
                </a:solidFill>
              </a:rPr>
              <a:t>DNR Lake ID</a:t>
            </a:r>
          </a:p>
          <a:p>
            <a:r>
              <a:rPr lang="en-US" sz="4000" b="1" dirty="0">
                <a:solidFill>
                  <a:srgbClr val="339966"/>
                </a:solidFill>
              </a:rPr>
              <a:t>PWI Number</a:t>
            </a:r>
          </a:p>
          <a:p>
            <a:r>
              <a:rPr lang="en-US" sz="4000" b="1" dirty="0">
                <a:solidFill>
                  <a:srgbClr val="006600"/>
                </a:solidFill>
              </a:rPr>
              <a:t>Constructed or Natural Origin</a:t>
            </a:r>
          </a:p>
          <a:p>
            <a:r>
              <a:rPr lang="en-US" sz="4000" b="1" dirty="0">
                <a:solidFill>
                  <a:srgbClr val="339966"/>
                </a:solidFill>
              </a:rPr>
              <a:t>Name</a:t>
            </a:r>
          </a:p>
          <a:p>
            <a:r>
              <a:rPr lang="en-US" sz="4000" b="1" dirty="0">
                <a:solidFill>
                  <a:srgbClr val="006600"/>
                </a:solidFill>
              </a:rPr>
              <a:t>Basin Type</a:t>
            </a:r>
          </a:p>
        </p:txBody>
      </p:sp>
    </p:spTree>
    <p:extLst>
      <p:ext uri="{BB962C8B-B14F-4D97-AF65-F5344CB8AC3E}">
        <p14:creationId xmlns:p14="http://schemas.microsoft.com/office/powerpoint/2010/main" val="41701974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600200" y="228600"/>
            <a:ext cx="7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Constructed or Natural Origin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D21C1B-2D2E-4E80-81DA-1F659CCFE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321057"/>
              </p:ext>
            </p:extLst>
          </p:nvPr>
        </p:nvGraphicFramePr>
        <p:xfrm>
          <a:off x="1690912" y="1139370"/>
          <a:ext cx="5308249" cy="373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8249">
                  <a:extLst>
                    <a:ext uri="{9D8B030D-6E8A-4147-A177-3AD203B41FA5}">
                      <a16:colId xmlns:a16="http://schemas.microsoft.com/office/drawing/2014/main" val="2627594013"/>
                    </a:ext>
                  </a:extLst>
                </a:gridCol>
              </a:tblGrid>
              <a:tr h="46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 dirty="0">
                          <a:effectLst/>
                        </a:rPr>
                        <a:t>Code/Value</a:t>
                      </a:r>
                      <a:endParaRPr lang="en-US" sz="2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59" marR="23359" marT="23359" marB="0" anchor="b"/>
                </a:tc>
                <a:extLst>
                  <a:ext uri="{0D108BD9-81ED-4DB2-BD59-A6C34878D82A}">
                    <a16:rowId xmlns:a16="http://schemas.microsoft.com/office/drawing/2014/main" val="179081821"/>
                  </a:ext>
                </a:extLst>
              </a:tr>
              <a:tr h="46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Natural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59" marR="23359" marT="23359" marB="0" anchor="b"/>
                </a:tc>
                <a:extLst>
                  <a:ext uri="{0D108BD9-81ED-4DB2-BD59-A6C34878D82A}">
                    <a16:rowId xmlns:a16="http://schemas.microsoft.com/office/drawing/2014/main" val="3229293493"/>
                  </a:ext>
                </a:extLst>
              </a:tr>
              <a:tr h="46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Natural, modified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59" marR="23359" marT="23359" marB="0" anchor="b"/>
                </a:tc>
                <a:extLst>
                  <a:ext uri="{0D108BD9-81ED-4DB2-BD59-A6C34878D82A}">
                    <a16:rowId xmlns:a16="http://schemas.microsoft.com/office/drawing/2014/main" val="2972697836"/>
                  </a:ext>
                </a:extLst>
              </a:tr>
              <a:tr h="46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Constructed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59" marR="23359" marT="23359" marB="0" anchor="b"/>
                </a:tc>
                <a:extLst>
                  <a:ext uri="{0D108BD9-81ED-4DB2-BD59-A6C34878D82A}">
                    <a16:rowId xmlns:a16="http://schemas.microsoft.com/office/drawing/2014/main" val="36397865"/>
                  </a:ext>
                </a:extLst>
              </a:tr>
              <a:tr h="46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Unknown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59" marR="23359" marT="23359" marB="0" anchor="b"/>
                </a:tc>
                <a:extLst>
                  <a:ext uri="{0D108BD9-81ED-4DB2-BD59-A6C34878D82A}">
                    <a16:rowId xmlns:a16="http://schemas.microsoft.com/office/drawing/2014/main" val="1407549114"/>
                  </a:ext>
                </a:extLst>
              </a:tr>
              <a:tr h="46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Restored to original condition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59" marR="23359" marT="23359" marB="0" anchor="b"/>
                </a:tc>
                <a:extLst>
                  <a:ext uri="{0D108BD9-81ED-4DB2-BD59-A6C34878D82A}">
                    <a16:rowId xmlns:a16="http://schemas.microsoft.com/office/drawing/2014/main" val="3222963576"/>
                  </a:ext>
                </a:extLst>
              </a:tr>
              <a:tr h="46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Restored to modified condition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59" marR="23359" marT="23359" marB="0" anchor="b"/>
                </a:tc>
                <a:extLst>
                  <a:ext uri="{0D108BD9-81ED-4DB2-BD59-A6C34878D82A}">
                    <a16:rowId xmlns:a16="http://schemas.microsoft.com/office/drawing/2014/main" val="4285596767"/>
                  </a:ext>
                </a:extLst>
              </a:tr>
              <a:tr h="46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Restored wetland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59" marR="23359" marT="23359" marB="0" anchor="b"/>
                </a:tc>
                <a:extLst>
                  <a:ext uri="{0D108BD9-81ED-4DB2-BD59-A6C34878D82A}">
                    <a16:rowId xmlns:a16="http://schemas.microsoft.com/office/drawing/2014/main" val="381932689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7B8B17-1F19-4861-ACAA-F29338343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07556"/>
              </p:ext>
            </p:extLst>
          </p:nvPr>
        </p:nvGraphicFramePr>
        <p:xfrm>
          <a:off x="1690913" y="5079686"/>
          <a:ext cx="5308250" cy="1350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8250">
                  <a:extLst>
                    <a:ext uri="{9D8B030D-6E8A-4147-A177-3AD203B41FA5}">
                      <a16:colId xmlns:a16="http://schemas.microsoft.com/office/drawing/2014/main" val="3647656026"/>
                    </a:ext>
                  </a:extLst>
                </a:gridCol>
              </a:tblGrid>
              <a:tr h="870482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Removed as per the direction of the Point/Polygon Team (3/26/19)</a:t>
                      </a:r>
                      <a:endParaRPr lang="en-US" sz="27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83" marR="23983" marT="23983" marB="0" anchor="b"/>
                </a:tc>
                <a:extLst>
                  <a:ext uri="{0D108BD9-81ED-4DB2-BD59-A6C34878D82A}">
                    <a16:rowId xmlns:a16="http://schemas.microsoft.com/office/drawing/2014/main" val="2235152992"/>
                  </a:ext>
                </a:extLst>
              </a:tr>
              <a:tr h="479661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Restored</a:t>
                      </a:r>
                      <a:endParaRPr lang="en-US" sz="2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83" marR="23983" marT="23983" marB="0" anchor="b"/>
                </a:tc>
                <a:extLst>
                  <a:ext uri="{0D108BD9-81ED-4DB2-BD59-A6C34878D82A}">
                    <a16:rowId xmlns:a16="http://schemas.microsoft.com/office/drawing/2014/main" val="697348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99247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600200" y="228600"/>
            <a:ext cx="7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Basin Type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F567C2-A537-4D89-901E-E87301BB3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886318"/>
              </p:ext>
            </p:extLst>
          </p:nvPr>
        </p:nvGraphicFramePr>
        <p:xfrm>
          <a:off x="1719941" y="943740"/>
          <a:ext cx="3242583" cy="349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2583">
                  <a:extLst>
                    <a:ext uri="{9D8B030D-6E8A-4147-A177-3AD203B41FA5}">
                      <a16:colId xmlns:a16="http://schemas.microsoft.com/office/drawing/2014/main" val="452021354"/>
                    </a:ext>
                  </a:extLst>
                </a:gridCol>
              </a:tblGrid>
              <a:tr h="291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solidFill>
                            <a:srgbClr val="006600"/>
                          </a:solidFill>
                          <a:effectLst/>
                        </a:rPr>
                        <a:t>Code</a:t>
                      </a:r>
                      <a:endParaRPr lang="en-US" sz="1700" b="1" i="0" u="none" strike="noStrike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62" marR="14562" marT="14562" marB="0" anchor="b"/>
                </a:tc>
                <a:extLst>
                  <a:ext uri="{0D108BD9-81ED-4DB2-BD59-A6C34878D82A}">
                    <a16:rowId xmlns:a16="http://schemas.microsoft.com/office/drawing/2014/main" val="3106776444"/>
                  </a:ext>
                </a:extLst>
              </a:tr>
              <a:tr h="291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solidFill>
                            <a:srgbClr val="006600"/>
                          </a:solidFill>
                          <a:effectLst/>
                        </a:rPr>
                        <a:t>Lake</a:t>
                      </a:r>
                      <a:endParaRPr lang="en-US" sz="1700" b="1" i="0" u="none" strike="noStrike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62" marR="14562" marT="14562" marB="0" anchor="b"/>
                </a:tc>
                <a:extLst>
                  <a:ext uri="{0D108BD9-81ED-4DB2-BD59-A6C34878D82A}">
                    <a16:rowId xmlns:a16="http://schemas.microsoft.com/office/drawing/2014/main" val="1365937181"/>
                  </a:ext>
                </a:extLst>
              </a:tr>
              <a:tr h="291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solidFill>
                            <a:srgbClr val="006600"/>
                          </a:solidFill>
                          <a:effectLst/>
                        </a:rPr>
                        <a:t>Pond</a:t>
                      </a:r>
                      <a:endParaRPr lang="en-US" sz="1700" b="1" i="0" u="none" strike="noStrike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62" marR="14562" marT="14562" marB="0" anchor="b"/>
                </a:tc>
                <a:extLst>
                  <a:ext uri="{0D108BD9-81ED-4DB2-BD59-A6C34878D82A}">
                    <a16:rowId xmlns:a16="http://schemas.microsoft.com/office/drawing/2014/main" val="473028943"/>
                  </a:ext>
                </a:extLst>
              </a:tr>
              <a:tr h="291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solidFill>
                            <a:srgbClr val="006600"/>
                          </a:solidFill>
                          <a:effectLst/>
                        </a:rPr>
                        <a:t>Wetland</a:t>
                      </a:r>
                      <a:endParaRPr lang="en-US" sz="1700" b="1" i="0" u="none" strike="noStrike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62" marR="14562" marT="14562" marB="0" anchor="b"/>
                </a:tc>
                <a:extLst>
                  <a:ext uri="{0D108BD9-81ED-4DB2-BD59-A6C34878D82A}">
                    <a16:rowId xmlns:a16="http://schemas.microsoft.com/office/drawing/2014/main" val="4049044924"/>
                  </a:ext>
                </a:extLst>
              </a:tr>
              <a:tr h="291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Constructed Wetland</a:t>
                      </a:r>
                      <a:endParaRPr lang="en-US" sz="1700" b="1" i="0" u="none" strike="noStrike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62" marR="14562" marT="14562" marB="0" anchor="b"/>
                </a:tc>
                <a:extLst>
                  <a:ext uri="{0D108BD9-81ED-4DB2-BD59-A6C34878D82A}">
                    <a16:rowId xmlns:a16="http://schemas.microsoft.com/office/drawing/2014/main" val="2214289325"/>
                  </a:ext>
                </a:extLst>
              </a:tr>
              <a:tr h="291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solidFill>
                            <a:srgbClr val="006600"/>
                          </a:solidFill>
                          <a:effectLst/>
                        </a:rPr>
                        <a:t>Culvert, centroid</a:t>
                      </a:r>
                      <a:endParaRPr lang="en-US" sz="1700" b="1" i="0" u="none" strike="noStrike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62" marR="14562" marT="14562" marB="0" anchor="b"/>
                </a:tc>
                <a:extLst>
                  <a:ext uri="{0D108BD9-81ED-4DB2-BD59-A6C34878D82A}">
                    <a16:rowId xmlns:a16="http://schemas.microsoft.com/office/drawing/2014/main" val="2243078457"/>
                  </a:ext>
                </a:extLst>
              </a:tr>
              <a:tr h="291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solidFill>
                            <a:srgbClr val="006600"/>
                          </a:solidFill>
                          <a:effectLst/>
                        </a:rPr>
                        <a:t>Detention</a:t>
                      </a:r>
                      <a:endParaRPr lang="en-US" sz="1700" b="1" i="0" u="none" strike="noStrike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62" marR="14562" marT="14562" marB="0" anchor="b"/>
                </a:tc>
                <a:extLst>
                  <a:ext uri="{0D108BD9-81ED-4DB2-BD59-A6C34878D82A}">
                    <a16:rowId xmlns:a16="http://schemas.microsoft.com/office/drawing/2014/main" val="1727123283"/>
                  </a:ext>
                </a:extLst>
              </a:tr>
              <a:tr h="291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solidFill>
                            <a:srgbClr val="006600"/>
                          </a:solidFill>
                          <a:effectLst/>
                        </a:rPr>
                        <a:t>Impoundment</a:t>
                      </a:r>
                      <a:endParaRPr lang="en-US" sz="1700" b="1" i="0" u="none" strike="noStrike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62" marR="14562" marT="14562" marB="0" anchor="b"/>
                </a:tc>
                <a:extLst>
                  <a:ext uri="{0D108BD9-81ED-4DB2-BD59-A6C34878D82A}">
                    <a16:rowId xmlns:a16="http://schemas.microsoft.com/office/drawing/2014/main" val="555834468"/>
                  </a:ext>
                </a:extLst>
              </a:tr>
              <a:tr h="291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solidFill>
                            <a:srgbClr val="006600"/>
                          </a:solidFill>
                          <a:effectLst/>
                        </a:rPr>
                        <a:t>Other</a:t>
                      </a:r>
                      <a:endParaRPr lang="en-US" sz="1700" b="1" i="0" u="none" strike="noStrike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62" marR="14562" marT="14562" marB="0" anchor="b"/>
                </a:tc>
                <a:extLst>
                  <a:ext uri="{0D108BD9-81ED-4DB2-BD59-A6C34878D82A}">
                    <a16:rowId xmlns:a16="http://schemas.microsoft.com/office/drawing/2014/main" val="3682309571"/>
                  </a:ext>
                </a:extLst>
              </a:tr>
              <a:tr h="291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Unknown</a:t>
                      </a:r>
                      <a:endParaRPr lang="en-US" sz="1700" b="1" i="0" u="none" strike="noStrike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62" marR="14562" marT="14562" marB="0" anchor="b"/>
                </a:tc>
                <a:extLst>
                  <a:ext uri="{0D108BD9-81ED-4DB2-BD59-A6C34878D82A}">
                    <a16:rowId xmlns:a16="http://schemas.microsoft.com/office/drawing/2014/main" val="75825439"/>
                  </a:ext>
                </a:extLst>
              </a:tr>
              <a:tr h="291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solidFill>
                            <a:srgbClr val="006600"/>
                          </a:solidFill>
                          <a:effectLst/>
                        </a:rPr>
                        <a:t>Filtration with underdrain</a:t>
                      </a:r>
                      <a:endParaRPr lang="en-US" sz="1700" b="1" i="0" u="none" strike="noStrike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62" marR="14562" marT="14562" marB="0" anchor="b"/>
                </a:tc>
                <a:extLst>
                  <a:ext uri="{0D108BD9-81ED-4DB2-BD59-A6C34878D82A}">
                    <a16:rowId xmlns:a16="http://schemas.microsoft.com/office/drawing/2014/main" val="3678139287"/>
                  </a:ext>
                </a:extLst>
              </a:tr>
              <a:tr h="291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Filtration without underdrain</a:t>
                      </a:r>
                      <a:endParaRPr lang="en-US" sz="1700" b="1" i="0" u="none" strike="noStrike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62" marR="14562" marT="14562" marB="0" anchor="b"/>
                </a:tc>
                <a:extLst>
                  <a:ext uri="{0D108BD9-81ED-4DB2-BD59-A6C34878D82A}">
                    <a16:rowId xmlns:a16="http://schemas.microsoft.com/office/drawing/2014/main" val="159804405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4FF45A-0F9A-49BC-B5A6-C4E211C30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76692"/>
              </p:ext>
            </p:extLst>
          </p:nvPr>
        </p:nvGraphicFramePr>
        <p:xfrm>
          <a:off x="1731734" y="4566462"/>
          <a:ext cx="3240315" cy="2037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15">
                  <a:extLst>
                    <a:ext uri="{9D8B030D-6E8A-4147-A177-3AD203B41FA5}">
                      <a16:colId xmlns:a16="http://schemas.microsoft.com/office/drawing/2014/main" val="4152434553"/>
                    </a:ext>
                  </a:extLst>
                </a:gridCol>
              </a:tblGrid>
              <a:tr h="29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Wet Pond</a:t>
                      </a:r>
                      <a:endParaRPr lang="en-US" sz="17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extLst>
                  <a:ext uri="{0D108BD9-81ED-4DB2-BD59-A6C34878D82A}">
                    <a16:rowId xmlns:a16="http://schemas.microsoft.com/office/drawing/2014/main" val="2726162874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Dry Pond</a:t>
                      </a:r>
                      <a:endParaRPr lang="en-US" sz="17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extLst>
                  <a:ext uri="{0D108BD9-81ED-4DB2-BD59-A6C34878D82A}">
                    <a16:rowId xmlns:a16="http://schemas.microsoft.com/office/drawing/2014/main" val="2017582450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Infiltration Trench</a:t>
                      </a:r>
                      <a:endParaRPr lang="en-US" sz="17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extLst>
                  <a:ext uri="{0D108BD9-81ED-4DB2-BD59-A6C34878D82A}">
                    <a16:rowId xmlns:a16="http://schemas.microsoft.com/office/drawing/2014/main" val="725731776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Infiltration Basin</a:t>
                      </a:r>
                      <a:endParaRPr lang="en-US" sz="17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extLst>
                  <a:ext uri="{0D108BD9-81ED-4DB2-BD59-A6C34878D82A}">
                    <a16:rowId xmlns:a16="http://schemas.microsoft.com/office/drawing/2014/main" val="4015687432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Bioretention</a:t>
                      </a:r>
                      <a:endParaRPr lang="en-US" sz="17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extLst>
                  <a:ext uri="{0D108BD9-81ED-4DB2-BD59-A6C34878D82A}">
                    <a16:rowId xmlns:a16="http://schemas.microsoft.com/office/drawing/2014/main" val="3035861995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rgbClr val="9900FF"/>
                          </a:solidFill>
                          <a:effectLst/>
                        </a:rPr>
                        <a:t>Creek (moved to Channel Type)</a:t>
                      </a:r>
                      <a:endParaRPr lang="en-US" sz="1700" b="1" i="0" u="none" strike="noStrike" dirty="0">
                        <a:solidFill>
                          <a:srgbClr val="99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extLst>
                  <a:ext uri="{0D108BD9-81ED-4DB2-BD59-A6C34878D82A}">
                    <a16:rowId xmlns:a16="http://schemas.microsoft.com/office/drawing/2014/main" val="1064275701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rgbClr val="9900FF"/>
                          </a:solidFill>
                          <a:effectLst/>
                        </a:rPr>
                        <a:t>Swale (moved to Channel Type)</a:t>
                      </a:r>
                      <a:endParaRPr lang="en-US" sz="1700" b="1" i="0" u="none" strike="noStrike" dirty="0">
                        <a:solidFill>
                          <a:srgbClr val="99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extLst>
                  <a:ext uri="{0D108BD9-81ED-4DB2-BD59-A6C34878D82A}">
                    <a16:rowId xmlns:a16="http://schemas.microsoft.com/office/drawing/2014/main" val="21719501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688F99B-45AF-4BF6-8D72-8457314D37B3}"/>
              </a:ext>
            </a:extLst>
          </p:cNvPr>
          <p:cNvSpPr/>
          <p:nvPr/>
        </p:nvSpPr>
        <p:spPr>
          <a:xfrm>
            <a:off x="5310501" y="4517886"/>
            <a:ext cx="338582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006600"/>
                </a:solidFill>
                <a:latin typeface="Calibri" panose="020F0502020204030204" pitchFamily="34" charset="0"/>
              </a:rPr>
              <a:t>“Junction point”</a:t>
            </a:r>
          </a:p>
          <a:p>
            <a:endParaRPr lang="en-US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What is it?</a:t>
            </a:r>
          </a:p>
          <a:p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Do we need it?</a:t>
            </a:r>
          </a:p>
          <a:p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If so, where should it go?</a:t>
            </a:r>
            <a:r>
              <a:rPr lang="en-US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88957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600200" y="228600"/>
            <a:ext cx="7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P_BASIN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49F87-E668-43F1-B74E-AFFC0ACA36E8}"/>
              </a:ext>
            </a:extLst>
          </p:cNvPr>
          <p:cNvSpPr txBox="1"/>
          <p:nvPr/>
        </p:nvSpPr>
        <p:spPr>
          <a:xfrm>
            <a:off x="1600200" y="1299028"/>
            <a:ext cx="7172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Basin Depth </a:t>
            </a:r>
            <a:r>
              <a:rPr lang="en-US" sz="3000" dirty="0">
                <a:solidFill>
                  <a:srgbClr val="006600"/>
                </a:solidFill>
              </a:rPr>
              <a:t>(</a:t>
            </a:r>
            <a:r>
              <a:rPr lang="en-US" sz="3000" i="1" dirty="0">
                <a:solidFill>
                  <a:srgbClr val="006600"/>
                </a:solidFill>
              </a:rPr>
              <a:t>designed</a:t>
            </a:r>
            <a:r>
              <a:rPr lang="en-US" sz="3000" dirty="0">
                <a:solidFill>
                  <a:srgbClr val="006600"/>
                </a:solidFill>
              </a:rPr>
              <a:t> depth, feet)</a:t>
            </a:r>
          </a:p>
          <a:p>
            <a:r>
              <a:rPr lang="en-US" sz="4000" b="1" dirty="0">
                <a:solidFill>
                  <a:srgbClr val="006600"/>
                </a:solidFill>
              </a:rPr>
              <a:t>Basin Area </a:t>
            </a:r>
            <a:r>
              <a:rPr lang="en-US" sz="3000" dirty="0">
                <a:solidFill>
                  <a:srgbClr val="006600"/>
                </a:solidFill>
              </a:rPr>
              <a:t>(surface area, acres)</a:t>
            </a:r>
          </a:p>
        </p:txBody>
      </p:sp>
    </p:spTree>
    <p:extLst>
      <p:ext uri="{BB962C8B-B14F-4D97-AF65-F5344CB8AC3E}">
        <p14:creationId xmlns:p14="http://schemas.microsoft.com/office/powerpoint/2010/main" val="108444080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600200" y="228600"/>
            <a:ext cx="7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P_BASIN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49F87-E668-43F1-B74E-AFFC0ACA36E8}"/>
              </a:ext>
            </a:extLst>
          </p:cNvPr>
          <p:cNvSpPr txBox="1"/>
          <p:nvPr/>
        </p:nvSpPr>
        <p:spPr>
          <a:xfrm>
            <a:off x="1600200" y="1299028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Design Volume </a:t>
            </a:r>
            <a:r>
              <a:rPr lang="en-US" sz="3000" dirty="0">
                <a:solidFill>
                  <a:srgbClr val="006600"/>
                </a:solidFill>
              </a:rPr>
              <a:t>(acre feet)</a:t>
            </a:r>
          </a:p>
          <a:p>
            <a:r>
              <a:rPr lang="en-US" sz="4000" b="1" dirty="0">
                <a:solidFill>
                  <a:srgbClr val="006600"/>
                </a:solidFill>
              </a:rPr>
              <a:t>Inspection Frequency </a:t>
            </a:r>
            <a:r>
              <a:rPr lang="en-US" sz="3000" dirty="0">
                <a:solidFill>
                  <a:srgbClr val="006600"/>
                </a:solidFill>
              </a:rPr>
              <a:t>(Frequency)</a:t>
            </a:r>
          </a:p>
          <a:p>
            <a:r>
              <a:rPr lang="en-US" sz="4000" b="1" dirty="0">
                <a:solidFill>
                  <a:srgbClr val="339966"/>
                </a:solidFill>
              </a:rPr>
              <a:t>Last Inspection Date</a:t>
            </a:r>
          </a:p>
          <a:p>
            <a:r>
              <a:rPr lang="en-US" sz="4000" b="1" dirty="0">
                <a:solidFill>
                  <a:srgbClr val="006600"/>
                </a:solidFill>
              </a:rPr>
              <a:t>Maintenance Frequency </a:t>
            </a:r>
            <a:r>
              <a:rPr lang="en-US" sz="3000" dirty="0">
                <a:solidFill>
                  <a:srgbClr val="006600"/>
                </a:solidFill>
              </a:rPr>
              <a:t>(Frequency)</a:t>
            </a:r>
            <a:endParaRPr lang="en-US" sz="4000" b="1" dirty="0">
              <a:solidFill>
                <a:srgbClr val="006600"/>
              </a:solidFill>
            </a:endParaRPr>
          </a:p>
          <a:p>
            <a:r>
              <a:rPr lang="en-US" sz="4000" b="1" dirty="0">
                <a:solidFill>
                  <a:srgbClr val="339966"/>
                </a:solidFill>
              </a:rPr>
              <a:t>Last Maintenance Date</a:t>
            </a:r>
          </a:p>
        </p:txBody>
      </p:sp>
    </p:spTree>
    <p:extLst>
      <p:ext uri="{BB962C8B-B14F-4D97-AF65-F5344CB8AC3E}">
        <p14:creationId xmlns:p14="http://schemas.microsoft.com/office/powerpoint/2010/main" val="16393510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600200" y="228600"/>
            <a:ext cx="7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Frequency Domain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420794-0393-4D3F-BF3B-E1A3F4D26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08447"/>
              </p:ext>
            </p:extLst>
          </p:nvPr>
        </p:nvGraphicFramePr>
        <p:xfrm>
          <a:off x="1676400" y="955536"/>
          <a:ext cx="5543550" cy="5504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3550">
                  <a:extLst>
                    <a:ext uri="{9D8B030D-6E8A-4147-A177-3AD203B41FA5}">
                      <a16:colId xmlns:a16="http://schemas.microsoft.com/office/drawing/2014/main" val="2457003801"/>
                    </a:ext>
                  </a:extLst>
                </a:gridCol>
              </a:tblGrid>
              <a:tr h="50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 dirty="0">
                          <a:effectLst/>
                        </a:rPr>
                        <a:t>Code/Value</a:t>
                      </a:r>
                      <a:endParaRPr lang="en-US" sz="2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23472" marT="23472" marB="0" anchor="b"/>
                </a:tc>
                <a:extLst>
                  <a:ext uri="{0D108BD9-81ED-4DB2-BD59-A6C34878D82A}">
                    <a16:rowId xmlns:a16="http://schemas.microsoft.com/office/drawing/2014/main" val="1088968817"/>
                  </a:ext>
                </a:extLst>
              </a:tr>
              <a:tr h="50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Monthly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23472" marT="23472" marB="0" anchor="b"/>
                </a:tc>
                <a:extLst>
                  <a:ext uri="{0D108BD9-81ED-4DB2-BD59-A6C34878D82A}">
                    <a16:rowId xmlns:a16="http://schemas.microsoft.com/office/drawing/2014/main" val="2664979886"/>
                  </a:ext>
                </a:extLst>
              </a:tr>
              <a:tr h="50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Every two months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23472" marT="23472" marB="0" anchor="b"/>
                </a:tc>
                <a:extLst>
                  <a:ext uri="{0D108BD9-81ED-4DB2-BD59-A6C34878D82A}">
                    <a16:rowId xmlns:a16="http://schemas.microsoft.com/office/drawing/2014/main" val="2052556341"/>
                  </a:ext>
                </a:extLst>
              </a:tr>
              <a:tr h="50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Quarterly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23472" marT="23472" marB="0" anchor="b"/>
                </a:tc>
                <a:extLst>
                  <a:ext uri="{0D108BD9-81ED-4DB2-BD59-A6C34878D82A}">
                    <a16:rowId xmlns:a16="http://schemas.microsoft.com/office/drawing/2014/main" val="1362844348"/>
                  </a:ext>
                </a:extLst>
              </a:tr>
              <a:tr h="50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Every four months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23472" marT="23472" marB="0" anchor="b"/>
                </a:tc>
                <a:extLst>
                  <a:ext uri="{0D108BD9-81ED-4DB2-BD59-A6C34878D82A}">
                    <a16:rowId xmlns:a16="http://schemas.microsoft.com/office/drawing/2014/main" val="2394515266"/>
                  </a:ext>
                </a:extLst>
              </a:tr>
              <a:tr h="50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Twice a year (bi-annual)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23472" marT="23472" marB="0" anchor="b"/>
                </a:tc>
                <a:extLst>
                  <a:ext uri="{0D108BD9-81ED-4DB2-BD59-A6C34878D82A}">
                    <a16:rowId xmlns:a16="http://schemas.microsoft.com/office/drawing/2014/main" val="3343627617"/>
                  </a:ext>
                </a:extLst>
              </a:tr>
              <a:tr h="50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Once a year (annual)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23472" marT="23472" marB="0" anchor="b"/>
                </a:tc>
                <a:extLst>
                  <a:ext uri="{0D108BD9-81ED-4DB2-BD59-A6C34878D82A}">
                    <a16:rowId xmlns:a16="http://schemas.microsoft.com/office/drawing/2014/main" val="2452303754"/>
                  </a:ext>
                </a:extLst>
              </a:tr>
              <a:tr h="50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Once every two years (biennial)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23472" marT="23472" marB="0" anchor="b"/>
                </a:tc>
                <a:extLst>
                  <a:ext uri="{0D108BD9-81ED-4DB2-BD59-A6C34878D82A}">
                    <a16:rowId xmlns:a16="http://schemas.microsoft.com/office/drawing/2014/main" val="1516243543"/>
                  </a:ext>
                </a:extLst>
              </a:tr>
              <a:tr h="50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Once every three years (triennial)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23472" marT="23472" marB="0" anchor="b"/>
                </a:tc>
                <a:extLst>
                  <a:ext uri="{0D108BD9-81ED-4DB2-BD59-A6C34878D82A}">
                    <a16:rowId xmlns:a16="http://schemas.microsoft.com/office/drawing/2014/main" val="275625123"/>
                  </a:ext>
                </a:extLst>
              </a:tr>
              <a:tr h="50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Once every four years (quadrennial)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23472" marT="23472" marB="0" anchor="b"/>
                </a:tc>
                <a:extLst>
                  <a:ext uri="{0D108BD9-81ED-4DB2-BD59-A6C34878D82A}">
                    <a16:rowId xmlns:a16="http://schemas.microsoft.com/office/drawing/2014/main" val="417334400"/>
                  </a:ext>
                </a:extLst>
              </a:tr>
              <a:tr h="50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Once every five years (quintennial)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23472" marT="23472" marB="0" anchor="b"/>
                </a:tc>
                <a:extLst>
                  <a:ext uri="{0D108BD9-81ED-4DB2-BD59-A6C34878D82A}">
                    <a16:rowId xmlns:a16="http://schemas.microsoft.com/office/drawing/2014/main" val="122041189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15F5DF2-6E8F-4B5A-8CAC-EAFEAD7FD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48" y="1266825"/>
            <a:ext cx="367758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868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600200" y="228600"/>
            <a:ext cx="7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Last Maintenance Activity</a:t>
            </a:r>
            <a:endParaRPr lang="en-US" sz="3000" dirty="0">
              <a:solidFill>
                <a:srgbClr val="0066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40970A-F7C5-4142-84B9-29B890189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2529"/>
              </p:ext>
            </p:extLst>
          </p:nvPr>
        </p:nvGraphicFramePr>
        <p:xfrm>
          <a:off x="1739900" y="1057274"/>
          <a:ext cx="6436678" cy="1990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36678">
                  <a:extLst>
                    <a:ext uri="{9D8B030D-6E8A-4147-A177-3AD203B41FA5}">
                      <a16:colId xmlns:a16="http://schemas.microsoft.com/office/drawing/2014/main" val="2808204435"/>
                    </a:ext>
                  </a:extLst>
                </a:gridCol>
              </a:tblGrid>
              <a:tr h="497681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 dirty="0">
                          <a:effectLst/>
                        </a:rPr>
                        <a:t>Code/Value</a:t>
                      </a:r>
                      <a:endParaRPr lang="en-US" sz="2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84" marR="24884" marT="24884" marB="0" anchor="b"/>
                </a:tc>
                <a:extLst>
                  <a:ext uri="{0D108BD9-81ED-4DB2-BD59-A6C34878D82A}">
                    <a16:rowId xmlns:a16="http://schemas.microsoft.com/office/drawing/2014/main" val="932826223"/>
                  </a:ext>
                </a:extLst>
              </a:tr>
              <a:tr h="497681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(list of maintenance activity values?)</a:t>
                      </a:r>
                      <a:endParaRPr lang="en-US" sz="29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84" marR="24884" marT="24884" marB="0" anchor="b"/>
                </a:tc>
                <a:extLst>
                  <a:ext uri="{0D108BD9-81ED-4DB2-BD59-A6C34878D82A}">
                    <a16:rowId xmlns:a16="http://schemas.microsoft.com/office/drawing/2014/main" val="2506890086"/>
                  </a:ext>
                </a:extLst>
              </a:tr>
              <a:tr h="497681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general maintenance activities</a:t>
                      </a:r>
                      <a:endParaRPr lang="en-US" sz="29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84" marR="24884" marT="24884" marB="0" anchor="b"/>
                </a:tc>
                <a:extLst>
                  <a:ext uri="{0D108BD9-81ED-4DB2-BD59-A6C34878D82A}">
                    <a16:rowId xmlns:a16="http://schemas.microsoft.com/office/drawing/2014/main" val="4162899008"/>
                  </a:ext>
                </a:extLst>
              </a:tr>
              <a:tr h="497681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specific maintenance activities</a:t>
                      </a:r>
                      <a:endParaRPr lang="en-US" sz="29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84" marR="24884" marT="24884" marB="0" anchor="b"/>
                </a:tc>
                <a:extLst>
                  <a:ext uri="{0D108BD9-81ED-4DB2-BD59-A6C34878D82A}">
                    <a16:rowId xmlns:a16="http://schemas.microsoft.com/office/drawing/2014/main" val="10835987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90DCA85-E350-46FD-A814-E6E4CF844839}"/>
              </a:ext>
            </a:extLst>
          </p:cNvPr>
          <p:cNvSpPr txBox="1"/>
          <p:nvPr/>
        </p:nvSpPr>
        <p:spPr>
          <a:xfrm>
            <a:off x="1628775" y="3781425"/>
            <a:ext cx="6557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6600"/>
                </a:solidFill>
              </a:rPr>
              <a:t>What is the viability, need or potential for carrying this in the standard?</a:t>
            </a:r>
            <a:endParaRPr lang="en-US" sz="3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841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600200" y="228600"/>
            <a:ext cx="7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P_BASIN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49F87-E668-43F1-B74E-AFFC0ACA36E8}"/>
              </a:ext>
            </a:extLst>
          </p:cNvPr>
          <p:cNvSpPr txBox="1"/>
          <p:nvPr/>
        </p:nvSpPr>
        <p:spPr>
          <a:xfrm>
            <a:off x="1600200" y="1299028"/>
            <a:ext cx="7543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Infiltration Rate </a:t>
            </a:r>
            <a:r>
              <a:rPr lang="en-US" sz="3000" dirty="0">
                <a:solidFill>
                  <a:srgbClr val="006600"/>
                </a:solidFill>
              </a:rPr>
              <a:t>(inches per hour)</a:t>
            </a:r>
          </a:p>
          <a:p>
            <a:r>
              <a:rPr lang="en-US" sz="4000" b="1" dirty="0">
                <a:solidFill>
                  <a:srgbClr val="006600"/>
                </a:solidFill>
              </a:rPr>
              <a:t>Normal elevation </a:t>
            </a:r>
            <a:r>
              <a:rPr lang="en-US" sz="3000" dirty="0">
                <a:solidFill>
                  <a:srgbClr val="006600"/>
                </a:solidFill>
              </a:rPr>
              <a:t>(feet)</a:t>
            </a:r>
            <a:endParaRPr lang="en-US" sz="3000" dirty="0">
              <a:solidFill>
                <a:srgbClr val="339966"/>
              </a:solidFill>
            </a:endParaRPr>
          </a:p>
          <a:p>
            <a:r>
              <a:rPr lang="en-US" sz="4000" b="1" dirty="0">
                <a:solidFill>
                  <a:srgbClr val="006600"/>
                </a:solidFill>
              </a:rPr>
              <a:t>Highwater elevation </a:t>
            </a:r>
            <a:r>
              <a:rPr lang="en-US" sz="3000" dirty="0">
                <a:solidFill>
                  <a:srgbClr val="006600"/>
                </a:solidFill>
              </a:rPr>
              <a:t>(feet)</a:t>
            </a:r>
            <a:endParaRPr lang="en-US" sz="3000" dirty="0">
              <a:solidFill>
                <a:srgbClr val="339966"/>
              </a:solidFill>
            </a:endParaRPr>
          </a:p>
          <a:p>
            <a:r>
              <a:rPr lang="en-US" sz="4000" b="1" dirty="0">
                <a:solidFill>
                  <a:srgbClr val="006600"/>
                </a:solidFill>
              </a:rPr>
              <a:t>Low water elevation </a:t>
            </a:r>
            <a:r>
              <a:rPr lang="en-US" sz="3000" dirty="0">
                <a:solidFill>
                  <a:srgbClr val="006600"/>
                </a:solidFill>
              </a:rPr>
              <a:t>(feet)</a:t>
            </a:r>
          </a:p>
          <a:p>
            <a:r>
              <a:rPr lang="en-US" sz="4000" b="1" dirty="0">
                <a:solidFill>
                  <a:srgbClr val="006600"/>
                </a:solidFill>
              </a:rPr>
              <a:t>Flood elevation </a:t>
            </a:r>
            <a:r>
              <a:rPr lang="en-US" sz="3000" dirty="0">
                <a:solidFill>
                  <a:srgbClr val="006600"/>
                </a:solidFill>
              </a:rPr>
              <a:t>(feet)</a:t>
            </a:r>
            <a:endParaRPr lang="en-US" sz="3000" b="1" dirty="0">
              <a:solidFill>
                <a:srgbClr val="006600"/>
              </a:solidFill>
            </a:endParaRPr>
          </a:p>
          <a:p>
            <a:r>
              <a:rPr lang="en-US" sz="4000" b="1" dirty="0">
                <a:solidFill>
                  <a:srgbClr val="006600"/>
                </a:solidFill>
              </a:rPr>
              <a:t>Bottom elevation </a:t>
            </a:r>
            <a:r>
              <a:rPr lang="en-US" sz="3000" dirty="0">
                <a:solidFill>
                  <a:srgbClr val="006600"/>
                </a:solidFill>
              </a:rPr>
              <a:t>(feet)</a:t>
            </a:r>
            <a:r>
              <a:rPr lang="en-US" sz="3000" b="1" dirty="0">
                <a:solidFill>
                  <a:srgbClr val="006600"/>
                </a:solidFill>
              </a:rPr>
              <a:t> </a:t>
            </a:r>
          </a:p>
          <a:p>
            <a:r>
              <a:rPr lang="en-US" sz="4000" b="1" dirty="0">
                <a:solidFill>
                  <a:srgbClr val="006600"/>
                </a:solidFill>
              </a:rPr>
              <a:t>Overflow elevation </a:t>
            </a:r>
            <a:r>
              <a:rPr lang="en-US" sz="3000" dirty="0">
                <a:solidFill>
                  <a:srgbClr val="006600"/>
                </a:solidFill>
              </a:rPr>
              <a:t>(feet)</a:t>
            </a:r>
            <a:endParaRPr lang="en-US" sz="3000" b="1" dirty="0">
              <a:solidFill>
                <a:srgbClr val="006600"/>
              </a:solidFill>
            </a:endParaRPr>
          </a:p>
          <a:p>
            <a:r>
              <a:rPr lang="en-US" sz="4000" b="1" dirty="0" err="1">
                <a:solidFill>
                  <a:srgbClr val="006600"/>
                </a:solidFill>
              </a:rPr>
              <a:t>Floodstage</a:t>
            </a:r>
            <a:r>
              <a:rPr lang="en-US" sz="4000" b="1" dirty="0">
                <a:solidFill>
                  <a:srgbClr val="006600"/>
                </a:solidFill>
              </a:rPr>
              <a:t> elevation </a:t>
            </a:r>
            <a:r>
              <a:rPr lang="en-US" sz="3000" dirty="0">
                <a:solidFill>
                  <a:srgbClr val="006600"/>
                </a:solidFill>
              </a:rPr>
              <a:t>(feet)</a:t>
            </a:r>
          </a:p>
          <a:p>
            <a:endParaRPr lang="en-US" sz="4000" b="1" dirty="0">
              <a:solidFill>
                <a:srgbClr val="339966"/>
              </a:solidFill>
            </a:endParaRPr>
          </a:p>
          <a:p>
            <a:endParaRPr lang="en-US" sz="3000" dirty="0">
              <a:solidFill>
                <a:srgbClr val="3399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5D829-1F00-41E8-AE58-0EC447341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65" y="3581400"/>
            <a:ext cx="1288600" cy="25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3718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600200" y="228600"/>
            <a:ext cx="7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P_BASIN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49F87-E668-43F1-B74E-AFFC0ACA36E8}"/>
              </a:ext>
            </a:extLst>
          </p:cNvPr>
          <p:cNvSpPr txBox="1"/>
          <p:nvPr/>
        </p:nvSpPr>
        <p:spPr>
          <a:xfrm>
            <a:off x="1600200" y="1299028"/>
            <a:ext cx="7543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Vertical Datum</a:t>
            </a:r>
          </a:p>
          <a:p>
            <a:r>
              <a:rPr lang="en-US" sz="4000" b="1" dirty="0">
                <a:solidFill>
                  <a:srgbClr val="006600"/>
                </a:solidFill>
              </a:rPr>
              <a:t>Horizontal Datum</a:t>
            </a:r>
          </a:p>
          <a:p>
            <a:r>
              <a:rPr lang="en-US" sz="4000" b="1" dirty="0">
                <a:solidFill>
                  <a:srgbClr val="006600"/>
                </a:solidFill>
              </a:rPr>
              <a:t>Ordinary High Water Level </a:t>
            </a:r>
            <a:r>
              <a:rPr lang="en-US" sz="3000" dirty="0"/>
              <a:t>(feet)</a:t>
            </a:r>
          </a:p>
          <a:p>
            <a:r>
              <a:rPr lang="en-US" sz="4000" b="1" dirty="0">
                <a:solidFill>
                  <a:srgbClr val="006600"/>
                </a:solidFill>
              </a:rPr>
              <a:t>Link to Public As-Builts</a:t>
            </a:r>
          </a:p>
          <a:p>
            <a:r>
              <a:rPr lang="en-US" sz="4000" b="1" dirty="0">
                <a:solidFill>
                  <a:srgbClr val="006600"/>
                </a:solidFill>
              </a:rPr>
              <a:t>Basin Impairment </a:t>
            </a:r>
            <a:r>
              <a:rPr lang="en-US" sz="3000" dirty="0"/>
              <a:t>(domain)</a:t>
            </a:r>
          </a:p>
          <a:p>
            <a:endParaRPr lang="en-US" sz="3000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1058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600200" y="228600"/>
            <a:ext cx="7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Basin Impairment Domain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67E299-C83D-4FE2-89AD-1D0357A21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513229"/>
              </p:ext>
            </p:extLst>
          </p:nvPr>
        </p:nvGraphicFramePr>
        <p:xfrm>
          <a:off x="1638300" y="1066800"/>
          <a:ext cx="4553584" cy="541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3584">
                  <a:extLst>
                    <a:ext uri="{9D8B030D-6E8A-4147-A177-3AD203B41FA5}">
                      <a16:colId xmlns:a16="http://schemas.microsoft.com/office/drawing/2014/main" val="3777980447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b="1" u="none" strike="noStrike" dirty="0">
                          <a:effectLst/>
                        </a:rPr>
                        <a:t>Code/Value</a:t>
                      </a:r>
                      <a:endParaRPr lang="en-US" sz="3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387863251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Impaired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1526391597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Not impaired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2125591857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Prior impairment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28004711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Maintenance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366024549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At risk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352183765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Not applicable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425684103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 dirty="0">
                          <a:effectLst/>
                        </a:rPr>
                        <a:t>Unknown</a:t>
                      </a:r>
                      <a:endParaRPr lang="en-US" sz="3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241483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7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8A5D5F-2434-4FFA-A0A4-7895C1866FD0}"/>
              </a:ext>
            </a:extLst>
          </p:cNvPr>
          <p:cNvGrpSpPr/>
          <p:nvPr/>
        </p:nvGrpSpPr>
        <p:grpSpPr>
          <a:xfrm>
            <a:off x="2263680" y="1524000"/>
            <a:ext cx="7013670" cy="3215303"/>
            <a:chOff x="2263680" y="1524000"/>
            <a:chExt cx="7013670" cy="32153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E1C8B2-14CE-4F59-BB79-A73C9B9F7632}"/>
                </a:ext>
              </a:extLst>
            </p:cNvPr>
            <p:cNvSpPr txBox="1"/>
            <p:nvPr/>
          </p:nvSpPr>
          <p:spPr>
            <a:xfrm>
              <a:off x="3548312" y="1746265"/>
              <a:ext cx="5729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</a:rPr>
                <a:t>“Taking the pulse” of the project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D07EDCD-EE3C-4C8B-A319-D28C365C6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6176" y="2233589"/>
              <a:ext cx="4516285" cy="25057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622132D-04BB-44FE-A050-2143EA917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680" y="1524000"/>
              <a:ext cx="1414283" cy="1390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90805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600200" y="228600"/>
            <a:ext cx="7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Basin Impairment Domain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67E299-C83D-4FE2-89AD-1D0357A21BE5}"/>
              </a:ext>
            </a:extLst>
          </p:cNvPr>
          <p:cNvGraphicFramePr>
            <a:graphicFrameLocks noGrp="1"/>
          </p:cNvGraphicFramePr>
          <p:nvPr/>
        </p:nvGraphicFramePr>
        <p:xfrm>
          <a:off x="1638300" y="1066800"/>
          <a:ext cx="4553584" cy="541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3584">
                  <a:extLst>
                    <a:ext uri="{9D8B030D-6E8A-4147-A177-3AD203B41FA5}">
                      <a16:colId xmlns:a16="http://schemas.microsoft.com/office/drawing/2014/main" val="3777980447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b="1" u="none" strike="noStrike" dirty="0">
                          <a:effectLst/>
                        </a:rPr>
                        <a:t>Code/Value</a:t>
                      </a:r>
                      <a:endParaRPr lang="en-US" sz="3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387863251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Impaired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1526391597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Not impaired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2125591857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Prior impairment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28004711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Maintenance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366024549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At risk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352183765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Not applicable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425684103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 dirty="0">
                          <a:effectLst/>
                        </a:rPr>
                        <a:t>Unknown</a:t>
                      </a:r>
                      <a:endParaRPr lang="en-US" sz="3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14" marR="33814" marT="33814" marB="0" anchor="b"/>
                </a:tc>
                <a:extLst>
                  <a:ext uri="{0D108BD9-81ED-4DB2-BD59-A6C34878D82A}">
                    <a16:rowId xmlns:a16="http://schemas.microsoft.com/office/drawing/2014/main" val="241483169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DA3A6BE-29A3-4F96-827F-81CA961CE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10" y="3733800"/>
            <a:ext cx="3581401" cy="29549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FB35DD-BD0F-4122-B68A-E362FCD76FA4}"/>
              </a:ext>
            </a:extLst>
          </p:cNvPr>
          <p:cNvSpPr/>
          <p:nvPr/>
        </p:nvSpPr>
        <p:spPr>
          <a:xfrm>
            <a:off x="6705600" y="5638800"/>
            <a:ext cx="2133600" cy="838200"/>
          </a:xfrm>
          <a:prstGeom prst="rect">
            <a:avLst/>
          </a:prstGeom>
          <a:noFill/>
          <a:ln w="444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2E9AA-3FCF-4BA4-8D87-F58583A7A895}"/>
              </a:ext>
            </a:extLst>
          </p:cNvPr>
          <p:cNvSpPr txBox="1"/>
          <p:nvPr/>
        </p:nvSpPr>
        <p:spPr>
          <a:xfrm>
            <a:off x="6905625" y="5613142"/>
            <a:ext cx="1905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6600"/>
                </a:solidFill>
              </a:rPr>
              <a:t>Impairment!</a:t>
            </a:r>
          </a:p>
        </p:txBody>
      </p:sp>
    </p:spTree>
    <p:extLst>
      <p:ext uri="{BB962C8B-B14F-4D97-AF65-F5344CB8AC3E}">
        <p14:creationId xmlns:p14="http://schemas.microsoft.com/office/powerpoint/2010/main" val="33445743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92BDA-00DF-4F69-AE3D-B1E85231BFAC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431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P_BASIN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66226" y="1135465"/>
            <a:ext cx="73491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Basin Ownership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Basin Ownership Name</a:t>
            </a:r>
          </a:p>
          <a:p>
            <a:endParaRPr lang="en-US" sz="3200" b="1" dirty="0">
              <a:solidFill>
                <a:srgbClr val="9900FF"/>
              </a:solidFill>
            </a:endParaRPr>
          </a:p>
          <a:p>
            <a:r>
              <a:rPr lang="en-US" sz="3200" b="1" dirty="0">
                <a:solidFill>
                  <a:srgbClr val="006600"/>
                </a:solidFill>
              </a:rPr>
              <a:t>Basin Maintenance Authority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Basin Maintenance Authority Name</a:t>
            </a:r>
          </a:p>
          <a:p>
            <a:endParaRPr lang="en-US" sz="3200" b="1" dirty="0">
              <a:solidFill>
                <a:srgbClr val="9900FF"/>
              </a:solidFill>
            </a:endParaRPr>
          </a:p>
          <a:p>
            <a:r>
              <a:rPr lang="en-US" sz="3200" b="1" dirty="0">
                <a:solidFill>
                  <a:srgbClr val="006600"/>
                </a:solidFill>
              </a:rPr>
              <a:t>Basin Producer/Source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Basin Producer/Source Name</a:t>
            </a:r>
          </a:p>
          <a:p>
            <a:endParaRPr lang="en-US" sz="3200" b="1" dirty="0">
              <a:solidFill>
                <a:srgbClr val="0066FF"/>
              </a:solidFill>
            </a:endParaRPr>
          </a:p>
          <a:p>
            <a:r>
              <a:rPr lang="en-US" sz="3200" b="1" dirty="0"/>
              <a:t>*Shared domain: Management Type</a:t>
            </a:r>
          </a:p>
        </p:txBody>
      </p:sp>
    </p:spTree>
    <p:extLst>
      <p:ext uri="{BB962C8B-B14F-4D97-AF65-F5344CB8AC3E}">
        <p14:creationId xmlns:p14="http://schemas.microsoft.com/office/powerpoint/2010/main" val="171778012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607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Management Type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C8AD38-81A6-40B7-B5EB-ACF258BA1AC0}"/>
              </a:ext>
            </a:extLst>
          </p:cNvPr>
          <p:cNvGraphicFramePr>
            <a:graphicFrameLocks noGrp="1"/>
          </p:cNvGraphicFramePr>
          <p:nvPr/>
        </p:nvGraphicFramePr>
        <p:xfrm>
          <a:off x="1794510" y="1074418"/>
          <a:ext cx="5410200" cy="525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923958008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u="none" strike="noStrike" dirty="0">
                          <a:effectLst/>
                        </a:rPr>
                        <a:t>Code/Value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163264316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City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403196465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State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59649499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County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29695427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Judicial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36794867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Watershed District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356187539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Watershed Management Organization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38594534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Township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94427614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Educational Entity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2424176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Private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61189226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Other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992303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Unknown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17493519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AE2CA95-68C6-4964-BD3A-A90E4AE943F3}"/>
              </a:ext>
            </a:extLst>
          </p:cNvPr>
          <p:cNvSpPr txBox="1"/>
          <p:nvPr/>
        </p:nvSpPr>
        <p:spPr>
          <a:xfrm>
            <a:off x="5940287" y="4625009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(add Federal?)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(other values?)</a:t>
            </a:r>
          </a:p>
        </p:txBody>
      </p:sp>
    </p:spTree>
    <p:extLst>
      <p:ext uri="{BB962C8B-B14F-4D97-AF65-F5344CB8AC3E}">
        <p14:creationId xmlns:p14="http://schemas.microsoft.com/office/powerpoint/2010/main" val="351618206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363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P_BASIN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90610" y="1247997"/>
            <a:ext cx="71723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6600"/>
                </a:solidFill>
              </a:rPr>
              <a:t>Last Modified (Data) - Date</a:t>
            </a:r>
          </a:p>
          <a:p>
            <a:r>
              <a:rPr lang="en-US" sz="3400" b="1" dirty="0">
                <a:solidFill>
                  <a:schemeClr val="bg1">
                    <a:lumMod val="50000"/>
                  </a:schemeClr>
                </a:solidFill>
              </a:rPr>
              <a:t>Basin Easement (is this needed?)</a:t>
            </a:r>
          </a:p>
          <a:p>
            <a:r>
              <a:rPr lang="en-US" sz="3400" b="1" dirty="0">
                <a:solidFill>
                  <a:srgbClr val="006600"/>
                </a:solidFill>
              </a:rPr>
              <a:t>CTU Name</a:t>
            </a:r>
          </a:p>
          <a:p>
            <a:r>
              <a:rPr lang="en-US" sz="3400" b="1" dirty="0">
                <a:solidFill>
                  <a:srgbClr val="006600"/>
                </a:solidFill>
              </a:rPr>
              <a:t>CTU Code</a:t>
            </a:r>
          </a:p>
          <a:p>
            <a:r>
              <a:rPr lang="en-US" sz="3400" b="1" dirty="0">
                <a:solidFill>
                  <a:srgbClr val="006600"/>
                </a:solidFill>
              </a:rPr>
              <a:t>County Code</a:t>
            </a:r>
          </a:p>
          <a:p>
            <a:r>
              <a:rPr lang="en-US" sz="3400" b="1" dirty="0">
                <a:solidFill>
                  <a:srgbClr val="006600"/>
                </a:solidFill>
              </a:rPr>
              <a:t>County Name</a:t>
            </a:r>
          </a:p>
          <a:p>
            <a:r>
              <a:rPr lang="en-US" sz="3400" b="1" dirty="0">
                <a:solidFill>
                  <a:srgbClr val="006600"/>
                </a:solidFill>
              </a:rPr>
              <a:t>State Code</a:t>
            </a:r>
          </a:p>
          <a:p>
            <a:r>
              <a:rPr lang="en-US" sz="3400" b="1" dirty="0">
                <a:solidFill>
                  <a:srgbClr val="006600"/>
                </a:solidFill>
              </a:rPr>
              <a:t>Data Source</a:t>
            </a:r>
          </a:p>
          <a:p>
            <a:r>
              <a:rPr lang="en-US" sz="3400" b="1" dirty="0">
                <a:solidFill>
                  <a:srgbClr val="006600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58269232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66912" y="1219200"/>
            <a:ext cx="7253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We are going to skip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STRUCTURES </a:t>
            </a:r>
            <a:r>
              <a:rPr lang="en-US" sz="4000" dirty="0">
                <a:solidFill>
                  <a:srgbClr val="C00000"/>
                </a:solidFill>
              </a:rPr>
              <a:t>for the moment…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036DE-13BF-47FB-8F1D-4EA1E05E6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2632526"/>
            <a:ext cx="4210228" cy="20918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EF5A6F-76E1-4822-9062-8514D6926C3C}"/>
              </a:ext>
            </a:extLst>
          </p:cNvPr>
          <p:cNvSpPr txBox="1"/>
          <p:nvPr/>
        </p:nvSpPr>
        <p:spPr>
          <a:xfrm>
            <a:off x="1647825" y="4763972"/>
            <a:ext cx="7253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8080"/>
                </a:solidFill>
              </a:rPr>
              <a:t>…and go straight to </a:t>
            </a:r>
            <a:r>
              <a:rPr lang="en-US" sz="4000" b="1" dirty="0">
                <a:solidFill>
                  <a:srgbClr val="008080"/>
                </a:solidFill>
              </a:rPr>
              <a:t>BMPs</a:t>
            </a:r>
          </a:p>
        </p:txBody>
      </p:sp>
    </p:spTree>
    <p:extLst>
      <p:ext uri="{BB962C8B-B14F-4D97-AF65-F5344CB8AC3E}">
        <p14:creationId xmlns:p14="http://schemas.microsoft.com/office/powerpoint/2010/main" val="273549737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481187" y="1491675"/>
            <a:ext cx="6834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P_BMPs</a:t>
            </a:r>
          </a:p>
          <a:p>
            <a:r>
              <a:rPr lang="en-US" sz="3200" b="1" dirty="0">
                <a:solidFill>
                  <a:srgbClr val="008080"/>
                </a:solidFill>
              </a:rPr>
              <a:t>Best Management Practices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D487FC-1DA4-4687-A50A-835698B69BEA}"/>
              </a:ext>
            </a:extLst>
          </p:cNvPr>
          <p:cNvGrpSpPr/>
          <p:nvPr/>
        </p:nvGrpSpPr>
        <p:grpSpPr>
          <a:xfrm>
            <a:off x="1590674" y="2666998"/>
            <a:ext cx="7264457" cy="2438401"/>
            <a:chOff x="1590675" y="2666999"/>
            <a:chExt cx="6245440" cy="20963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5DC50B-4859-42DC-8FCA-483941A9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675" y="2666999"/>
              <a:ext cx="3133726" cy="20963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01DA86-2872-459F-924F-CF945E04C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026" y="2724151"/>
              <a:ext cx="3064089" cy="2039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23031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P_BMPs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F68EE-BD65-4B62-A6DD-EC6B070BC2A9}"/>
              </a:ext>
            </a:extLst>
          </p:cNvPr>
          <p:cNvSpPr txBox="1"/>
          <p:nvPr/>
        </p:nvSpPr>
        <p:spPr>
          <a:xfrm>
            <a:off x="1819274" y="838200"/>
            <a:ext cx="67151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8080"/>
                </a:solidFill>
              </a:rPr>
              <a:t>BMP ID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Federated ID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Type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(domain)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Length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Width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Height or Mean Depth (feet)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Elevation (feet above sea level)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Contributing Drainage Area*</a:t>
            </a:r>
          </a:p>
          <a:p>
            <a:endParaRPr lang="en-US" sz="3000" b="1" dirty="0">
              <a:solidFill>
                <a:srgbClr val="008080"/>
              </a:solidFill>
            </a:endParaRPr>
          </a:p>
          <a:p>
            <a:r>
              <a:rPr lang="en-US" sz="2600" b="1" i="1" dirty="0">
                <a:solidFill>
                  <a:srgbClr val="008080"/>
                </a:solidFill>
              </a:rPr>
              <a:t>*Applies only to water treatment devices</a:t>
            </a:r>
          </a:p>
          <a:p>
            <a:r>
              <a:rPr lang="en-US" sz="2600" b="1" i="1" dirty="0">
                <a:solidFill>
                  <a:srgbClr val="008080"/>
                </a:solidFill>
              </a:rPr>
              <a:t>Land surface area that discharges to the structure, in units of </a:t>
            </a:r>
            <a:r>
              <a:rPr lang="en-US" sz="2600" b="1" i="1" u="sng" dirty="0">
                <a:solidFill>
                  <a:srgbClr val="008080"/>
                </a:solidFill>
              </a:rPr>
              <a:t>acres</a:t>
            </a:r>
          </a:p>
        </p:txBody>
      </p:sp>
    </p:spTree>
    <p:extLst>
      <p:ext uri="{BB962C8B-B14F-4D97-AF65-F5344CB8AC3E}">
        <p14:creationId xmlns:p14="http://schemas.microsoft.com/office/powerpoint/2010/main" val="66714485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BMP Type – Domain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0D781F-FCEA-456C-B42C-B79129339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54931"/>
              </p:ext>
            </p:extLst>
          </p:nvPr>
        </p:nvGraphicFramePr>
        <p:xfrm>
          <a:off x="1644649" y="1066799"/>
          <a:ext cx="3609347" cy="3733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9347">
                  <a:extLst>
                    <a:ext uri="{9D8B030D-6E8A-4147-A177-3AD203B41FA5}">
                      <a16:colId xmlns:a16="http://schemas.microsoft.com/office/drawing/2014/main" val="718892526"/>
                    </a:ext>
                  </a:extLst>
                </a:gridCol>
              </a:tblGrid>
              <a:tr h="28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 dirty="0">
                          <a:effectLst/>
                        </a:rPr>
                        <a:t>Amended soils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1" marR="14361" marT="14361" marB="0" anchor="ctr"/>
                </a:tc>
                <a:extLst>
                  <a:ext uri="{0D108BD9-81ED-4DB2-BD59-A6C34878D82A}">
                    <a16:rowId xmlns:a16="http://schemas.microsoft.com/office/drawing/2014/main" val="546437018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>
                          <a:effectLst/>
                        </a:rPr>
                        <a:t>Filtration basin, no underdrain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1" marR="14361" marT="14361" marB="0" anchor="ctr"/>
                </a:tc>
                <a:extLst>
                  <a:ext uri="{0D108BD9-81ED-4DB2-BD59-A6C34878D82A}">
                    <a16:rowId xmlns:a16="http://schemas.microsoft.com/office/drawing/2014/main" val="4017830139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>
                          <a:effectLst/>
                        </a:rPr>
                        <a:t>Filtration basin, with underdrain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1" marR="14361" marT="14361" marB="0" anchor="ctr"/>
                </a:tc>
                <a:extLst>
                  <a:ext uri="{0D108BD9-81ED-4DB2-BD59-A6C34878D82A}">
                    <a16:rowId xmlns:a16="http://schemas.microsoft.com/office/drawing/2014/main" val="2659301546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 dirty="0">
                          <a:effectLst/>
                        </a:rPr>
                        <a:t>Filtration bench/shelf, no underdrain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1" marR="14361" marT="14361" marB="0" anchor="ctr"/>
                </a:tc>
                <a:extLst>
                  <a:ext uri="{0D108BD9-81ED-4DB2-BD59-A6C34878D82A}">
                    <a16:rowId xmlns:a16="http://schemas.microsoft.com/office/drawing/2014/main" val="517100592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>
                          <a:effectLst/>
                        </a:rPr>
                        <a:t>Filtration bench/shelf, with underdrain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1" marR="14361" marT="14361" marB="0" anchor="ctr"/>
                </a:tc>
                <a:extLst>
                  <a:ext uri="{0D108BD9-81ED-4DB2-BD59-A6C34878D82A}">
                    <a16:rowId xmlns:a16="http://schemas.microsoft.com/office/drawing/2014/main" val="4225760775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 dirty="0">
                          <a:effectLst/>
                        </a:rPr>
                        <a:t>Filtration swale, no underdrain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1" marR="14361" marT="14361" marB="0" anchor="ctr"/>
                </a:tc>
                <a:extLst>
                  <a:ext uri="{0D108BD9-81ED-4DB2-BD59-A6C34878D82A}">
                    <a16:rowId xmlns:a16="http://schemas.microsoft.com/office/drawing/2014/main" val="820077946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 dirty="0">
                          <a:effectLst/>
                        </a:rPr>
                        <a:t>Filtration swale, with underdrain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1" marR="14361" marT="14361" marB="0" anchor="ctr"/>
                </a:tc>
                <a:extLst>
                  <a:ext uri="{0D108BD9-81ED-4DB2-BD59-A6C34878D82A}">
                    <a16:rowId xmlns:a16="http://schemas.microsoft.com/office/drawing/2014/main" val="1624556526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>
                          <a:effectLst/>
                        </a:rPr>
                        <a:t>Green roof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1" marR="14361" marT="14361" marB="0" anchor="ctr"/>
                </a:tc>
                <a:extLst>
                  <a:ext uri="{0D108BD9-81ED-4DB2-BD59-A6C34878D82A}">
                    <a16:rowId xmlns:a16="http://schemas.microsoft.com/office/drawing/2014/main" val="4098456489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>
                          <a:effectLst/>
                        </a:rPr>
                        <a:t>Iron enhanced sand filter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1" marR="14361" marT="14361" marB="0" anchor="ctr"/>
                </a:tc>
                <a:extLst>
                  <a:ext uri="{0D108BD9-81ED-4DB2-BD59-A6C34878D82A}">
                    <a16:rowId xmlns:a16="http://schemas.microsoft.com/office/drawing/2014/main" val="3629270081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>
                          <a:effectLst/>
                        </a:rPr>
                        <a:t>NURP pond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1" marR="14361" marT="14361" marB="0" anchor="ctr"/>
                </a:tc>
                <a:extLst>
                  <a:ext uri="{0D108BD9-81ED-4DB2-BD59-A6C34878D82A}">
                    <a16:rowId xmlns:a16="http://schemas.microsoft.com/office/drawing/2014/main" val="3931479221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>
                          <a:effectLst/>
                        </a:rPr>
                        <a:t>Permeable pavement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1" marR="14361" marT="14361" marB="0" anchor="ctr"/>
                </a:tc>
                <a:extLst>
                  <a:ext uri="{0D108BD9-81ED-4DB2-BD59-A6C34878D82A}">
                    <a16:rowId xmlns:a16="http://schemas.microsoft.com/office/drawing/2014/main" val="365632138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>
                          <a:effectLst/>
                        </a:rPr>
                        <a:t>Planter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1" marR="14361" marT="14361" marB="0" anchor="ctr"/>
                </a:tc>
                <a:extLst>
                  <a:ext uri="{0D108BD9-81ED-4DB2-BD59-A6C34878D82A}">
                    <a16:rowId xmlns:a16="http://schemas.microsoft.com/office/drawing/2014/main" val="1735033576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 dirty="0">
                          <a:effectLst/>
                        </a:rPr>
                        <a:t>Porous pavers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1" marR="14361" marT="14361" marB="0" anchor="ctr"/>
                </a:tc>
                <a:extLst>
                  <a:ext uri="{0D108BD9-81ED-4DB2-BD59-A6C34878D82A}">
                    <a16:rowId xmlns:a16="http://schemas.microsoft.com/office/drawing/2014/main" val="211574238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E24314-51D1-4FAB-B615-B3572AFA7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41323"/>
              </p:ext>
            </p:extLst>
          </p:nvPr>
        </p:nvGraphicFramePr>
        <p:xfrm>
          <a:off x="5351521" y="1057273"/>
          <a:ext cx="3563879" cy="3370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3879">
                  <a:extLst>
                    <a:ext uri="{9D8B030D-6E8A-4147-A177-3AD203B41FA5}">
                      <a16:colId xmlns:a16="http://schemas.microsoft.com/office/drawing/2014/main" val="3284181493"/>
                    </a:ext>
                  </a:extLst>
                </a:gridCol>
              </a:tblGrid>
              <a:tr h="28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Rain barrel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44" marR="14044" marT="14044" marB="0" anchor="ctr"/>
                </a:tc>
                <a:extLst>
                  <a:ext uri="{0D108BD9-81ED-4DB2-BD59-A6C34878D82A}">
                    <a16:rowId xmlns:a16="http://schemas.microsoft.com/office/drawing/2014/main" val="381282789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Rain garden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44" marR="14044" marT="14044" marB="0" anchor="ctr"/>
                </a:tc>
                <a:extLst>
                  <a:ext uri="{0D108BD9-81ED-4DB2-BD59-A6C34878D82A}">
                    <a16:rowId xmlns:a16="http://schemas.microsoft.com/office/drawing/2014/main" val="3581058371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Storage fixture, aboveground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44" marR="14044" marT="14044" marB="0" anchor="ctr"/>
                </a:tc>
                <a:extLst>
                  <a:ext uri="{0D108BD9-81ED-4DB2-BD59-A6C34878D82A}">
                    <a16:rowId xmlns:a16="http://schemas.microsoft.com/office/drawing/2014/main" val="3069935165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Storage fixture, underground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44" marR="14044" marT="14044" marB="0" anchor="ctr"/>
                </a:tc>
                <a:extLst>
                  <a:ext uri="{0D108BD9-81ED-4DB2-BD59-A6C34878D82A}">
                    <a16:rowId xmlns:a16="http://schemas.microsoft.com/office/drawing/2014/main" val="1930659379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Stormwater reuse system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44" marR="14044" marT="14044" marB="0" anchor="ctr"/>
                </a:tc>
                <a:extLst>
                  <a:ext uri="{0D108BD9-81ED-4DB2-BD59-A6C34878D82A}">
                    <a16:rowId xmlns:a16="http://schemas.microsoft.com/office/drawing/2014/main" val="2696976943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Tree trench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44" marR="14044" marT="14044" marB="0" anchor="ctr"/>
                </a:tc>
                <a:extLst>
                  <a:ext uri="{0D108BD9-81ED-4DB2-BD59-A6C34878D82A}">
                    <a16:rowId xmlns:a16="http://schemas.microsoft.com/office/drawing/2014/main" val="1622361773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Underground filtration, no underdrain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44" marR="14044" marT="14044" marB="0" anchor="ctr"/>
                </a:tc>
                <a:extLst>
                  <a:ext uri="{0D108BD9-81ED-4DB2-BD59-A6C34878D82A}">
                    <a16:rowId xmlns:a16="http://schemas.microsoft.com/office/drawing/2014/main" val="1742780108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Underground filtration, with underdrain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44" marR="14044" marT="14044" marB="0" anchor="ctr"/>
                </a:tc>
                <a:extLst>
                  <a:ext uri="{0D108BD9-81ED-4DB2-BD59-A6C34878D82A}">
                    <a16:rowId xmlns:a16="http://schemas.microsoft.com/office/drawing/2014/main" val="3259535100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Upland preserve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44" marR="14044" marT="14044" marB="0" anchor="ctr"/>
                </a:tc>
                <a:extLst>
                  <a:ext uri="{0D108BD9-81ED-4DB2-BD59-A6C34878D82A}">
                    <a16:rowId xmlns:a16="http://schemas.microsoft.com/office/drawing/2014/main" val="2675852462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Vegetated buffer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44" marR="14044" marT="14044" marB="0" anchor="ctr"/>
                </a:tc>
                <a:extLst>
                  <a:ext uri="{0D108BD9-81ED-4DB2-BD59-A6C34878D82A}">
                    <a16:rowId xmlns:a16="http://schemas.microsoft.com/office/drawing/2014/main" val="1008084734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Other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44" marR="14044" marT="14044" marB="0" anchor="ctr"/>
                </a:tc>
                <a:extLst>
                  <a:ext uri="{0D108BD9-81ED-4DB2-BD59-A6C34878D82A}">
                    <a16:rowId xmlns:a16="http://schemas.microsoft.com/office/drawing/2014/main" val="3742960289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Unknown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44" marR="14044" marT="14044" marB="0" anchor="ctr"/>
                </a:tc>
                <a:extLst>
                  <a:ext uri="{0D108BD9-81ED-4DB2-BD59-A6C34878D82A}">
                    <a16:rowId xmlns:a16="http://schemas.microsoft.com/office/drawing/2014/main" val="1827809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6846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P_BMPs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F68EE-BD65-4B62-A6DD-EC6B070BC2A9}"/>
              </a:ext>
            </a:extLst>
          </p:cNvPr>
          <p:cNvSpPr txBox="1"/>
          <p:nvPr/>
        </p:nvSpPr>
        <p:spPr>
          <a:xfrm>
            <a:off x="1647824" y="885825"/>
            <a:ext cx="73247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8080"/>
                </a:solidFill>
              </a:rPr>
              <a:t>BMP Surface Area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 square feet)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Designed Treatment Volume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(gallons?)</a:t>
            </a:r>
          </a:p>
          <a:p>
            <a:endParaRPr lang="en-US" sz="3000" b="1" dirty="0">
              <a:solidFill>
                <a:srgbClr val="008080"/>
              </a:solidFill>
            </a:endParaRPr>
          </a:p>
          <a:p>
            <a:r>
              <a:rPr lang="en-US" sz="3000" b="1" dirty="0">
                <a:solidFill>
                  <a:srgbClr val="008080"/>
                </a:solidFill>
              </a:rPr>
              <a:t>BMP Holds Water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(Yes, No, Unknown)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Design Infiltration Rate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(inches per hour)</a:t>
            </a:r>
          </a:p>
          <a:p>
            <a:endParaRPr lang="en-US" sz="3000" b="1" dirty="0">
              <a:solidFill>
                <a:srgbClr val="008080"/>
              </a:solidFill>
            </a:endParaRPr>
          </a:p>
          <a:p>
            <a:r>
              <a:rPr lang="en-US" sz="3000" b="1" dirty="0">
                <a:solidFill>
                  <a:srgbClr val="008080"/>
                </a:solidFill>
              </a:rPr>
              <a:t>BMP Filter Material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(domain)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000" b="1" dirty="0">
                <a:solidFill>
                  <a:srgbClr val="FF0000"/>
                </a:solidFill>
              </a:rPr>
              <a:t>BMP Filter Type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(recommended for removal)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Ground Cover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(new domain)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000" b="1" dirty="0">
                <a:solidFill>
                  <a:srgbClr val="008080"/>
                </a:solidFill>
              </a:rPr>
              <a:t>BMP Inspection Status 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(new domain)</a:t>
            </a:r>
          </a:p>
          <a:p>
            <a:endParaRPr lang="en-US" sz="26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0036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BMP Type – Filter Material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512DB7-8053-49A0-AEFE-50BCD9DE3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25935"/>
              </p:ext>
            </p:extLst>
          </p:nvPr>
        </p:nvGraphicFramePr>
        <p:xfrm>
          <a:off x="1638299" y="981073"/>
          <a:ext cx="3197413" cy="4076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7413">
                  <a:extLst>
                    <a:ext uri="{9D8B030D-6E8A-4147-A177-3AD203B41FA5}">
                      <a16:colId xmlns:a16="http://schemas.microsoft.com/office/drawing/2014/main" val="3667627539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Code/Value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23" marR="20923" marT="20923" marB="0" anchor="ctr"/>
                </a:tc>
                <a:extLst>
                  <a:ext uri="{0D108BD9-81ED-4DB2-BD59-A6C34878D82A}">
                    <a16:rowId xmlns:a16="http://schemas.microsoft.com/office/drawing/2014/main" val="1559278085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effectLst/>
                        </a:rPr>
                        <a:t>Gravel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23" marR="20923" marT="20923" marB="0" anchor="ctr"/>
                </a:tc>
                <a:extLst>
                  <a:ext uri="{0D108BD9-81ED-4DB2-BD59-A6C34878D82A}">
                    <a16:rowId xmlns:a16="http://schemas.microsoft.com/office/drawing/2014/main" val="3287867121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Rock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23" marR="20923" marT="20923" marB="0" anchor="ctr"/>
                </a:tc>
                <a:extLst>
                  <a:ext uri="{0D108BD9-81ED-4DB2-BD59-A6C34878D82A}">
                    <a16:rowId xmlns:a16="http://schemas.microsoft.com/office/drawing/2014/main" val="997117002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Sand compost mix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23" marR="20923" marT="20923" marB="0" anchor="ctr"/>
                </a:tc>
                <a:extLst>
                  <a:ext uri="{0D108BD9-81ED-4DB2-BD59-A6C34878D82A}">
                    <a16:rowId xmlns:a16="http://schemas.microsoft.com/office/drawing/2014/main" val="3518419853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Sand filter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23" marR="20923" marT="20923" marB="0" anchor="ctr"/>
                </a:tc>
                <a:extLst>
                  <a:ext uri="{0D108BD9-81ED-4DB2-BD59-A6C34878D82A}">
                    <a16:rowId xmlns:a16="http://schemas.microsoft.com/office/drawing/2014/main" val="239618923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Sand filter, iron-enhanced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23" marR="20923" marT="20923" marB="0" anchor="ctr"/>
                </a:tc>
                <a:extLst>
                  <a:ext uri="{0D108BD9-81ED-4DB2-BD59-A6C34878D82A}">
                    <a16:rowId xmlns:a16="http://schemas.microsoft.com/office/drawing/2014/main" val="591979432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Soil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23" marR="20923" marT="20923" marB="0" anchor="ctr"/>
                </a:tc>
                <a:extLst>
                  <a:ext uri="{0D108BD9-81ED-4DB2-BD59-A6C34878D82A}">
                    <a16:rowId xmlns:a16="http://schemas.microsoft.com/office/drawing/2014/main" val="3839716670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Spent lime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23" marR="20923" marT="20923" marB="0" anchor="ctr"/>
                </a:tc>
                <a:extLst>
                  <a:ext uri="{0D108BD9-81ED-4DB2-BD59-A6C34878D82A}">
                    <a16:rowId xmlns:a16="http://schemas.microsoft.com/office/drawing/2014/main" val="2061688137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Other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23" marR="20923" marT="20923" marB="0" anchor="ctr"/>
                </a:tc>
                <a:extLst>
                  <a:ext uri="{0D108BD9-81ED-4DB2-BD59-A6C34878D82A}">
                    <a16:rowId xmlns:a16="http://schemas.microsoft.com/office/drawing/2014/main" val="2297326302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effectLst/>
                        </a:rPr>
                        <a:t>Unknown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23" marR="20923" marT="20923" marB="0" anchor="ctr"/>
                </a:tc>
                <a:extLst>
                  <a:ext uri="{0D108BD9-81ED-4DB2-BD59-A6C34878D82A}">
                    <a16:rowId xmlns:a16="http://schemas.microsoft.com/office/drawing/2014/main" val="35154733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36EC08-BDF7-4BF0-A1E8-6EF762AB4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48530"/>
              </p:ext>
            </p:extLst>
          </p:nvPr>
        </p:nvGraphicFramePr>
        <p:xfrm>
          <a:off x="4982007" y="2809653"/>
          <a:ext cx="3928005" cy="2257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8005">
                  <a:extLst>
                    <a:ext uri="{9D8B030D-6E8A-4147-A177-3AD203B41FA5}">
                      <a16:colId xmlns:a16="http://schemas.microsoft.com/office/drawing/2014/main" val="3684750496"/>
                    </a:ext>
                  </a:extLst>
                </a:gridCol>
              </a:tblGrid>
              <a:tr h="1071115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Removed as per the direction</a:t>
                      </a:r>
                    </a:p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of the Point/Polygon Team (3/26/19)</a:t>
                      </a:r>
                      <a:endParaRPr lang="en-US" sz="2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72" marR="19772" marT="19772" marB="0" anchor="b"/>
                </a:tc>
                <a:extLst>
                  <a:ext uri="{0D108BD9-81ED-4DB2-BD59-A6C34878D82A}">
                    <a16:rowId xmlns:a16="http://schemas.microsoft.com/office/drawing/2014/main" val="742606036"/>
                  </a:ext>
                </a:extLst>
              </a:tr>
              <a:tr h="395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Surface Vegetation</a:t>
                      </a:r>
                      <a:endParaRPr lang="en-US" sz="23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72" marR="19772" marT="19772" marB="0" anchor="b"/>
                </a:tc>
                <a:extLst>
                  <a:ext uri="{0D108BD9-81ED-4DB2-BD59-A6C34878D82A}">
                    <a16:rowId xmlns:a16="http://schemas.microsoft.com/office/drawing/2014/main" val="2199326195"/>
                  </a:ext>
                </a:extLst>
              </a:tr>
              <a:tr h="395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Grass</a:t>
                      </a:r>
                      <a:endParaRPr lang="en-US" sz="2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72" marR="19772" marT="19772" marB="0" anchor="b"/>
                </a:tc>
                <a:extLst>
                  <a:ext uri="{0D108BD9-81ED-4DB2-BD59-A6C34878D82A}">
                    <a16:rowId xmlns:a16="http://schemas.microsoft.com/office/drawing/2014/main" val="3891652699"/>
                  </a:ext>
                </a:extLst>
              </a:tr>
              <a:tr h="395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Vegetation, low maintenance</a:t>
                      </a:r>
                      <a:endParaRPr lang="en-US" sz="2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72" marR="19772" marT="19772" marB="0" anchor="b"/>
                </a:tc>
                <a:extLst>
                  <a:ext uri="{0D108BD9-81ED-4DB2-BD59-A6C34878D82A}">
                    <a16:rowId xmlns:a16="http://schemas.microsoft.com/office/drawing/2014/main" val="317647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21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2765394" y="480566"/>
            <a:ext cx="5729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“Taking the pulse” of the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454B90-C579-4A50-BA90-C71E0CE319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64" y="153849"/>
            <a:ext cx="1136121" cy="1116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DE2AE4-DDF4-43DF-80EF-A31F693648DC}"/>
              </a:ext>
            </a:extLst>
          </p:cNvPr>
          <p:cNvSpPr txBox="1"/>
          <p:nvPr/>
        </p:nvSpPr>
        <p:spPr>
          <a:xfrm>
            <a:off x="1580254" y="1414210"/>
            <a:ext cx="73313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6600"/>
                </a:solidFill>
              </a:rPr>
              <a:t>Survey Monkey </a:t>
            </a:r>
            <a:r>
              <a:rPr lang="en-US" sz="3000" dirty="0">
                <a:solidFill>
                  <a:srgbClr val="7030A0"/>
                </a:solidFill>
              </a:rPr>
              <a:t>comments:</a:t>
            </a:r>
          </a:p>
          <a:p>
            <a:endParaRPr lang="en-US" sz="2600" b="1" dirty="0">
              <a:solidFill>
                <a:srgbClr val="7030A0"/>
              </a:solidFill>
            </a:endParaRPr>
          </a:p>
          <a:p>
            <a:r>
              <a:rPr lang="en-US" sz="2500" i="1" dirty="0">
                <a:solidFill>
                  <a:srgbClr val="7030A0"/>
                </a:solidFill>
              </a:rPr>
              <a:t>&gt;&gt; Participant feedback (come in prepared)</a:t>
            </a:r>
          </a:p>
          <a:p>
            <a:endParaRPr lang="en-US" sz="2500" i="1" dirty="0">
              <a:solidFill>
                <a:srgbClr val="7030A0"/>
              </a:solidFill>
            </a:endParaRPr>
          </a:p>
          <a:p>
            <a:r>
              <a:rPr lang="en-US" sz="2500" i="1" dirty="0">
                <a:solidFill>
                  <a:srgbClr val="7030A0"/>
                </a:solidFill>
              </a:rPr>
              <a:t>&gt;&gt; Fuller understanding of the </a:t>
            </a:r>
            <a:r>
              <a:rPr lang="en-US" sz="2500" b="1" i="1" dirty="0">
                <a:solidFill>
                  <a:srgbClr val="7030A0"/>
                </a:solidFill>
              </a:rPr>
              <a:t>wide</a:t>
            </a:r>
            <a:r>
              <a:rPr lang="en-US" sz="2500" i="1" dirty="0">
                <a:solidFill>
                  <a:srgbClr val="7030A0"/>
                </a:solidFill>
              </a:rPr>
              <a:t> </a:t>
            </a:r>
            <a:r>
              <a:rPr lang="en-US" sz="2500" b="1" i="1" dirty="0">
                <a:solidFill>
                  <a:srgbClr val="7030A0"/>
                </a:solidFill>
              </a:rPr>
              <a:t>range of business needs </a:t>
            </a:r>
            <a:r>
              <a:rPr lang="en-US" sz="2500" i="1" dirty="0">
                <a:solidFill>
                  <a:srgbClr val="7030A0"/>
                </a:solidFill>
              </a:rPr>
              <a:t>to be met by the standard and the data</a:t>
            </a:r>
          </a:p>
          <a:p>
            <a:endParaRPr lang="en-US" sz="2500" i="1" dirty="0">
              <a:solidFill>
                <a:srgbClr val="7030A0"/>
              </a:solidFill>
            </a:endParaRPr>
          </a:p>
          <a:p>
            <a:r>
              <a:rPr lang="en-US" sz="2500" i="1" dirty="0">
                <a:solidFill>
                  <a:srgbClr val="7030A0"/>
                </a:solidFill>
              </a:rPr>
              <a:t>&gt;&gt; The </a:t>
            </a:r>
            <a:r>
              <a:rPr lang="en-US" sz="2500" b="1" i="1" dirty="0">
                <a:solidFill>
                  <a:srgbClr val="7030A0"/>
                </a:solidFill>
              </a:rPr>
              <a:t>marginalizing</a:t>
            </a:r>
            <a:r>
              <a:rPr lang="en-US" sz="2500" i="1" dirty="0">
                <a:solidFill>
                  <a:srgbClr val="7030A0"/>
                </a:solidFill>
              </a:rPr>
              <a:t> of lesser (but important) needs</a:t>
            </a:r>
          </a:p>
          <a:p>
            <a:endParaRPr lang="en-US" sz="2500" i="1" dirty="0">
              <a:solidFill>
                <a:srgbClr val="7030A0"/>
              </a:solidFill>
            </a:endParaRPr>
          </a:p>
          <a:p>
            <a:r>
              <a:rPr lang="en-US" sz="2500" i="1" dirty="0">
                <a:solidFill>
                  <a:srgbClr val="7030A0"/>
                </a:solidFill>
              </a:rPr>
              <a:t>&gt;&gt; Stronger </a:t>
            </a:r>
            <a:r>
              <a:rPr lang="en-US" sz="2500" b="1" i="1" dirty="0">
                <a:solidFill>
                  <a:srgbClr val="7030A0"/>
                </a:solidFill>
              </a:rPr>
              <a:t>leveraging of existing resources</a:t>
            </a:r>
          </a:p>
          <a:p>
            <a:r>
              <a:rPr lang="en-US" sz="2500" i="1" dirty="0">
                <a:solidFill>
                  <a:srgbClr val="7030A0"/>
                </a:solidFill>
              </a:rPr>
              <a:t>     ESRI Local Government Info Model</a:t>
            </a:r>
          </a:p>
          <a:p>
            <a:r>
              <a:rPr lang="en-US" sz="2500" i="1" dirty="0">
                <a:solidFill>
                  <a:srgbClr val="7030A0"/>
                </a:solidFill>
              </a:rPr>
              <a:t>     Other standards (State DOTs, large cities schemas)</a:t>
            </a:r>
          </a:p>
        </p:txBody>
      </p:sp>
    </p:spTree>
    <p:extLst>
      <p:ext uri="{BB962C8B-B14F-4D97-AF65-F5344CB8AC3E}">
        <p14:creationId xmlns:p14="http://schemas.microsoft.com/office/powerpoint/2010/main" val="371175026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BMP Type – Filter Type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3CA9A9-798E-4EE7-A8FA-66DF3A74D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9393"/>
              </p:ext>
            </p:extLst>
          </p:nvPr>
        </p:nvGraphicFramePr>
        <p:xfrm>
          <a:off x="1676399" y="1028697"/>
          <a:ext cx="3708407" cy="3476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8407">
                  <a:extLst>
                    <a:ext uri="{9D8B030D-6E8A-4147-A177-3AD203B41FA5}">
                      <a16:colId xmlns:a16="http://schemas.microsoft.com/office/drawing/2014/main" val="633860645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algn="l" fontAlgn="b"/>
                      <a:r>
                        <a:rPr lang="en-US" sz="3500" b="1" u="none" strike="noStrike" dirty="0">
                          <a:effectLst/>
                        </a:rPr>
                        <a:t>Code/Value</a:t>
                      </a:r>
                      <a:endParaRPr lang="en-US" sz="35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71" marR="28971" marT="28971" marB="0" anchor="b"/>
                </a:tc>
                <a:extLst>
                  <a:ext uri="{0D108BD9-81ED-4DB2-BD59-A6C34878D82A}">
                    <a16:rowId xmlns:a16="http://schemas.microsoft.com/office/drawing/2014/main" val="52258779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algn="l" fontAlgn="b"/>
                      <a:r>
                        <a:rPr lang="en-US" sz="3500" u="none" strike="noStrike">
                          <a:effectLst/>
                        </a:rPr>
                        <a:t>Surface filter</a:t>
                      </a:r>
                      <a:endParaRPr lang="en-US" sz="35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71" marR="28971" marT="28971" marB="0" anchor="b"/>
                </a:tc>
                <a:extLst>
                  <a:ext uri="{0D108BD9-81ED-4DB2-BD59-A6C34878D82A}">
                    <a16:rowId xmlns:a16="http://schemas.microsoft.com/office/drawing/2014/main" val="2123148886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algn="l" fontAlgn="b"/>
                      <a:r>
                        <a:rPr lang="en-US" sz="3500" u="none" strike="noStrike" dirty="0">
                          <a:effectLst/>
                        </a:rPr>
                        <a:t>Underground filter</a:t>
                      </a:r>
                      <a:endParaRPr lang="en-US" sz="35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71" marR="28971" marT="28971" marB="0" anchor="b"/>
                </a:tc>
                <a:extLst>
                  <a:ext uri="{0D108BD9-81ED-4DB2-BD59-A6C34878D82A}">
                    <a16:rowId xmlns:a16="http://schemas.microsoft.com/office/drawing/2014/main" val="165050344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algn="l" fontAlgn="b"/>
                      <a:r>
                        <a:rPr lang="en-US" sz="3500" u="none" strike="noStrike">
                          <a:effectLst/>
                        </a:rPr>
                        <a:t>Perimeter filter</a:t>
                      </a:r>
                      <a:endParaRPr lang="en-US" sz="35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71" marR="28971" marT="28971" marB="0" anchor="b"/>
                </a:tc>
                <a:extLst>
                  <a:ext uri="{0D108BD9-81ED-4DB2-BD59-A6C34878D82A}">
                    <a16:rowId xmlns:a16="http://schemas.microsoft.com/office/drawing/2014/main" val="107101486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algn="l" fontAlgn="b"/>
                      <a:r>
                        <a:rPr lang="en-US" sz="3500" u="none" strike="noStrike">
                          <a:effectLst/>
                        </a:rPr>
                        <a:t>Other</a:t>
                      </a:r>
                      <a:endParaRPr lang="en-US" sz="35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71" marR="28971" marT="28971" marB="0" anchor="b"/>
                </a:tc>
                <a:extLst>
                  <a:ext uri="{0D108BD9-81ED-4DB2-BD59-A6C34878D82A}">
                    <a16:rowId xmlns:a16="http://schemas.microsoft.com/office/drawing/2014/main" val="1173426219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algn="l" fontAlgn="b"/>
                      <a:r>
                        <a:rPr lang="en-US" sz="3500" u="none" strike="noStrike" dirty="0">
                          <a:effectLst/>
                        </a:rPr>
                        <a:t>Unknown</a:t>
                      </a:r>
                      <a:endParaRPr lang="en-US" sz="35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71" marR="28971" marT="28971" marB="0" anchor="b"/>
                </a:tc>
                <a:extLst>
                  <a:ext uri="{0D108BD9-81ED-4DB2-BD59-A6C34878D82A}">
                    <a16:rowId xmlns:a16="http://schemas.microsoft.com/office/drawing/2014/main" val="27958692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B33156A-27D8-4F3D-AB54-7825002FA07F}"/>
              </a:ext>
            </a:extLst>
          </p:cNvPr>
          <p:cNvSpPr txBox="1"/>
          <p:nvPr/>
        </p:nvSpPr>
        <p:spPr>
          <a:xfrm>
            <a:off x="1594990" y="4723161"/>
            <a:ext cx="6834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This value &amp; domain are</a:t>
            </a:r>
          </a:p>
          <a:p>
            <a:r>
              <a:rPr lang="en-US" sz="3200" b="1" u="sng" dirty="0">
                <a:solidFill>
                  <a:srgbClr val="FF0000"/>
                </a:solidFill>
              </a:rPr>
              <a:t>recommended for deletion/removal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by the Point-Polygon Team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5773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BMP Type – Ground Cover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BF1464-9D5E-413D-A2C2-4D931B4AB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71517"/>
              </p:ext>
            </p:extLst>
          </p:nvPr>
        </p:nvGraphicFramePr>
        <p:xfrm>
          <a:off x="1638300" y="885825"/>
          <a:ext cx="3582208" cy="439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2208">
                  <a:extLst>
                    <a:ext uri="{9D8B030D-6E8A-4147-A177-3AD203B41FA5}">
                      <a16:colId xmlns:a16="http://schemas.microsoft.com/office/drawing/2014/main" val="2389310950"/>
                    </a:ext>
                  </a:extLst>
                </a:gridCol>
              </a:tblGrid>
              <a:tr h="370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1" u="none" strike="noStrike" dirty="0">
                          <a:effectLst/>
                        </a:rPr>
                        <a:t>Code/Value</a:t>
                      </a:r>
                      <a:endParaRPr lang="en-US" sz="2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77" marR="18277" marT="18277" marB="0" anchor="ctr"/>
                </a:tc>
                <a:extLst>
                  <a:ext uri="{0D108BD9-81ED-4DB2-BD59-A6C34878D82A}">
                    <a16:rowId xmlns:a16="http://schemas.microsoft.com/office/drawing/2014/main" val="3637411651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Asphalt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77" marR="18277" marT="18277" marB="0" anchor="ctr"/>
                </a:tc>
                <a:extLst>
                  <a:ext uri="{0D108BD9-81ED-4DB2-BD59-A6C34878D82A}">
                    <a16:rowId xmlns:a16="http://schemas.microsoft.com/office/drawing/2014/main" val="3886761264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Brick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77" marR="18277" marT="18277" marB="0" anchor="ctr"/>
                </a:tc>
                <a:extLst>
                  <a:ext uri="{0D108BD9-81ED-4DB2-BD59-A6C34878D82A}">
                    <a16:rowId xmlns:a16="http://schemas.microsoft.com/office/drawing/2014/main" val="1070850745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Concrete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77" marR="18277" marT="18277" marB="0" anchor="ctr"/>
                </a:tc>
                <a:extLst>
                  <a:ext uri="{0D108BD9-81ED-4DB2-BD59-A6C34878D82A}">
                    <a16:rowId xmlns:a16="http://schemas.microsoft.com/office/drawing/2014/main" val="211374840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Gravel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77" marR="18277" marT="18277" marB="0" anchor="ctr"/>
                </a:tc>
                <a:extLst>
                  <a:ext uri="{0D108BD9-81ED-4DB2-BD59-A6C34878D82A}">
                    <a16:rowId xmlns:a16="http://schemas.microsoft.com/office/drawing/2014/main" val="2492845872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Mulch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77" marR="18277" marT="18277" marB="0" anchor="ctr"/>
                </a:tc>
                <a:extLst>
                  <a:ext uri="{0D108BD9-81ED-4DB2-BD59-A6C34878D82A}">
                    <a16:rowId xmlns:a16="http://schemas.microsoft.com/office/drawing/2014/main" val="3063537273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Soil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77" marR="18277" marT="18277" marB="0" anchor="ctr"/>
                </a:tc>
                <a:extLst>
                  <a:ext uri="{0D108BD9-81ED-4DB2-BD59-A6C34878D82A}">
                    <a16:rowId xmlns:a16="http://schemas.microsoft.com/office/drawing/2014/main" val="2082211984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Vegetation, high maintenance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77" marR="18277" marT="18277" marB="0" anchor="ctr"/>
                </a:tc>
                <a:extLst>
                  <a:ext uri="{0D108BD9-81ED-4DB2-BD59-A6C34878D82A}">
                    <a16:rowId xmlns:a16="http://schemas.microsoft.com/office/drawing/2014/main" val="4166720133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Vegetation, low maintenance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77" marR="18277" marT="18277" marB="0" anchor="ctr"/>
                </a:tc>
                <a:extLst>
                  <a:ext uri="{0D108BD9-81ED-4DB2-BD59-A6C34878D82A}">
                    <a16:rowId xmlns:a16="http://schemas.microsoft.com/office/drawing/2014/main" val="4179395178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Vegetation, native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77" marR="18277" marT="18277" marB="0" anchor="ctr"/>
                </a:tc>
                <a:extLst>
                  <a:ext uri="{0D108BD9-81ED-4DB2-BD59-A6C34878D82A}">
                    <a16:rowId xmlns:a16="http://schemas.microsoft.com/office/drawing/2014/main" val="1604595363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Other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77" marR="18277" marT="18277" marB="0" anchor="ctr"/>
                </a:tc>
                <a:extLst>
                  <a:ext uri="{0D108BD9-81ED-4DB2-BD59-A6C34878D82A}">
                    <a16:rowId xmlns:a16="http://schemas.microsoft.com/office/drawing/2014/main" val="427895582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 dirty="0">
                          <a:effectLst/>
                        </a:rPr>
                        <a:t>Unknown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77" marR="18277" marT="18277" marB="0" anchor="ctr"/>
                </a:tc>
                <a:extLst>
                  <a:ext uri="{0D108BD9-81ED-4DB2-BD59-A6C34878D82A}">
                    <a16:rowId xmlns:a16="http://schemas.microsoft.com/office/drawing/2014/main" val="18563985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3EE43D-3572-495B-BAA6-C81136482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817578"/>
              </p:ext>
            </p:extLst>
          </p:nvPr>
        </p:nvGraphicFramePr>
        <p:xfrm>
          <a:off x="5353050" y="3532995"/>
          <a:ext cx="3539799" cy="1753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9799">
                  <a:extLst>
                    <a:ext uri="{9D8B030D-6E8A-4147-A177-3AD203B41FA5}">
                      <a16:colId xmlns:a16="http://schemas.microsoft.com/office/drawing/2014/main" val="306896899"/>
                    </a:ext>
                  </a:extLst>
                </a:gridCol>
              </a:tblGrid>
              <a:tr h="669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u="none" strike="noStrike" dirty="0">
                          <a:effectLst/>
                        </a:rPr>
                        <a:t>Removed values as per the Point/Polygon Team (3/26/19)</a:t>
                      </a:r>
                      <a:endParaRPr lang="en-US" sz="2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59" marR="18059" marT="18059" marB="0" anchor="ctr"/>
                </a:tc>
                <a:extLst>
                  <a:ext uri="{0D108BD9-81ED-4DB2-BD59-A6C34878D82A}">
                    <a16:rowId xmlns:a16="http://schemas.microsoft.com/office/drawing/2014/main" val="1856961759"/>
                  </a:ext>
                </a:extLst>
              </a:tr>
              <a:tr h="36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Seeded</a:t>
                      </a:r>
                      <a:endParaRPr lang="en-US" sz="21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59" marR="18059" marT="18059" marB="0" anchor="b"/>
                </a:tc>
                <a:extLst>
                  <a:ext uri="{0D108BD9-81ED-4DB2-BD59-A6C34878D82A}">
                    <a16:rowId xmlns:a16="http://schemas.microsoft.com/office/drawing/2014/main" val="2829562966"/>
                  </a:ext>
                </a:extLst>
              </a:tr>
              <a:tr h="36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Planted</a:t>
                      </a:r>
                      <a:endParaRPr lang="en-US" sz="21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59" marR="18059" marT="18059" marB="0" anchor="b"/>
                </a:tc>
                <a:extLst>
                  <a:ext uri="{0D108BD9-81ED-4DB2-BD59-A6C34878D82A}">
                    <a16:rowId xmlns:a16="http://schemas.microsoft.com/office/drawing/2014/main" val="3445402685"/>
                  </a:ext>
                </a:extLst>
              </a:tr>
              <a:tr h="36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Vegetation, non-native</a:t>
                      </a:r>
                      <a:endParaRPr lang="en-US" sz="2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59" marR="18059" marT="18059" marB="0" anchor="b"/>
                </a:tc>
                <a:extLst>
                  <a:ext uri="{0D108BD9-81ED-4DB2-BD59-A6C34878D82A}">
                    <a16:rowId xmlns:a16="http://schemas.microsoft.com/office/drawing/2014/main" val="3239576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67438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BMP Type – Inspection Status</a:t>
            </a:r>
          </a:p>
          <a:p>
            <a:r>
              <a:rPr lang="en-US" sz="3200" dirty="0">
                <a:solidFill>
                  <a:srgbClr val="008080"/>
                </a:solidFill>
              </a:rPr>
              <a:t>  Rename as </a:t>
            </a:r>
            <a:r>
              <a:rPr lang="en-US" sz="3200" b="1" i="1" u="sng" dirty="0">
                <a:solidFill>
                  <a:srgbClr val="008080"/>
                </a:solidFill>
              </a:rPr>
              <a:t>Inspection Cycle?</a:t>
            </a:r>
            <a:endParaRPr lang="en-US" sz="3200" i="1" u="sng" dirty="0">
              <a:solidFill>
                <a:srgbClr val="00808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432176-94C8-42AF-93C1-BC0DB298C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308566"/>
              </p:ext>
            </p:extLst>
          </p:nvPr>
        </p:nvGraphicFramePr>
        <p:xfrm>
          <a:off x="1616074" y="1428748"/>
          <a:ext cx="5470526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0526">
                  <a:extLst>
                    <a:ext uri="{9D8B030D-6E8A-4147-A177-3AD203B41FA5}">
                      <a16:colId xmlns:a16="http://schemas.microsoft.com/office/drawing/2014/main" val="86242047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 dirty="0">
                          <a:effectLst/>
                        </a:rPr>
                        <a:t>Code/Value</a:t>
                      </a:r>
                      <a:endParaRPr lang="en-US" sz="2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9004924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None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36331138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Requires Private Owner Action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8449575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Requires Utility Action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10131333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Other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32149230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Unknown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1383889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A22F0F-29CD-4DEF-B544-7E5DDB23B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23666"/>
              </p:ext>
            </p:extLst>
          </p:nvPr>
        </p:nvGraphicFramePr>
        <p:xfrm>
          <a:off x="1600199" y="4343400"/>
          <a:ext cx="5561837" cy="2059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1837">
                  <a:extLst>
                    <a:ext uri="{9D8B030D-6E8A-4147-A177-3AD203B41FA5}">
                      <a16:colId xmlns:a16="http://schemas.microsoft.com/office/drawing/2014/main" val="3580075679"/>
                    </a:ext>
                  </a:extLst>
                </a:gridCol>
              </a:tblGrid>
              <a:tr h="118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 dirty="0">
                          <a:effectLst/>
                        </a:rPr>
                        <a:t>Removed as per the direction of the Point/Polygon Team (3/26/19):</a:t>
                      </a:r>
                      <a:endParaRPr lang="en-US" sz="27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59" marR="23059" marT="23059" marB="0" anchor="b"/>
                </a:tc>
                <a:extLst>
                  <a:ext uri="{0D108BD9-81ED-4DB2-BD59-A6C34878D82A}">
                    <a16:rowId xmlns:a16="http://schemas.microsoft.com/office/drawing/2014/main" val="2939311925"/>
                  </a:ext>
                </a:extLst>
              </a:tr>
              <a:tr h="43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Resolved</a:t>
                      </a:r>
                      <a:endParaRPr lang="en-US" sz="2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59" marR="23059" marT="23059" marB="0" anchor="b"/>
                </a:tc>
                <a:extLst>
                  <a:ext uri="{0D108BD9-81ED-4DB2-BD59-A6C34878D82A}">
                    <a16:rowId xmlns:a16="http://schemas.microsoft.com/office/drawing/2014/main" val="1763415012"/>
                  </a:ext>
                </a:extLst>
              </a:tr>
              <a:tr h="43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Resolved in field</a:t>
                      </a:r>
                      <a:endParaRPr lang="en-US" sz="2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59" marR="23059" marT="23059" marB="0" anchor="b"/>
                </a:tc>
                <a:extLst>
                  <a:ext uri="{0D108BD9-81ED-4DB2-BD59-A6C34878D82A}">
                    <a16:rowId xmlns:a16="http://schemas.microsoft.com/office/drawing/2014/main" val="1063643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22878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P_BMPs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F68EE-BD65-4B62-A6DD-EC6B070BC2A9}"/>
              </a:ext>
            </a:extLst>
          </p:cNvPr>
          <p:cNvSpPr txBox="1"/>
          <p:nvPr/>
        </p:nvSpPr>
        <p:spPr>
          <a:xfrm>
            <a:off x="1647824" y="885825"/>
            <a:ext cx="732472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8080"/>
                </a:solidFill>
              </a:rPr>
              <a:t>BMP Rotation </a:t>
            </a:r>
            <a:r>
              <a:rPr lang="en-US" sz="2400" dirty="0"/>
              <a:t>(angle for symbol)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Horizontal Accuracy </a:t>
            </a:r>
            <a:r>
              <a:rPr lang="en-US" sz="2400" dirty="0"/>
              <a:t>(domain)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Vertical Accuracy </a:t>
            </a:r>
            <a:r>
              <a:rPr lang="en-US" sz="2400" dirty="0"/>
              <a:t>(domain)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Status </a:t>
            </a:r>
            <a:r>
              <a:rPr lang="en-US" sz="2400" dirty="0"/>
              <a:t>(domain)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Condition </a:t>
            </a:r>
            <a:r>
              <a:rPr lang="en-US" sz="2400" dirty="0"/>
              <a:t>(domain)</a:t>
            </a:r>
          </a:p>
          <a:p>
            <a:endParaRPr lang="en-US" dirty="0"/>
          </a:p>
          <a:p>
            <a:endParaRPr lang="en-US" sz="2400" b="1" dirty="0"/>
          </a:p>
          <a:p>
            <a:endParaRPr lang="en-US" sz="2400" dirty="0"/>
          </a:p>
          <a:p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6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3781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Horizontal Accuracy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EB787C-81B2-44CD-A5D8-98C6C24E6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4091"/>
              </p:ext>
            </p:extLst>
          </p:nvPr>
        </p:nvGraphicFramePr>
        <p:xfrm>
          <a:off x="1676400" y="914400"/>
          <a:ext cx="6868724" cy="3276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088502855"/>
                    </a:ext>
                  </a:extLst>
                </a:gridCol>
                <a:gridCol w="4811324">
                  <a:extLst>
                    <a:ext uri="{9D8B030D-6E8A-4147-A177-3AD203B41FA5}">
                      <a16:colId xmlns:a16="http://schemas.microsoft.com/office/drawing/2014/main" val="2813622437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>
                          <a:effectLst/>
                        </a:rPr>
                        <a:t>Code</a:t>
                      </a:r>
                      <a:endParaRPr lang="en-US" sz="2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 dirty="0">
                          <a:effectLst/>
                        </a:rPr>
                        <a:t>Value</a:t>
                      </a:r>
                      <a:endParaRPr lang="en-US" sz="2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4123311702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&lt; 0.1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Within 0.1 m or less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2211492579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0.1 - 0.5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Between 0.1 - 0.5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2236972867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0.5 - 1.9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Between 0.5 - 1.9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3635246174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2.0 - 4.9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Between 2.0 - 4.9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922157101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5.0 - 9.9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Between 5.0 - 9.9 m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1264907513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&gt; 10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More than 10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645242519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Other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Other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557522303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Unknown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Unknown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22006195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B34CC93-1313-4352-AD46-719A65E97628}"/>
              </a:ext>
            </a:extLst>
          </p:cNvPr>
          <p:cNvSpPr txBox="1"/>
          <p:nvPr/>
        </p:nvSpPr>
        <p:spPr>
          <a:xfrm>
            <a:off x="1595487" y="4467225"/>
            <a:ext cx="68341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GPS units are in </a:t>
            </a:r>
            <a:r>
              <a:rPr lang="en-US" sz="2500" b="1" dirty="0">
                <a:solidFill>
                  <a:srgbClr val="C00000"/>
                </a:solidFill>
              </a:rPr>
              <a:t>meters</a:t>
            </a:r>
          </a:p>
          <a:p>
            <a:r>
              <a:rPr lang="en-US" sz="2500" dirty="0"/>
              <a:t>Most other units in our standard are in </a:t>
            </a:r>
            <a:r>
              <a:rPr lang="en-US" sz="2500" b="1" dirty="0">
                <a:solidFill>
                  <a:srgbClr val="0066FF"/>
                </a:solidFill>
              </a:rPr>
              <a:t>feet</a:t>
            </a:r>
          </a:p>
        </p:txBody>
      </p:sp>
    </p:spTree>
    <p:extLst>
      <p:ext uri="{BB962C8B-B14F-4D97-AF65-F5344CB8AC3E}">
        <p14:creationId xmlns:p14="http://schemas.microsoft.com/office/powerpoint/2010/main" val="44384275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Vertical Accuracy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6EAA71-6F25-4A1C-8833-11892CAB4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015482"/>
              </p:ext>
            </p:extLst>
          </p:nvPr>
        </p:nvGraphicFramePr>
        <p:xfrm>
          <a:off x="1600200" y="990600"/>
          <a:ext cx="66929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2307">
                  <a:extLst>
                    <a:ext uri="{9D8B030D-6E8A-4147-A177-3AD203B41FA5}">
                      <a16:colId xmlns:a16="http://schemas.microsoft.com/office/drawing/2014/main" val="2957501812"/>
                    </a:ext>
                  </a:extLst>
                </a:gridCol>
                <a:gridCol w="5170593">
                  <a:extLst>
                    <a:ext uri="{9D8B030D-6E8A-4147-A177-3AD203B41FA5}">
                      <a16:colId xmlns:a16="http://schemas.microsoft.com/office/drawing/2014/main" val="407821031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>
                          <a:effectLst/>
                        </a:rPr>
                        <a:t>Code</a:t>
                      </a:r>
                      <a:endParaRPr lang="en-US" sz="2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</a:rPr>
                        <a:t>Value</a:t>
                      </a:r>
                      <a:endParaRPr lang="en-US" sz="2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extLst>
                  <a:ext uri="{0D108BD9-81ED-4DB2-BD59-A6C34878D82A}">
                    <a16:rowId xmlns:a16="http://schemas.microsoft.com/office/drawing/2014/main" val="190187835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&lt;= 0.1 Ft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Less than or equal to </a:t>
                      </a:r>
                      <a:r>
                        <a:rPr lang="en-US" sz="2300" b="1" u="none" strike="noStrike" dirty="0">
                          <a:effectLst/>
                        </a:rPr>
                        <a:t>one-tenth of a foot</a:t>
                      </a:r>
                      <a:endParaRPr lang="en-US" sz="2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extLst>
                  <a:ext uri="{0D108BD9-81ED-4DB2-BD59-A6C34878D82A}">
                    <a16:rowId xmlns:a16="http://schemas.microsoft.com/office/drawing/2014/main" val="200684144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&lt;= 1.0 Ft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Less than or equal to </a:t>
                      </a:r>
                      <a:r>
                        <a:rPr lang="en-US" sz="2300" b="1" u="none" strike="noStrike" dirty="0">
                          <a:effectLst/>
                        </a:rPr>
                        <a:t>one foot</a:t>
                      </a:r>
                      <a:endParaRPr lang="en-US" sz="2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extLst>
                  <a:ext uri="{0D108BD9-81ED-4DB2-BD59-A6C34878D82A}">
                    <a16:rowId xmlns:a16="http://schemas.microsoft.com/office/drawing/2014/main" val="150205205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&lt;= 2.0 Ft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Less than or equal to </a:t>
                      </a:r>
                      <a:r>
                        <a:rPr lang="en-US" sz="2300" b="1" u="none" strike="noStrike" dirty="0">
                          <a:effectLst/>
                        </a:rPr>
                        <a:t>two feet</a:t>
                      </a:r>
                      <a:endParaRPr lang="en-US" sz="2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extLst>
                  <a:ext uri="{0D108BD9-81ED-4DB2-BD59-A6C34878D82A}">
                    <a16:rowId xmlns:a16="http://schemas.microsoft.com/office/drawing/2014/main" val="60898131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&lt;= 5.0 Ft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Less than or equal to </a:t>
                      </a:r>
                      <a:r>
                        <a:rPr lang="en-US" sz="2300" b="1" u="none" strike="noStrike" dirty="0">
                          <a:effectLst/>
                        </a:rPr>
                        <a:t>five feet</a:t>
                      </a:r>
                      <a:endParaRPr lang="en-US" sz="2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extLst>
                  <a:ext uri="{0D108BD9-81ED-4DB2-BD59-A6C34878D82A}">
                    <a16:rowId xmlns:a16="http://schemas.microsoft.com/office/drawing/2014/main" val="20401116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&gt; 5.0 Ft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</a:rPr>
                        <a:t>Greater than five feet</a:t>
                      </a:r>
                      <a:endParaRPr lang="en-US" sz="2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extLst>
                  <a:ext uri="{0D108BD9-81ED-4DB2-BD59-A6C34878D82A}">
                    <a16:rowId xmlns:a16="http://schemas.microsoft.com/office/drawing/2014/main" val="2801752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79706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600200" y="381000"/>
            <a:ext cx="7172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8080"/>
                </a:solidFill>
              </a:rPr>
              <a:t>BMP Status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ECB7E-D732-43C7-BFCB-AD3AAA152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74553"/>
              </p:ext>
            </p:extLst>
          </p:nvPr>
        </p:nvGraphicFramePr>
        <p:xfrm>
          <a:off x="1715581" y="1266949"/>
          <a:ext cx="2434144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4144">
                  <a:extLst>
                    <a:ext uri="{9D8B030D-6E8A-4147-A177-3AD203B41FA5}">
                      <a16:colId xmlns:a16="http://schemas.microsoft.com/office/drawing/2014/main" val="409417958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1" u="none" strike="noStrike" dirty="0">
                          <a:effectLst/>
                        </a:rPr>
                        <a:t>Code/Value</a:t>
                      </a:r>
                      <a:endParaRPr lang="en-US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83610665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 dirty="0">
                          <a:effectLst/>
                        </a:rPr>
                        <a:t>Active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422378617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Inactive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415401911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Removed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16922613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Proposed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0202963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Abandoned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195284877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 dirty="0">
                          <a:effectLst/>
                        </a:rPr>
                        <a:t>Other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71289362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 dirty="0">
                          <a:effectLst/>
                        </a:rPr>
                        <a:t>Unknown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22482287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B29FE0F-40E1-485D-BED2-503AA7880813}"/>
              </a:ext>
            </a:extLst>
          </p:cNvPr>
          <p:cNvSpPr txBox="1"/>
          <p:nvPr/>
        </p:nvSpPr>
        <p:spPr>
          <a:xfrm>
            <a:off x="4403770" y="1150835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Same as?: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Status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Status</a:t>
            </a:r>
          </a:p>
          <a:p>
            <a:r>
              <a:rPr lang="en-US" sz="3200" b="1" dirty="0">
                <a:solidFill>
                  <a:srgbClr val="663300"/>
                </a:solidFill>
              </a:rPr>
              <a:t>Artificial Path Status</a:t>
            </a:r>
          </a:p>
          <a:p>
            <a:endParaRPr lang="en-US" sz="32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4736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P_BMPs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F68EE-BD65-4B62-A6DD-EC6B070BC2A9}"/>
              </a:ext>
            </a:extLst>
          </p:cNvPr>
          <p:cNvSpPr txBox="1"/>
          <p:nvPr/>
        </p:nvSpPr>
        <p:spPr>
          <a:xfrm>
            <a:off x="1647824" y="885825"/>
            <a:ext cx="732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8080"/>
                </a:solidFill>
              </a:rPr>
              <a:t>BMP Condition &gt;&gt;</a:t>
            </a:r>
            <a:endParaRPr lang="en-US" sz="2600" b="1" dirty="0">
              <a:solidFill>
                <a:srgbClr val="00808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34401C4-E342-49B2-AF0E-0E0C7247B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41841"/>
              </p:ext>
            </p:extLst>
          </p:nvPr>
        </p:nvGraphicFramePr>
        <p:xfrm>
          <a:off x="4926830" y="292386"/>
          <a:ext cx="2331219" cy="4118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1219">
                  <a:extLst>
                    <a:ext uri="{9D8B030D-6E8A-4147-A177-3AD203B41FA5}">
                      <a16:colId xmlns:a16="http://schemas.microsoft.com/office/drawing/2014/main" val="3901823857"/>
                    </a:ext>
                  </a:extLst>
                </a:gridCol>
              </a:tblGrid>
              <a:tr h="34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Code/Value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59" marR="17159" marT="17159" marB="0" anchor="b"/>
                </a:tc>
                <a:extLst>
                  <a:ext uri="{0D108BD9-81ED-4DB2-BD59-A6C34878D82A}">
                    <a16:rowId xmlns:a16="http://schemas.microsoft.com/office/drawing/2014/main" val="2231378341"/>
                  </a:ext>
                </a:extLst>
              </a:tr>
              <a:tr h="34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Excellent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59" marR="17159" marT="17159" marB="0" anchor="b"/>
                </a:tc>
                <a:extLst>
                  <a:ext uri="{0D108BD9-81ED-4DB2-BD59-A6C34878D82A}">
                    <a16:rowId xmlns:a16="http://schemas.microsoft.com/office/drawing/2014/main" val="2963307302"/>
                  </a:ext>
                </a:extLst>
              </a:tr>
              <a:tr h="34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Very Good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59" marR="17159" marT="17159" marB="0" anchor="b"/>
                </a:tc>
                <a:extLst>
                  <a:ext uri="{0D108BD9-81ED-4DB2-BD59-A6C34878D82A}">
                    <a16:rowId xmlns:a16="http://schemas.microsoft.com/office/drawing/2014/main" val="1361214124"/>
                  </a:ext>
                </a:extLst>
              </a:tr>
              <a:tr h="34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Good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59" marR="17159" marT="17159" marB="0" anchor="b"/>
                </a:tc>
                <a:extLst>
                  <a:ext uri="{0D108BD9-81ED-4DB2-BD59-A6C34878D82A}">
                    <a16:rowId xmlns:a16="http://schemas.microsoft.com/office/drawing/2014/main" val="3361014962"/>
                  </a:ext>
                </a:extLst>
              </a:tr>
              <a:tr h="34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59" marR="17159" marT="17159" marB="0" anchor="b"/>
                </a:tc>
                <a:extLst>
                  <a:ext uri="{0D108BD9-81ED-4DB2-BD59-A6C34878D82A}">
                    <a16:rowId xmlns:a16="http://schemas.microsoft.com/office/drawing/2014/main" val="3899117740"/>
                  </a:ext>
                </a:extLst>
              </a:tr>
              <a:tr h="34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Needs Maintenance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59" marR="17159" marT="17159" marB="0" anchor="b"/>
                </a:tc>
                <a:extLst>
                  <a:ext uri="{0D108BD9-81ED-4DB2-BD59-A6C34878D82A}">
                    <a16:rowId xmlns:a16="http://schemas.microsoft.com/office/drawing/2014/main" val="3433167369"/>
                  </a:ext>
                </a:extLst>
              </a:tr>
              <a:tr h="34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59" marR="17159" marT="17159" marB="0" anchor="b"/>
                </a:tc>
                <a:extLst>
                  <a:ext uri="{0D108BD9-81ED-4DB2-BD59-A6C34878D82A}">
                    <a16:rowId xmlns:a16="http://schemas.microsoft.com/office/drawing/2014/main" val="966322039"/>
                  </a:ext>
                </a:extLst>
              </a:tr>
              <a:tr h="34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Very Poor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59" marR="17159" marT="17159" marB="0" anchor="b"/>
                </a:tc>
                <a:extLst>
                  <a:ext uri="{0D108BD9-81ED-4DB2-BD59-A6C34878D82A}">
                    <a16:rowId xmlns:a16="http://schemas.microsoft.com/office/drawing/2014/main" val="3623552197"/>
                  </a:ext>
                </a:extLst>
              </a:tr>
              <a:tr h="34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Non-functioning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59" marR="17159" marT="17159" marB="0" anchor="b"/>
                </a:tc>
                <a:extLst>
                  <a:ext uri="{0D108BD9-81ED-4DB2-BD59-A6C34878D82A}">
                    <a16:rowId xmlns:a16="http://schemas.microsoft.com/office/drawing/2014/main" val="3245852636"/>
                  </a:ext>
                </a:extLst>
              </a:tr>
              <a:tr h="34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Failed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59" marR="17159" marT="17159" marB="0" anchor="b"/>
                </a:tc>
                <a:extLst>
                  <a:ext uri="{0D108BD9-81ED-4DB2-BD59-A6C34878D82A}">
                    <a16:rowId xmlns:a16="http://schemas.microsoft.com/office/drawing/2014/main" val="4003947808"/>
                  </a:ext>
                </a:extLst>
              </a:tr>
              <a:tr h="34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Under construction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59" marR="17159" marT="17159" marB="0" anchor="b"/>
                </a:tc>
                <a:extLst>
                  <a:ext uri="{0D108BD9-81ED-4DB2-BD59-A6C34878D82A}">
                    <a16:rowId xmlns:a16="http://schemas.microsoft.com/office/drawing/2014/main" val="767306094"/>
                  </a:ext>
                </a:extLst>
              </a:tr>
              <a:tr h="34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Unknown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59" marR="17159" marT="17159" marB="0" anchor="b"/>
                </a:tc>
                <a:extLst>
                  <a:ext uri="{0D108BD9-81ED-4DB2-BD59-A6C34878D82A}">
                    <a16:rowId xmlns:a16="http://schemas.microsoft.com/office/drawing/2014/main" val="8260199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191CE9F-D844-44B8-94E1-D5CD395E3F1B}"/>
              </a:ext>
            </a:extLst>
          </p:cNvPr>
          <p:cNvSpPr txBox="1"/>
          <p:nvPr/>
        </p:nvSpPr>
        <p:spPr>
          <a:xfrm>
            <a:off x="1662162" y="4800600"/>
            <a:ext cx="732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8080"/>
                </a:solidFill>
              </a:rPr>
              <a:t>BMP Condition Assessed </a:t>
            </a:r>
            <a:r>
              <a:rPr lang="en-US" sz="2400" b="1" dirty="0"/>
              <a:t>(date)</a:t>
            </a:r>
          </a:p>
        </p:txBody>
      </p:sp>
    </p:spTree>
    <p:extLst>
      <p:ext uri="{BB962C8B-B14F-4D97-AF65-F5344CB8AC3E}">
        <p14:creationId xmlns:p14="http://schemas.microsoft.com/office/powerpoint/2010/main" val="51554839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1F2B9E-E11F-4B6C-A24B-A4D875458EB0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165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P_BMPs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90610" y="1247997"/>
            <a:ext cx="71723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80"/>
                </a:solidFill>
              </a:rPr>
              <a:t>BMP Condition Assessed </a:t>
            </a:r>
            <a:r>
              <a:rPr lang="en-US" sz="2800" b="1" dirty="0"/>
              <a:t>(date)</a:t>
            </a:r>
          </a:p>
          <a:p>
            <a:r>
              <a:rPr lang="en-US" sz="3600" b="1" dirty="0">
                <a:solidFill>
                  <a:srgbClr val="008080"/>
                </a:solidFill>
              </a:rPr>
              <a:t>BMP Structure Installed </a:t>
            </a:r>
            <a:r>
              <a:rPr lang="en-US" sz="2800" b="1" dirty="0"/>
              <a:t>(date)</a:t>
            </a:r>
          </a:p>
          <a:p>
            <a:r>
              <a:rPr lang="en-US" sz="3600" b="1" dirty="0">
                <a:solidFill>
                  <a:srgbClr val="008080"/>
                </a:solidFill>
              </a:rPr>
              <a:t>BMP Structure Modified </a:t>
            </a:r>
            <a:r>
              <a:rPr lang="en-US" sz="2800" b="1" dirty="0"/>
              <a:t>(date)</a:t>
            </a:r>
          </a:p>
          <a:p>
            <a:endParaRPr lang="en-US" sz="2800" dirty="0"/>
          </a:p>
          <a:p>
            <a:r>
              <a:rPr lang="en-US" sz="3600" b="1" dirty="0">
                <a:solidFill>
                  <a:srgbClr val="008080"/>
                </a:solidFill>
              </a:rPr>
              <a:t>BMP Vertical Datum</a:t>
            </a:r>
          </a:p>
          <a:p>
            <a:r>
              <a:rPr lang="en-US" sz="3600" b="1" dirty="0">
                <a:solidFill>
                  <a:srgbClr val="008080"/>
                </a:solidFill>
              </a:rPr>
              <a:t>BMP Horizontal Datum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568002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P_BMPs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F68EE-BD65-4B62-A6DD-EC6B070BC2A9}"/>
              </a:ext>
            </a:extLst>
          </p:cNvPr>
          <p:cNvSpPr txBox="1"/>
          <p:nvPr/>
        </p:nvSpPr>
        <p:spPr>
          <a:xfrm>
            <a:off x="1647824" y="885825"/>
            <a:ext cx="7324726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8080"/>
                </a:solidFill>
              </a:rPr>
              <a:t>BMP General Structure Location</a:t>
            </a:r>
          </a:p>
          <a:p>
            <a:r>
              <a:rPr lang="en-US" sz="2000" b="1" dirty="0"/>
              <a:t>(address point/intersection)</a:t>
            </a:r>
          </a:p>
          <a:p>
            <a:endParaRPr lang="en-US" sz="2000" b="1" dirty="0"/>
          </a:p>
          <a:p>
            <a:r>
              <a:rPr lang="en-US" sz="3200" b="1" dirty="0">
                <a:solidFill>
                  <a:srgbClr val="008080"/>
                </a:solidFill>
              </a:rPr>
              <a:t>BMP Easement (yes, no, unknown)</a:t>
            </a:r>
          </a:p>
          <a:p>
            <a:endParaRPr lang="en-US" sz="2000" b="1" dirty="0"/>
          </a:p>
          <a:p>
            <a:r>
              <a:rPr lang="en-US" sz="3000" b="1" dirty="0">
                <a:solidFill>
                  <a:srgbClr val="008080"/>
                </a:solidFill>
              </a:rPr>
              <a:t>BMP Link to Public As-Builts</a:t>
            </a:r>
          </a:p>
          <a:p>
            <a:endParaRPr lang="en-US" sz="3000" b="1" dirty="0">
              <a:solidFill>
                <a:srgbClr val="008080"/>
              </a:solidFill>
            </a:endParaRPr>
          </a:p>
          <a:p>
            <a:r>
              <a:rPr lang="en-US" sz="3000" b="1" dirty="0">
                <a:solidFill>
                  <a:srgbClr val="008080"/>
                </a:solidFill>
              </a:rPr>
              <a:t>BMP Consequence of Failure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Probability of Failure</a:t>
            </a:r>
          </a:p>
          <a:p>
            <a:r>
              <a:rPr lang="en-US" sz="3000" b="1" dirty="0">
                <a:solidFill>
                  <a:srgbClr val="008080"/>
                </a:solidFill>
              </a:rPr>
              <a:t>BMP Critical to System</a:t>
            </a:r>
          </a:p>
          <a:p>
            <a:endParaRPr lang="en-US" sz="3000" b="1" dirty="0">
              <a:solidFill>
                <a:srgbClr val="008080"/>
              </a:solidFill>
            </a:endParaRPr>
          </a:p>
          <a:p>
            <a:endParaRPr lang="en-US" sz="3000" b="1" dirty="0">
              <a:solidFill>
                <a:srgbClr val="008080"/>
              </a:solidFill>
            </a:endParaRPr>
          </a:p>
          <a:p>
            <a:endParaRPr lang="en-US" sz="2000" b="1" dirty="0"/>
          </a:p>
          <a:p>
            <a:endParaRPr lang="en-US" dirty="0"/>
          </a:p>
          <a:p>
            <a:endParaRPr lang="en-US" sz="2400" b="1" dirty="0"/>
          </a:p>
          <a:p>
            <a:endParaRPr lang="en-US" sz="2400" dirty="0"/>
          </a:p>
          <a:p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6918A-8D58-4464-B555-5443D6FDD6F9}"/>
              </a:ext>
            </a:extLst>
          </p:cNvPr>
          <p:cNvSpPr/>
          <p:nvPr/>
        </p:nvSpPr>
        <p:spPr>
          <a:xfrm>
            <a:off x="1681212" y="5230240"/>
            <a:ext cx="6681738" cy="776736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19196-644C-47B8-AEC0-A9D5E0044237}"/>
              </a:ext>
            </a:extLst>
          </p:cNvPr>
          <p:cNvSpPr txBox="1"/>
          <p:nvPr/>
        </p:nvSpPr>
        <p:spPr>
          <a:xfrm>
            <a:off x="1618688" y="5306475"/>
            <a:ext cx="67808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1-5 rating system (1=low, 5=high)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BF082-DBE9-43D8-B227-9CFCE8E13A45}"/>
              </a:ext>
            </a:extLst>
          </p:cNvPr>
          <p:cNvSpPr/>
          <p:nvPr/>
        </p:nvSpPr>
        <p:spPr>
          <a:xfrm>
            <a:off x="1541526" y="3581400"/>
            <a:ext cx="7162800" cy="25717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70A64-40DF-48CD-8223-B2DAB39A75C7}"/>
              </a:ext>
            </a:extLst>
          </p:cNvPr>
          <p:cNvSpPr txBox="1"/>
          <p:nvPr/>
        </p:nvSpPr>
        <p:spPr>
          <a:xfrm>
            <a:off x="2765394" y="480566"/>
            <a:ext cx="5729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“Taking the pulse” of the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EFB5F4-4371-42AC-B845-3F20A40D8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64" y="153849"/>
            <a:ext cx="1136121" cy="11166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0735D4-671B-412B-AA91-C7338152442B}"/>
              </a:ext>
            </a:extLst>
          </p:cNvPr>
          <p:cNvSpPr txBox="1"/>
          <p:nvPr/>
        </p:nvSpPr>
        <p:spPr>
          <a:xfrm>
            <a:off x="1641214" y="1539244"/>
            <a:ext cx="685321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At our Summit on April 17, 2018 in Medina:</a:t>
            </a:r>
          </a:p>
          <a:p>
            <a:endParaRPr lang="en-US" sz="2600" b="1" dirty="0">
              <a:solidFill>
                <a:srgbClr val="7030A0"/>
              </a:solidFill>
            </a:endParaRPr>
          </a:p>
          <a:p>
            <a:r>
              <a:rPr lang="en-US" sz="2600" dirty="0">
                <a:solidFill>
                  <a:srgbClr val="7030A0"/>
                </a:solidFill>
              </a:rPr>
              <a:t>Project Steering Team to convene: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“4 to 6 meetings over 12 to 18 months”</a:t>
            </a:r>
          </a:p>
          <a:p>
            <a:endParaRPr lang="en-US" sz="2600" b="1" dirty="0">
              <a:solidFill>
                <a:srgbClr val="7030A0"/>
              </a:solidFill>
            </a:endParaRPr>
          </a:p>
          <a:p>
            <a:r>
              <a:rPr lang="en-US" sz="2600" b="1" dirty="0">
                <a:solidFill>
                  <a:srgbClr val="7030A0"/>
                </a:solidFill>
              </a:rPr>
              <a:t>6/28/18: 	MWMO, Minneapolis</a:t>
            </a:r>
          </a:p>
          <a:p>
            <a:r>
              <a:rPr lang="en-US" sz="2600" b="1" dirty="0">
                <a:solidFill>
                  <a:srgbClr val="7030A0"/>
                </a:solidFill>
              </a:rPr>
              <a:t>8/26/18: 	CCWMO, Chaska</a:t>
            </a:r>
          </a:p>
          <a:p>
            <a:r>
              <a:rPr lang="en-US" sz="2600" b="1" dirty="0">
                <a:solidFill>
                  <a:srgbClr val="7030A0"/>
                </a:solidFill>
              </a:rPr>
              <a:t>11/14/18:	City of Blaine</a:t>
            </a:r>
          </a:p>
          <a:p>
            <a:r>
              <a:rPr lang="en-US" sz="2600" b="1" dirty="0">
                <a:solidFill>
                  <a:srgbClr val="7030A0"/>
                </a:solidFill>
              </a:rPr>
              <a:t>2/26/19:	City of Maple Grove</a:t>
            </a:r>
          </a:p>
          <a:p>
            <a:r>
              <a:rPr lang="en-US" sz="2600" b="1" dirty="0">
                <a:solidFill>
                  <a:srgbClr val="7030A0"/>
                </a:solidFill>
              </a:rPr>
              <a:t>4/30/19:	ESRI, Eagan</a:t>
            </a:r>
          </a:p>
        </p:txBody>
      </p:sp>
    </p:spTree>
    <p:extLst>
      <p:ext uri="{BB962C8B-B14F-4D97-AF65-F5344CB8AC3E}">
        <p14:creationId xmlns:p14="http://schemas.microsoft.com/office/powerpoint/2010/main" val="29452114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P_BMPs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E725D-DCC0-491E-892B-42853EEB258A}"/>
              </a:ext>
            </a:extLst>
          </p:cNvPr>
          <p:cNvSpPr txBox="1"/>
          <p:nvPr/>
        </p:nvSpPr>
        <p:spPr>
          <a:xfrm>
            <a:off x="1538337" y="1135465"/>
            <a:ext cx="73491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BMP Ownership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008080"/>
                </a:solidFill>
              </a:rPr>
              <a:t>BMP Ownership Name</a:t>
            </a:r>
          </a:p>
          <a:p>
            <a:endParaRPr lang="en-US" sz="3200" b="1" dirty="0">
              <a:solidFill>
                <a:srgbClr val="9900FF"/>
              </a:solidFill>
            </a:endParaRPr>
          </a:p>
          <a:p>
            <a:r>
              <a:rPr lang="en-US" sz="3200" b="1" dirty="0">
                <a:solidFill>
                  <a:srgbClr val="008080"/>
                </a:solidFill>
              </a:rPr>
              <a:t>BMP Maintenance Authority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008080"/>
                </a:solidFill>
              </a:rPr>
              <a:t>BMP Maintenance Authority Name</a:t>
            </a:r>
          </a:p>
          <a:p>
            <a:endParaRPr lang="en-US" sz="3200" b="1" dirty="0">
              <a:solidFill>
                <a:srgbClr val="008080"/>
              </a:solidFill>
            </a:endParaRPr>
          </a:p>
          <a:p>
            <a:r>
              <a:rPr lang="en-US" sz="3200" b="1" dirty="0">
                <a:solidFill>
                  <a:srgbClr val="008080"/>
                </a:solidFill>
              </a:rPr>
              <a:t>BMP Producer/Source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008080"/>
                </a:solidFill>
              </a:rPr>
              <a:t>BMP Producer/Source Name</a:t>
            </a:r>
          </a:p>
          <a:p>
            <a:endParaRPr lang="en-US" sz="3200" b="1" dirty="0">
              <a:solidFill>
                <a:srgbClr val="0066FF"/>
              </a:solidFill>
            </a:endParaRPr>
          </a:p>
          <a:p>
            <a:r>
              <a:rPr lang="en-US" sz="3200" b="1" dirty="0"/>
              <a:t>*Shared domain: Management Type</a:t>
            </a:r>
          </a:p>
        </p:txBody>
      </p:sp>
    </p:spTree>
    <p:extLst>
      <p:ext uri="{BB962C8B-B14F-4D97-AF65-F5344CB8AC3E}">
        <p14:creationId xmlns:p14="http://schemas.microsoft.com/office/powerpoint/2010/main" val="236244290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1F2B9E-E11F-4B6C-A24B-A4D875458EB0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165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P_BMPs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90610" y="1247997"/>
            <a:ext cx="71723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8080"/>
                </a:solidFill>
              </a:rPr>
              <a:t>Last Modified</a:t>
            </a:r>
          </a:p>
          <a:p>
            <a:r>
              <a:rPr lang="en-US" sz="3400" b="1" dirty="0">
                <a:solidFill>
                  <a:srgbClr val="008080"/>
                </a:solidFill>
              </a:rPr>
              <a:t>CTU Name</a:t>
            </a:r>
          </a:p>
          <a:p>
            <a:r>
              <a:rPr lang="en-US" sz="3400" b="1" dirty="0">
                <a:solidFill>
                  <a:srgbClr val="008080"/>
                </a:solidFill>
              </a:rPr>
              <a:t>CTU Code</a:t>
            </a:r>
          </a:p>
          <a:p>
            <a:r>
              <a:rPr lang="en-US" sz="3400" b="1" dirty="0">
                <a:solidFill>
                  <a:srgbClr val="008080"/>
                </a:solidFill>
              </a:rPr>
              <a:t>County Code</a:t>
            </a:r>
          </a:p>
          <a:p>
            <a:r>
              <a:rPr lang="en-US" sz="3400" b="1" dirty="0">
                <a:solidFill>
                  <a:srgbClr val="008080"/>
                </a:solidFill>
              </a:rPr>
              <a:t>County Name</a:t>
            </a:r>
          </a:p>
          <a:p>
            <a:r>
              <a:rPr lang="en-US" sz="3400" b="1" dirty="0">
                <a:solidFill>
                  <a:srgbClr val="008080"/>
                </a:solidFill>
              </a:rPr>
              <a:t>State Code</a:t>
            </a:r>
          </a:p>
          <a:p>
            <a:r>
              <a:rPr lang="en-US" sz="3400" b="1" dirty="0">
                <a:solidFill>
                  <a:srgbClr val="008080"/>
                </a:solidFill>
              </a:rPr>
              <a:t>Data Source</a:t>
            </a:r>
          </a:p>
          <a:p>
            <a:r>
              <a:rPr lang="en-US" sz="3400" b="1" dirty="0">
                <a:solidFill>
                  <a:srgbClr val="008080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270514691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73909"/>
            <a:ext cx="6834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C66FF"/>
                </a:solidFill>
              </a:rPr>
              <a:t>Monitoring Devices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0B230-761B-40AE-B77B-3DE3D3681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3114675"/>
            <a:ext cx="2181225" cy="1581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0ED6D8-9127-48FE-A4BA-CAE8D84D9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6" y="3149263"/>
            <a:ext cx="1915109" cy="16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9809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304800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P_MONITOR: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E725D-DCC0-491E-892B-42853EEB258A}"/>
              </a:ext>
            </a:extLst>
          </p:cNvPr>
          <p:cNvSpPr txBox="1"/>
          <p:nvPr/>
        </p:nvSpPr>
        <p:spPr>
          <a:xfrm>
            <a:off x="1538337" y="1135465"/>
            <a:ext cx="73491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Monitor ID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Monitor Federated ID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Monitor Category </a:t>
            </a:r>
            <a:r>
              <a:rPr lang="en-US" sz="2500" dirty="0">
                <a:solidFill>
                  <a:srgbClr val="002060"/>
                </a:solidFill>
              </a:rPr>
              <a:t>(domain)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Monitor Type </a:t>
            </a:r>
            <a:r>
              <a:rPr lang="en-US" sz="2500" dirty="0">
                <a:solidFill>
                  <a:srgbClr val="002060"/>
                </a:solidFill>
              </a:rPr>
              <a:t>(domain)</a:t>
            </a:r>
          </a:p>
        </p:txBody>
      </p:sp>
    </p:spTree>
    <p:extLst>
      <p:ext uri="{BB962C8B-B14F-4D97-AF65-F5344CB8AC3E}">
        <p14:creationId xmlns:p14="http://schemas.microsoft.com/office/powerpoint/2010/main" val="337107678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304800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Monitor Category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BF8054-8FBE-4566-A72B-134E0C744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65360"/>
              </p:ext>
            </p:extLst>
          </p:nvPr>
        </p:nvGraphicFramePr>
        <p:xfrm>
          <a:off x="1650999" y="1104900"/>
          <a:ext cx="3335023" cy="3848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5023">
                  <a:extLst>
                    <a:ext uri="{9D8B030D-6E8A-4147-A177-3AD203B41FA5}">
                      <a16:colId xmlns:a16="http://schemas.microsoft.com/office/drawing/2014/main" val="328287688"/>
                    </a:ext>
                  </a:extLst>
                </a:gridCol>
              </a:tblGrid>
              <a:tr h="549729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b="1" u="none" strike="noStrike" dirty="0">
                          <a:effectLst/>
                        </a:rPr>
                        <a:t>Code/Value</a:t>
                      </a:r>
                      <a:endParaRPr lang="en-US" sz="31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6" marR="27486" marT="27486" marB="0" anchor="b"/>
                </a:tc>
                <a:extLst>
                  <a:ext uri="{0D108BD9-81ED-4DB2-BD59-A6C34878D82A}">
                    <a16:rowId xmlns:a16="http://schemas.microsoft.com/office/drawing/2014/main" val="3308675042"/>
                  </a:ext>
                </a:extLst>
              </a:tr>
              <a:tr h="549729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Sensor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6" marR="27486" marT="27486" marB="0" anchor="b"/>
                </a:tc>
                <a:extLst>
                  <a:ext uri="{0D108BD9-81ED-4DB2-BD59-A6C34878D82A}">
                    <a16:rowId xmlns:a16="http://schemas.microsoft.com/office/drawing/2014/main" val="3496081918"/>
                  </a:ext>
                </a:extLst>
              </a:tr>
              <a:tr h="549729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b="1" u="none" strike="noStrike" dirty="0">
                          <a:solidFill>
                            <a:srgbClr val="9900CC"/>
                          </a:solidFill>
                          <a:effectLst/>
                        </a:rPr>
                        <a:t>Monitoring well</a:t>
                      </a:r>
                      <a:endParaRPr lang="en-US" sz="3100" b="1" i="0" u="none" strike="noStrike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6" marR="27486" marT="27486" marB="0" anchor="b"/>
                </a:tc>
                <a:extLst>
                  <a:ext uri="{0D108BD9-81ED-4DB2-BD59-A6C34878D82A}">
                    <a16:rowId xmlns:a16="http://schemas.microsoft.com/office/drawing/2014/main" val="2843467587"/>
                  </a:ext>
                </a:extLst>
              </a:tr>
              <a:tr h="549729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Sampler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6" marR="27486" marT="27486" marB="0" anchor="b"/>
                </a:tc>
                <a:extLst>
                  <a:ext uri="{0D108BD9-81ED-4DB2-BD59-A6C34878D82A}">
                    <a16:rowId xmlns:a16="http://schemas.microsoft.com/office/drawing/2014/main" val="973097337"/>
                  </a:ext>
                </a:extLst>
              </a:tr>
              <a:tr h="549729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Gauge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6" marR="27486" marT="27486" marB="0" anchor="b"/>
                </a:tc>
                <a:extLst>
                  <a:ext uri="{0D108BD9-81ED-4DB2-BD59-A6C34878D82A}">
                    <a16:rowId xmlns:a16="http://schemas.microsoft.com/office/drawing/2014/main" val="1546150033"/>
                  </a:ext>
                </a:extLst>
              </a:tr>
              <a:tr h="549729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Other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6" marR="27486" marT="27486" marB="0" anchor="b"/>
                </a:tc>
                <a:extLst>
                  <a:ext uri="{0D108BD9-81ED-4DB2-BD59-A6C34878D82A}">
                    <a16:rowId xmlns:a16="http://schemas.microsoft.com/office/drawing/2014/main" val="664353120"/>
                  </a:ext>
                </a:extLst>
              </a:tr>
              <a:tr h="549729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 dirty="0">
                          <a:effectLst/>
                        </a:rPr>
                        <a:t>Unknown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6" marR="27486" marT="27486" marB="0" anchor="b"/>
                </a:tc>
                <a:extLst>
                  <a:ext uri="{0D108BD9-81ED-4DB2-BD59-A6C34878D82A}">
                    <a16:rowId xmlns:a16="http://schemas.microsoft.com/office/drawing/2014/main" val="28957156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0707DE-9828-4CF3-B852-17C604CA3E95}"/>
              </a:ext>
            </a:extLst>
          </p:cNvPr>
          <p:cNvSpPr txBox="1"/>
          <p:nvPr/>
        </p:nvSpPr>
        <p:spPr>
          <a:xfrm>
            <a:off x="5038725" y="234315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00CC"/>
                </a:solidFill>
              </a:rPr>
              <a:t>&lt;&lt; Recommended addition from the</a:t>
            </a:r>
          </a:p>
          <a:p>
            <a:r>
              <a:rPr lang="en-US" b="1" dirty="0">
                <a:solidFill>
                  <a:srgbClr val="9900CC"/>
                </a:solidFill>
              </a:rPr>
              <a:t>     Point-Polygon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386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304800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Monitor Type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46AFD5-8069-4C77-A7D3-771756D9A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043164"/>
              </p:ext>
            </p:extLst>
          </p:nvPr>
        </p:nvGraphicFramePr>
        <p:xfrm>
          <a:off x="1552574" y="1028697"/>
          <a:ext cx="2638426" cy="3731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8426">
                  <a:extLst>
                    <a:ext uri="{9D8B030D-6E8A-4147-A177-3AD203B41FA5}">
                      <a16:colId xmlns:a16="http://schemas.microsoft.com/office/drawing/2014/main" val="568957850"/>
                    </a:ext>
                  </a:extLst>
                </a:gridCol>
              </a:tblGrid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Flow sensor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2817634513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Pressure transducer sensor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3910587719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Water level sensor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2621976620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Temperature sensor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1766917274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Conductivity sensor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1680192648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Sonic distance sensor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1168471037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Laser velocity sensor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3798980917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Automated sampler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328217207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Staff gauge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2391840857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Rain gauge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412360105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Bubbler for water depth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1057260126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Turbidity sensor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3216554022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pH sensor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2895608466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Dissolved oxygen sensor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25" marR="13325" marT="13325" marB="0" anchor="b"/>
                </a:tc>
                <a:extLst>
                  <a:ext uri="{0D108BD9-81ED-4DB2-BD59-A6C34878D82A}">
                    <a16:rowId xmlns:a16="http://schemas.microsoft.com/office/drawing/2014/main" val="427035585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DB15D1-08EA-4C65-8B3A-EBA820959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10231"/>
              </p:ext>
            </p:extLst>
          </p:nvPr>
        </p:nvGraphicFramePr>
        <p:xfrm>
          <a:off x="4267200" y="1057275"/>
          <a:ext cx="4724400" cy="2652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521567185"/>
                    </a:ext>
                  </a:extLst>
                </a:gridCol>
              </a:tblGrid>
              <a:tr h="265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Algae sensor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64" marR="13264" marT="13264" marB="0" anchor="b"/>
                </a:tc>
                <a:extLst>
                  <a:ext uri="{0D108BD9-81ED-4DB2-BD59-A6C34878D82A}">
                    <a16:rowId xmlns:a16="http://schemas.microsoft.com/office/drawing/2014/main" val="681422413"/>
                  </a:ext>
                </a:extLst>
              </a:tr>
              <a:tr h="265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Chlorophyll sensor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64" marR="13264" marT="13264" marB="0" anchor="b"/>
                </a:tc>
                <a:extLst>
                  <a:ext uri="{0D108BD9-81ED-4DB2-BD59-A6C34878D82A}">
                    <a16:rowId xmlns:a16="http://schemas.microsoft.com/office/drawing/2014/main" val="18317114"/>
                  </a:ext>
                </a:extLst>
              </a:tr>
              <a:tr h="265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Soil moisture gague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64" marR="13264" marT="13264" marB="0" anchor="b"/>
                </a:tc>
                <a:extLst>
                  <a:ext uri="{0D108BD9-81ED-4DB2-BD59-A6C34878D82A}">
                    <a16:rowId xmlns:a16="http://schemas.microsoft.com/office/drawing/2014/main" val="2147172367"/>
                  </a:ext>
                </a:extLst>
              </a:tr>
              <a:tr h="265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Other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64" marR="13264" marT="13264" marB="0" anchor="b"/>
                </a:tc>
                <a:extLst>
                  <a:ext uri="{0D108BD9-81ED-4DB2-BD59-A6C34878D82A}">
                    <a16:rowId xmlns:a16="http://schemas.microsoft.com/office/drawing/2014/main" val="49811717"/>
                  </a:ext>
                </a:extLst>
              </a:tr>
              <a:tr h="265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Unknown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64" marR="13264" marT="13264" marB="0" anchor="b"/>
                </a:tc>
                <a:extLst>
                  <a:ext uri="{0D108BD9-81ED-4DB2-BD59-A6C34878D82A}">
                    <a16:rowId xmlns:a16="http://schemas.microsoft.com/office/drawing/2014/main" val="1992652336"/>
                  </a:ext>
                </a:extLst>
              </a:tr>
              <a:tr h="265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9900CC"/>
                          </a:solidFill>
                          <a:effectLst/>
                        </a:rPr>
                        <a:t>Monitoring well, water level only*</a:t>
                      </a:r>
                      <a:endParaRPr lang="en-US" sz="1500" b="1" i="0" u="none" strike="noStrike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64" marR="13264" marT="13264" marB="0" anchor="b"/>
                </a:tc>
                <a:extLst>
                  <a:ext uri="{0D108BD9-81ED-4DB2-BD59-A6C34878D82A}">
                    <a16:rowId xmlns:a16="http://schemas.microsoft.com/office/drawing/2014/main" val="2386907553"/>
                  </a:ext>
                </a:extLst>
              </a:tr>
              <a:tr h="265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9900CC"/>
                          </a:solidFill>
                          <a:effectLst/>
                        </a:rPr>
                        <a:t>Monitoring well, temporary dewatering, construction*</a:t>
                      </a:r>
                      <a:endParaRPr lang="en-US" sz="1500" b="1" i="0" u="none" strike="noStrike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64" marR="13264" marT="13264" marB="0" anchor="b"/>
                </a:tc>
                <a:extLst>
                  <a:ext uri="{0D108BD9-81ED-4DB2-BD59-A6C34878D82A}">
                    <a16:rowId xmlns:a16="http://schemas.microsoft.com/office/drawing/2014/main" val="1347553638"/>
                  </a:ext>
                </a:extLst>
              </a:tr>
              <a:tr h="265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9900CC"/>
                          </a:solidFill>
                          <a:effectLst/>
                        </a:rPr>
                        <a:t>Monitoring well, remedial site investigation, water quality*</a:t>
                      </a:r>
                      <a:endParaRPr lang="en-US" sz="1500" b="1" i="0" u="none" strike="noStrike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64" marR="13264" marT="13264" marB="0" anchor="b"/>
                </a:tc>
                <a:extLst>
                  <a:ext uri="{0D108BD9-81ED-4DB2-BD59-A6C34878D82A}">
                    <a16:rowId xmlns:a16="http://schemas.microsoft.com/office/drawing/2014/main" val="69309672"/>
                  </a:ext>
                </a:extLst>
              </a:tr>
              <a:tr h="265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9900CC"/>
                          </a:solidFill>
                          <a:effectLst/>
                        </a:rPr>
                        <a:t>Monitoring well, geological, exploratory*</a:t>
                      </a:r>
                      <a:endParaRPr lang="en-US" sz="1500" b="1" i="0" u="none" strike="noStrike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64" marR="13264" marT="13264" marB="0" anchor="b"/>
                </a:tc>
                <a:extLst>
                  <a:ext uri="{0D108BD9-81ED-4DB2-BD59-A6C34878D82A}">
                    <a16:rowId xmlns:a16="http://schemas.microsoft.com/office/drawing/2014/main" val="2807419151"/>
                  </a:ext>
                </a:extLst>
              </a:tr>
              <a:tr h="265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9900CC"/>
                          </a:solidFill>
                          <a:effectLst/>
                        </a:rPr>
                        <a:t>Monitoring well, general water quality*</a:t>
                      </a:r>
                      <a:endParaRPr lang="en-US" sz="1500" b="1" i="0" u="none" strike="noStrike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64" marR="13264" marT="13264" marB="0" anchor="b"/>
                </a:tc>
                <a:extLst>
                  <a:ext uri="{0D108BD9-81ED-4DB2-BD59-A6C34878D82A}">
                    <a16:rowId xmlns:a16="http://schemas.microsoft.com/office/drawing/2014/main" val="3969523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E5E65A-87C1-45F6-88CE-B595F5D89C58}"/>
              </a:ext>
            </a:extLst>
          </p:cNvPr>
          <p:cNvSpPr txBox="1"/>
          <p:nvPr/>
        </p:nvSpPr>
        <p:spPr>
          <a:xfrm>
            <a:off x="4371975" y="394335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00CC"/>
                </a:solidFill>
              </a:rPr>
              <a:t>*Recommended additions from the</a:t>
            </a:r>
          </a:p>
          <a:p>
            <a:r>
              <a:rPr lang="en-US" b="1" dirty="0">
                <a:solidFill>
                  <a:srgbClr val="9900CC"/>
                </a:solidFill>
              </a:rPr>
              <a:t>  Point-Polygon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9386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304800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P_MONITOR: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E725D-DCC0-491E-892B-42853EEB258A}"/>
              </a:ext>
            </a:extLst>
          </p:cNvPr>
          <p:cNvSpPr txBox="1"/>
          <p:nvPr/>
        </p:nvSpPr>
        <p:spPr>
          <a:xfrm>
            <a:off x="1538337" y="1135465"/>
            <a:ext cx="7349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Height or Mean Depth (feet)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Elevation (feet above mean sea level)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Contributing Drainage Area (acres)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Symbol Rotation (degrees)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Horizontal Positional Accuracy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Vertical Positional Accuracy</a:t>
            </a:r>
          </a:p>
        </p:txBody>
      </p:sp>
    </p:spTree>
    <p:extLst>
      <p:ext uri="{BB962C8B-B14F-4D97-AF65-F5344CB8AC3E}">
        <p14:creationId xmlns:p14="http://schemas.microsoft.com/office/powerpoint/2010/main" val="280878891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Horizontal Accuracy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EB787C-81B2-44CD-A5D8-98C6C24E653E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914400"/>
          <a:ext cx="6868724" cy="3276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088502855"/>
                    </a:ext>
                  </a:extLst>
                </a:gridCol>
                <a:gridCol w="4811324">
                  <a:extLst>
                    <a:ext uri="{9D8B030D-6E8A-4147-A177-3AD203B41FA5}">
                      <a16:colId xmlns:a16="http://schemas.microsoft.com/office/drawing/2014/main" val="2813622437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>
                          <a:effectLst/>
                        </a:rPr>
                        <a:t>Code</a:t>
                      </a:r>
                      <a:endParaRPr lang="en-US" sz="2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 dirty="0">
                          <a:effectLst/>
                        </a:rPr>
                        <a:t>Value</a:t>
                      </a:r>
                      <a:endParaRPr lang="en-US" sz="2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4123311702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&lt; 0.1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Within 0.1 m or less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2211492579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0.1 - 0.5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Between 0.1 - 0.5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2236972867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0.5 - 1.9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Between 0.5 - 1.9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3635246174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2.0 - 4.9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Between 2.0 - 4.9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922157101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5.0 - 9.9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Between 5.0 - 9.9 m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1264907513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&gt; 10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More than 10 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645242519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Other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Other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557522303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Unknown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Unknown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3" marR="18203" marT="18203" marB="0" anchor="b"/>
                </a:tc>
                <a:extLst>
                  <a:ext uri="{0D108BD9-81ED-4DB2-BD59-A6C34878D82A}">
                    <a16:rowId xmlns:a16="http://schemas.microsoft.com/office/drawing/2014/main" val="22006195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B34CC93-1313-4352-AD46-719A65E97628}"/>
              </a:ext>
            </a:extLst>
          </p:cNvPr>
          <p:cNvSpPr txBox="1"/>
          <p:nvPr/>
        </p:nvSpPr>
        <p:spPr>
          <a:xfrm>
            <a:off x="1595487" y="4467225"/>
            <a:ext cx="68341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GPS units are in </a:t>
            </a:r>
            <a:r>
              <a:rPr lang="en-US" sz="2500" b="1" dirty="0">
                <a:solidFill>
                  <a:srgbClr val="C00000"/>
                </a:solidFill>
              </a:rPr>
              <a:t>meters</a:t>
            </a:r>
          </a:p>
          <a:p>
            <a:r>
              <a:rPr lang="en-US" sz="2500" dirty="0"/>
              <a:t>Most other units in our standard are in </a:t>
            </a:r>
            <a:r>
              <a:rPr lang="en-US" sz="2500" b="1" dirty="0">
                <a:solidFill>
                  <a:srgbClr val="0066FF"/>
                </a:solidFill>
              </a:rPr>
              <a:t>feet</a:t>
            </a:r>
          </a:p>
        </p:txBody>
      </p:sp>
    </p:spTree>
    <p:extLst>
      <p:ext uri="{BB962C8B-B14F-4D97-AF65-F5344CB8AC3E}">
        <p14:creationId xmlns:p14="http://schemas.microsoft.com/office/powerpoint/2010/main" val="26224404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200025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Vertical Accuracy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6EAA71-6F25-4A1C-8833-11892CAB436B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990600"/>
          <a:ext cx="66929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2307">
                  <a:extLst>
                    <a:ext uri="{9D8B030D-6E8A-4147-A177-3AD203B41FA5}">
                      <a16:colId xmlns:a16="http://schemas.microsoft.com/office/drawing/2014/main" val="2957501812"/>
                    </a:ext>
                  </a:extLst>
                </a:gridCol>
                <a:gridCol w="5170593">
                  <a:extLst>
                    <a:ext uri="{9D8B030D-6E8A-4147-A177-3AD203B41FA5}">
                      <a16:colId xmlns:a16="http://schemas.microsoft.com/office/drawing/2014/main" val="407821031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>
                          <a:effectLst/>
                        </a:rPr>
                        <a:t>Code</a:t>
                      </a:r>
                      <a:endParaRPr lang="en-US" sz="2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</a:rPr>
                        <a:t>Value</a:t>
                      </a:r>
                      <a:endParaRPr lang="en-US" sz="2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extLst>
                  <a:ext uri="{0D108BD9-81ED-4DB2-BD59-A6C34878D82A}">
                    <a16:rowId xmlns:a16="http://schemas.microsoft.com/office/drawing/2014/main" val="190187835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&lt;= 0.1 Ft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Less than or equal to </a:t>
                      </a:r>
                      <a:r>
                        <a:rPr lang="en-US" sz="2300" b="1" u="none" strike="noStrike" dirty="0">
                          <a:effectLst/>
                        </a:rPr>
                        <a:t>one-tenth of a foot</a:t>
                      </a:r>
                      <a:endParaRPr lang="en-US" sz="2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extLst>
                  <a:ext uri="{0D108BD9-81ED-4DB2-BD59-A6C34878D82A}">
                    <a16:rowId xmlns:a16="http://schemas.microsoft.com/office/drawing/2014/main" val="200684144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&lt;= 1.0 Ft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Less than or equal to </a:t>
                      </a:r>
                      <a:r>
                        <a:rPr lang="en-US" sz="2300" b="1" u="none" strike="noStrike" dirty="0">
                          <a:effectLst/>
                        </a:rPr>
                        <a:t>one foot</a:t>
                      </a:r>
                      <a:endParaRPr lang="en-US" sz="2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extLst>
                  <a:ext uri="{0D108BD9-81ED-4DB2-BD59-A6C34878D82A}">
                    <a16:rowId xmlns:a16="http://schemas.microsoft.com/office/drawing/2014/main" val="150205205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&lt;= 2.0 Ft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Less than or equal to </a:t>
                      </a:r>
                      <a:r>
                        <a:rPr lang="en-US" sz="2300" b="1" u="none" strike="noStrike" dirty="0">
                          <a:effectLst/>
                        </a:rPr>
                        <a:t>two feet</a:t>
                      </a:r>
                      <a:endParaRPr lang="en-US" sz="2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extLst>
                  <a:ext uri="{0D108BD9-81ED-4DB2-BD59-A6C34878D82A}">
                    <a16:rowId xmlns:a16="http://schemas.microsoft.com/office/drawing/2014/main" val="60898131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&lt;= 5.0 Ft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Less than or equal to </a:t>
                      </a:r>
                      <a:r>
                        <a:rPr lang="en-US" sz="2300" b="1" u="none" strike="noStrike" dirty="0">
                          <a:effectLst/>
                        </a:rPr>
                        <a:t>five feet</a:t>
                      </a:r>
                      <a:endParaRPr lang="en-US" sz="2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extLst>
                  <a:ext uri="{0D108BD9-81ED-4DB2-BD59-A6C34878D82A}">
                    <a16:rowId xmlns:a16="http://schemas.microsoft.com/office/drawing/2014/main" val="20401116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&gt; 5.0 Ft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</a:rPr>
                        <a:t>Greater than five feet</a:t>
                      </a:r>
                      <a:endParaRPr lang="en-US" sz="2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85" marR="19685" marT="19685" marB="0" anchor="b"/>
                </a:tc>
                <a:extLst>
                  <a:ext uri="{0D108BD9-81ED-4DB2-BD59-A6C34878D82A}">
                    <a16:rowId xmlns:a16="http://schemas.microsoft.com/office/drawing/2014/main" val="2801752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0050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304800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P_MONITOR: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E725D-DCC0-491E-892B-42853EEB258A}"/>
              </a:ext>
            </a:extLst>
          </p:cNvPr>
          <p:cNvSpPr txBox="1"/>
          <p:nvPr/>
        </p:nvSpPr>
        <p:spPr>
          <a:xfrm>
            <a:off x="1538337" y="1135465"/>
            <a:ext cx="73491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Device Brand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Device Maintenance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Device Maintenance Type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Manufacturer Date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Monitor Status </a:t>
            </a:r>
            <a:r>
              <a:rPr lang="en-US" sz="3200" b="1" dirty="0"/>
              <a:t>(needs a domain)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Monitor Condition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Date Condition Assessed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Date Device Installed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Date Device Modified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Date Device Expires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6412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70A64-40DF-48CD-8223-B2DAB39A75C7}"/>
              </a:ext>
            </a:extLst>
          </p:cNvPr>
          <p:cNvSpPr txBox="1"/>
          <p:nvPr/>
        </p:nvSpPr>
        <p:spPr>
          <a:xfrm>
            <a:off x="2765394" y="480566"/>
            <a:ext cx="5729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“Taking the pulse” of the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EFB5F4-4371-42AC-B845-3F20A40D8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64" y="153849"/>
            <a:ext cx="1136121" cy="11166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0735D4-671B-412B-AA91-C7338152442B}"/>
              </a:ext>
            </a:extLst>
          </p:cNvPr>
          <p:cNvSpPr txBox="1"/>
          <p:nvPr/>
        </p:nvSpPr>
        <p:spPr>
          <a:xfrm>
            <a:off x="1664074" y="1493524"/>
            <a:ext cx="6853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6/28/18: 	MWMO, Minneapolis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8/26/18: 	CCWMO, Chaska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11/14/18:	City of Blaine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2/26/19:	City of Maple Grove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4/30/19:	ESRI, Eagan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7/XX/19:	City of Bloomington</a:t>
            </a:r>
          </a:p>
        </p:txBody>
      </p:sp>
    </p:spTree>
    <p:extLst>
      <p:ext uri="{BB962C8B-B14F-4D97-AF65-F5344CB8AC3E}">
        <p14:creationId xmlns:p14="http://schemas.microsoft.com/office/powerpoint/2010/main" val="78652443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304800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P_MONITOR: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E725D-DCC0-491E-892B-42853EEB258A}"/>
              </a:ext>
            </a:extLst>
          </p:cNvPr>
          <p:cNvSpPr txBox="1"/>
          <p:nvPr/>
        </p:nvSpPr>
        <p:spPr>
          <a:xfrm>
            <a:off x="1538337" y="1135465"/>
            <a:ext cx="7349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Vertical Datum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Horizontal Datum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5141106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304800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P_MONITOR: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E725D-DCC0-491E-892B-42853EEB258A}"/>
              </a:ext>
            </a:extLst>
          </p:cNvPr>
          <p:cNvSpPr txBox="1"/>
          <p:nvPr/>
        </p:nvSpPr>
        <p:spPr>
          <a:xfrm>
            <a:off x="1538337" y="1135465"/>
            <a:ext cx="73491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Monitor Ownership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Monitor Ownership Name</a:t>
            </a:r>
          </a:p>
          <a:p>
            <a:endParaRPr lang="en-US" sz="3200" b="1" dirty="0">
              <a:solidFill>
                <a:srgbClr val="9900FF"/>
              </a:solidFill>
            </a:endParaRPr>
          </a:p>
          <a:p>
            <a:r>
              <a:rPr lang="en-US" sz="3200" b="1" dirty="0">
                <a:solidFill>
                  <a:srgbClr val="CC66FF"/>
                </a:solidFill>
              </a:rPr>
              <a:t>Monitor Maintenance Authority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Monitor Maintenance Authority Name</a:t>
            </a:r>
          </a:p>
          <a:p>
            <a:endParaRPr lang="en-US" sz="3200" b="1" dirty="0">
              <a:solidFill>
                <a:srgbClr val="008080"/>
              </a:solidFill>
            </a:endParaRPr>
          </a:p>
          <a:p>
            <a:r>
              <a:rPr lang="en-US" sz="3200" b="1" dirty="0">
                <a:solidFill>
                  <a:srgbClr val="CC66FF"/>
                </a:solidFill>
              </a:rPr>
              <a:t>Monitor Producer/Source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Monitor Producer/Source Name</a:t>
            </a:r>
          </a:p>
          <a:p>
            <a:endParaRPr lang="en-US" sz="3200" b="1" dirty="0">
              <a:solidFill>
                <a:srgbClr val="0066FF"/>
              </a:solidFill>
            </a:endParaRPr>
          </a:p>
          <a:p>
            <a:r>
              <a:rPr lang="en-US" sz="3200" b="1" dirty="0"/>
              <a:t>*Shared domain: Management Type</a:t>
            </a:r>
          </a:p>
        </p:txBody>
      </p:sp>
    </p:spTree>
    <p:extLst>
      <p:ext uri="{BB962C8B-B14F-4D97-AF65-F5344CB8AC3E}">
        <p14:creationId xmlns:p14="http://schemas.microsoft.com/office/powerpoint/2010/main" val="31573637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607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Management Type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C8AD38-81A6-40B7-B5EB-ACF258BA1AC0}"/>
              </a:ext>
            </a:extLst>
          </p:cNvPr>
          <p:cNvGraphicFramePr>
            <a:graphicFrameLocks noGrp="1"/>
          </p:cNvGraphicFramePr>
          <p:nvPr/>
        </p:nvGraphicFramePr>
        <p:xfrm>
          <a:off x="1794510" y="1074418"/>
          <a:ext cx="5410200" cy="525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923958008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u="none" strike="noStrike" dirty="0">
                          <a:effectLst/>
                        </a:rPr>
                        <a:t>Code/Value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163264316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City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403196465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State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59649499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County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29695427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Judicial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36794867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Watershed District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356187539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Watershed Management Organization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38594534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Township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94427614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Educational Entity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2424176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Private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61189226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Other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992303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Unknown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17493519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AE2CA95-68C6-4964-BD3A-A90E4AE943F3}"/>
              </a:ext>
            </a:extLst>
          </p:cNvPr>
          <p:cNvSpPr txBox="1"/>
          <p:nvPr/>
        </p:nvSpPr>
        <p:spPr>
          <a:xfrm>
            <a:off x="5940287" y="4625009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(add Federal?)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(other values?)</a:t>
            </a:r>
          </a:p>
        </p:txBody>
      </p:sp>
    </p:spTree>
    <p:extLst>
      <p:ext uri="{BB962C8B-B14F-4D97-AF65-F5344CB8AC3E}">
        <p14:creationId xmlns:p14="http://schemas.microsoft.com/office/powerpoint/2010/main" val="364563941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38337" y="304800"/>
            <a:ext cx="68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P_MONITOR: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E725D-DCC0-491E-892B-42853EEB258A}"/>
              </a:ext>
            </a:extLst>
          </p:cNvPr>
          <p:cNvSpPr txBox="1"/>
          <p:nvPr/>
        </p:nvSpPr>
        <p:spPr>
          <a:xfrm>
            <a:off x="1538337" y="1135465"/>
            <a:ext cx="73491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66FF"/>
                </a:solidFill>
              </a:rPr>
              <a:t>Last Modified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CTU Name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CTU Code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County Code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County Name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State Code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Data Source</a:t>
            </a:r>
          </a:p>
          <a:p>
            <a:r>
              <a:rPr lang="en-US" sz="3200" b="1" dirty="0">
                <a:solidFill>
                  <a:srgbClr val="CC66FF"/>
                </a:solidFill>
              </a:rPr>
              <a:t>Comments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235476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B9AF3-C68D-429A-9544-4900E7C63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9144000" cy="571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9248B5-E4DC-45DB-895D-BDB743182532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429475-53FC-4937-85D4-FD2D5433DC46}"/>
              </a:ext>
            </a:extLst>
          </p:cNvPr>
          <p:cNvSpPr/>
          <p:nvPr/>
        </p:nvSpPr>
        <p:spPr>
          <a:xfrm>
            <a:off x="0" y="6362700"/>
            <a:ext cx="9144000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2965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1878D-E50E-497A-8F12-5E551F78D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0"/>
            <a:ext cx="9192135" cy="6870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6558FE-463D-43BA-B53C-9DAB2F019B92}"/>
              </a:ext>
            </a:extLst>
          </p:cNvPr>
          <p:cNvSpPr txBox="1"/>
          <p:nvPr/>
        </p:nvSpPr>
        <p:spPr>
          <a:xfrm>
            <a:off x="486847" y="5240163"/>
            <a:ext cx="5964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solidFill>
                  <a:schemeClr val="bg1"/>
                </a:solidFill>
              </a:rPr>
              <a:t>Worst. Drain. Ever.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F9BAE-C2D4-45B1-8474-729776650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4565159"/>
            <a:ext cx="2630438" cy="197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0460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92312" y="317501"/>
            <a:ext cx="7253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OK, now we dive into</a:t>
            </a:r>
          </a:p>
          <a:p>
            <a:r>
              <a:rPr lang="en-US" sz="5000" b="1" dirty="0">
                <a:solidFill>
                  <a:srgbClr val="C00000"/>
                </a:solidFill>
              </a:rPr>
              <a:t>P_STRUCTURES</a:t>
            </a:r>
            <a:endParaRPr lang="en-US" sz="50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B33BA-FD1F-4C62-A68F-16FCBE676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12" y="1828800"/>
            <a:ext cx="7249526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8826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92312" y="317501"/>
            <a:ext cx="7253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P_STRUCTURES</a:t>
            </a:r>
            <a:endParaRPr lang="en-US" sz="50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BB3CA-C61A-4750-9DF7-31A46BD1BE21}"/>
              </a:ext>
            </a:extLst>
          </p:cNvPr>
          <p:cNvSpPr txBox="1"/>
          <p:nvPr/>
        </p:nvSpPr>
        <p:spPr>
          <a:xfrm>
            <a:off x="1605012" y="1320800"/>
            <a:ext cx="725323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Point features representing:</a:t>
            </a:r>
            <a:endParaRPr lang="en-US" sz="3700" dirty="0">
              <a:solidFill>
                <a:srgbClr val="C00000"/>
              </a:solidFill>
            </a:endParaRPr>
          </a:p>
          <a:p>
            <a:r>
              <a:rPr lang="en-US" sz="3700" dirty="0">
                <a:solidFill>
                  <a:srgbClr val="C00000"/>
                </a:solidFill>
              </a:rPr>
              <a:t>Manholes</a:t>
            </a:r>
          </a:p>
          <a:p>
            <a:r>
              <a:rPr lang="en-US" sz="3700" dirty="0">
                <a:solidFill>
                  <a:srgbClr val="C00000"/>
                </a:solidFill>
              </a:rPr>
              <a:t>Inlet (Inflow)</a:t>
            </a:r>
          </a:p>
          <a:p>
            <a:r>
              <a:rPr lang="en-US" sz="3700" dirty="0">
                <a:solidFill>
                  <a:srgbClr val="C00000"/>
                </a:solidFill>
              </a:rPr>
              <a:t>Outlet (Outflow)</a:t>
            </a:r>
          </a:p>
          <a:p>
            <a:r>
              <a:rPr lang="en-US" sz="3700" dirty="0">
                <a:solidFill>
                  <a:srgbClr val="C00000"/>
                </a:solidFill>
              </a:rPr>
              <a:t>Outfalls</a:t>
            </a:r>
          </a:p>
          <a:p>
            <a:r>
              <a:rPr lang="en-US" sz="3700" dirty="0">
                <a:solidFill>
                  <a:srgbClr val="C00000"/>
                </a:solidFill>
              </a:rPr>
              <a:t>Control Structures</a:t>
            </a:r>
          </a:p>
          <a:p>
            <a:r>
              <a:rPr lang="en-US" sz="3700" dirty="0">
                <a:solidFill>
                  <a:srgbClr val="C00000"/>
                </a:solidFill>
              </a:rPr>
              <a:t>Treatment Devices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331F30-FA2E-4792-AC64-3A642DD0E0D6}"/>
              </a:ext>
            </a:extLst>
          </p:cNvPr>
          <p:cNvGrpSpPr/>
          <p:nvPr/>
        </p:nvGrpSpPr>
        <p:grpSpPr>
          <a:xfrm>
            <a:off x="6477000" y="2238719"/>
            <a:ext cx="1880946" cy="3206287"/>
            <a:chOff x="6400799" y="2566987"/>
            <a:chExt cx="1943615" cy="33131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807EE4-49C2-4A0D-82E8-04A707860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566987"/>
              <a:ext cx="1932805" cy="125840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DE72B4-0D51-4511-BCEF-098221473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9" y="3924300"/>
              <a:ext cx="1943615" cy="19558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5C74AA-5EEF-4606-84DC-FD85A52095BC}"/>
              </a:ext>
            </a:extLst>
          </p:cNvPr>
          <p:cNvSpPr txBox="1"/>
          <p:nvPr/>
        </p:nvSpPr>
        <p:spPr>
          <a:xfrm>
            <a:off x="1617712" y="5586531"/>
            <a:ext cx="7253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List of </a:t>
            </a:r>
            <a:r>
              <a:rPr lang="en-US" sz="5000" b="1" i="1" u="sng" dirty="0">
                <a:solidFill>
                  <a:srgbClr val="C00000"/>
                </a:solidFill>
              </a:rPr>
              <a:t>77</a:t>
            </a:r>
            <a:r>
              <a:rPr lang="en-US" sz="5000" b="1" dirty="0">
                <a:solidFill>
                  <a:srgbClr val="C00000"/>
                </a:solidFill>
              </a:rPr>
              <a:t> Structure Types</a:t>
            </a:r>
            <a:endParaRPr lang="en-US" sz="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7616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54212" y="266701"/>
            <a:ext cx="7253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STRUCTURES</a:t>
            </a:r>
            <a:endParaRPr lang="en-US" sz="50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3EC5F-AA9C-448C-BE84-AA5A57203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31" y="1231900"/>
            <a:ext cx="7238356" cy="4140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351AA7-644A-4B57-83EF-CE0EE5C7261C}"/>
              </a:ext>
            </a:extLst>
          </p:cNvPr>
          <p:cNvSpPr txBox="1"/>
          <p:nvPr/>
        </p:nvSpPr>
        <p:spPr>
          <a:xfrm>
            <a:off x="1650231" y="5410200"/>
            <a:ext cx="7253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Similar in many respects to our</a:t>
            </a:r>
          </a:p>
          <a:p>
            <a:r>
              <a:rPr lang="en-US" sz="3500" b="1" dirty="0">
                <a:solidFill>
                  <a:srgbClr val="C00000"/>
                </a:solidFill>
              </a:rPr>
              <a:t>other components…</a:t>
            </a:r>
            <a:endParaRPr lang="en-US" sz="3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7350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92312" y="317501"/>
            <a:ext cx="7253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STRUCTURES </a:t>
            </a:r>
            <a:r>
              <a:rPr lang="en-US" sz="5400" b="1" dirty="0">
                <a:solidFill>
                  <a:srgbClr val="C00000"/>
                </a:solidFill>
              </a:rPr>
              <a:t>Discussion: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C01E0-A9B2-4FC3-A613-C6B5F6E3C87E}"/>
              </a:ext>
            </a:extLst>
          </p:cNvPr>
          <p:cNvSpPr txBox="1"/>
          <p:nvPr/>
        </p:nvSpPr>
        <p:spPr>
          <a:xfrm>
            <a:off x="1643112" y="1636378"/>
            <a:ext cx="725323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C00000"/>
                </a:solidFill>
              </a:rPr>
              <a:t>Breakout </a:t>
            </a:r>
            <a:r>
              <a:rPr lang="en-US" sz="3300" b="1" dirty="0">
                <a:solidFill>
                  <a:srgbClr val="C00000"/>
                </a:solidFill>
              </a:rPr>
              <a:t>STRUCTURES</a:t>
            </a:r>
            <a:r>
              <a:rPr lang="en-US" sz="3300" dirty="0">
                <a:solidFill>
                  <a:srgbClr val="C00000"/>
                </a:solidFill>
              </a:rPr>
              <a:t> into two (more?)</a:t>
            </a:r>
          </a:p>
          <a:p>
            <a:r>
              <a:rPr lang="en-US" sz="3300" dirty="0">
                <a:solidFill>
                  <a:srgbClr val="C00000"/>
                </a:solidFill>
              </a:rPr>
              <a:t>discrete categories?</a:t>
            </a:r>
          </a:p>
          <a:p>
            <a:r>
              <a:rPr lang="en-US" sz="3600" b="1" dirty="0">
                <a:solidFill>
                  <a:srgbClr val="FF00FF"/>
                </a:solidFill>
              </a:rPr>
              <a:t>STRUCTURES</a:t>
            </a:r>
          </a:p>
          <a:p>
            <a:r>
              <a:rPr lang="en-US" sz="3600" b="1" dirty="0">
                <a:solidFill>
                  <a:srgbClr val="33CC33"/>
                </a:solidFill>
              </a:rPr>
              <a:t>PIPE_ENDS</a:t>
            </a:r>
          </a:p>
          <a:p>
            <a:endParaRPr lang="en-US" sz="4500" b="1" dirty="0">
              <a:solidFill>
                <a:srgbClr val="33CC33"/>
              </a:solidFill>
            </a:endParaRPr>
          </a:p>
          <a:p>
            <a:r>
              <a:rPr lang="en-US" sz="3300" dirty="0">
                <a:solidFill>
                  <a:srgbClr val="C00000"/>
                </a:solidFill>
              </a:rPr>
              <a:t>Retain </a:t>
            </a:r>
            <a:r>
              <a:rPr lang="en-US" sz="3300" b="1" dirty="0">
                <a:solidFill>
                  <a:srgbClr val="C00000"/>
                </a:solidFill>
              </a:rPr>
              <a:t>STRUCTURES</a:t>
            </a:r>
            <a:r>
              <a:rPr lang="en-US" sz="3300" dirty="0">
                <a:solidFill>
                  <a:srgbClr val="C00000"/>
                </a:solidFill>
              </a:rPr>
              <a:t> as a single entity with numerous attributes in place to help whittle it down for use.</a:t>
            </a:r>
            <a:endParaRPr lang="en-US" sz="33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31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70A64-40DF-48CD-8223-B2DAB39A75C7}"/>
              </a:ext>
            </a:extLst>
          </p:cNvPr>
          <p:cNvSpPr txBox="1"/>
          <p:nvPr/>
        </p:nvSpPr>
        <p:spPr>
          <a:xfrm>
            <a:off x="2765394" y="480566"/>
            <a:ext cx="5729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“Taking the pulse” of the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EFB5F4-4371-42AC-B845-3F20A40D8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64" y="153849"/>
            <a:ext cx="1136121" cy="1116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BC43A0-B67C-4445-B486-56FC61575425}"/>
              </a:ext>
            </a:extLst>
          </p:cNvPr>
          <p:cNvSpPr txBox="1"/>
          <p:nvPr/>
        </p:nvSpPr>
        <p:spPr>
          <a:xfrm>
            <a:off x="1667884" y="1504711"/>
            <a:ext cx="730466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0000FF"/>
                </a:solidFill>
              </a:rPr>
              <a:t>May-July 2019: 	Small group work</a:t>
            </a:r>
          </a:p>
          <a:p>
            <a:endParaRPr lang="en-US" sz="2900" b="1" dirty="0">
              <a:solidFill>
                <a:srgbClr val="7030A0"/>
              </a:solidFill>
            </a:endParaRPr>
          </a:p>
          <a:p>
            <a:r>
              <a:rPr lang="en-US" sz="2900" b="1" dirty="0">
                <a:solidFill>
                  <a:srgbClr val="9900CC"/>
                </a:solidFill>
              </a:rPr>
              <a:t>July 2019: 		Meeting #6 in Bloomington</a:t>
            </a:r>
          </a:p>
          <a:p>
            <a:endParaRPr lang="en-US" sz="2900" b="1" dirty="0">
              <a:solidFill>
                <a:srgbClr val="7030A0"/>
              </a:solidFill>
            </a:endParaRPr>
          </a:p>
          <a:p>
            <a:r>
              <a:rPr lang="en-US" sz="2900" b="1" dirty="0"/>
              <a:t>Summer 2019:	</a:t>
            </a:r>
            <a:r>
              <a:rPr lang="en-US" sz="2500" b="1" dirty="0"/>
              <a:t>Small group work (as needed)</a:t>
            </a:r>
          </a:p>
          <a:p>
            <a:r>
              <a:rPr lang="en-US" sz="2500" b="1" dirty="0"/>
              <a:t>			Pilot project data collection</a:t>
            </a:r>
          </a:p>
          <a:p>
            <a:r>
              <a:rPr lang="en-US" sz="2500" b="1" dirty="0"/>
              <a:t>			Email updates/communication</a:t>
            </a:r>
          </a:p>
          <a:p>
            <a:r>
              <a:rPr lang="en-US" sz="2500" b="1" dirty="0">
                <a:solidFill>
                  <a:srgbClr val="7030A0"/>
                </a:solidFill>
              </a:rPr>
              <a:t>			</a:t>
            </a:r>
            <a:r>
              <a:rPr lang="en-US" sz="2500" b="1" dirty="0"/>
              <a:t>Draft ready by </a:t>
            </a:r>
            <a:r>
              <a:rPr lang="en-US" sz="2500" b="1" u="sng" dirty="0"/>
              <a:t>August 9th</a:t>
            </a:r>
          </a:p>
          <a:p>
            <a:endParaRPr lang="en-US" sz="2900" b="1" dirty="0">
              <a:solidFill>
                <a:srgbClr val="7030A0"/>
              </a:solidFill>
            </a:endParaRPr>
          </a:p>
          <a:p>
            <a:r>
              <a:rPr lang="en-US" sz="2900" b="1" dirty="0">
                <a:solidFill>
                  <a:srgbClr val="7030A0"/>
                </a:solidFill>
              </a:rPr>
              <a:t>Late 2019:		Convene in person to 				review progress on pilot</a:t>
            </a:r>
            <a:endParaRPr lang="en-US" sz="29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5197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6C01E0-A9B2-4FC3-A613-C6B5F6E3C87E}"/>
              </a:ext>
            </a:extLst>
          </p:cNvPr>
          <p:cNvSpPr txBox="1"/>
          <p:nvPr/>
        </p:nvSpPr>
        <p:spPr>
          <a:xfrm>
            <a:off x="1655812" y="317500"/>
            <a:ext cx="725323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solidFill>
                  <a:srgbClr val="FF00FF"/>
                </a:solidFill>
              </a:rPr>
              <a:t>STRUCTURES</a:t>
            </a:r>
          </a:p>
          <a:p>
            <a:r>
              <a:rPr lang="en-US" sz="3900" b="1" dirty="0">
                <a:solidFill>
                  <a:srgbClr val="FF00FF"/>
                </a:solidFill>
              </a:rPr>
              <a:t>&gt;&gt; Manholes</a:t>
            </a:r>
          </a:p>
          <a:p>
            <a:r>
              <a:rPr lang="en-US" sz="3900" b="1" dirty="0">
                <a:solidFill>
                  <a:srgbClr val="FF00FF"/>
                </a:solidFill>
              </a:rPr>
              <a:t>&gt;&gt; Control Structures</a:t>
            </a:r>
          </a:p>
          <a:p>
            <a:r>
              <a:rPr lang="en-US" sz="3900" b="1" dirty="0">
                <a:solidFill>
                  <a:srgbClr val="FF00FF"/>
                </a:solidFill>
              </a:rPr>
              <a:t>&gt;&gt; Catch Basins</a:t>
            </a:r>
          </a:p>
          <a:p>
            <a:r>
              <a:rPr lang="en-US" sz="3900" b="1" dirty="0">
                <a:solidFill>
                  <a:srgbClr val="FF00FF"/>
                </a:solidFill>
              </a:rPr>
              <a:t>&gt;&gt; Treatment Devices</a:t>
            </a:r>
          </a:p>
          <a:p>
            <a:endParaRPr lang="en-US" sz="3900" b="1" dirty="0">
              <a:solidFill>
                <a:srgbClr val="FF00FF"/>
              </a:solidFill>
            </a:endParaRPr>
          </a:p>
          <a:p>
            <a:r>
              <a:rPr lang="en-US" sz="3900" b="1" dirty="0">
                <a:solidFill>
                  <a:srgbClr val="33CC33"/>
                </a:solidFill>
              </a:rPr>
              <a:t>PIPE_ENDS</a:t>
            </a:r>
          </a:p>
          <a:p>
            <a:r>
              <a:rPr lang="en-US" sz="3900" b="1" dirty="0">
                <a:solidFill>
                  <a:srgbClr val="33CC33"/>
                </a:solidFill>
              </a:rPr>
              <a:t>&gt;&gt; Inlets</a:t>
            </a:r>
          </a:p>
          <a:p>
            <a:r>
              <a:rPr lang="en-US" sz="3900" b="1" dirty="0">
                <a:solidFill>
                  <a:srgbClr val="33CC33"/>
                </a:solidFill>
              </a:rPr>
              <a:t>&gt;&gt; Outlets</a:t>
            </a:r>
          </a:p>
          <a:p>
            <a:r>
              <a:rPr lang="en-US" sz="3900" b="1" dirty="0">
                <a:solidFill>
                  <a:srgbClr val="33CC33"/>
                </a:solidFill>
              </a:rPr>
              <a:t>&gt;&gt; Outfalls</a:t>
            </a:r>
          </a:p>
        </p:txBody>
      </p:sp>
    </p:spTree>
    <p:extLst>
      <p:ext uri="{BB962C8B-B14F-4D97-AF65-F5344CB8AC3E}">
        <p14:creationId xmlns:p14="http://schemas.microsoft.com/office/powerpoint/2010/main" val="172495199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6C01E0-A9B2-4FC3-A613-C6B5F6E3C87E}"/>
              </a:ext>
            </a:extLst>
          </p:cNvPr>
          <p:cNvSpPr txBox="1"/>
          <p:nvPr/>
        </p:nvSpPr>
        <p:spPr>
          <a:xfrm>
            <a:off x="1655812" y="317500"/>
            <a:ext cx="725323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solidFill>
                  <a:srgbClr val="FF00FF"/>
                </a:solidFill>
              </a:rPr>
              <a:t>STRUCTURES</a:t>
            </a:r>
          </a:p>
          <a:p>
            <a:r>
              <a:rPr lang="en-US" sz="3900" b="1" dirty="0">
                <a:solidFill>
                  <a:srgbClr val="FF00FF"/>
                </a:solidFill>
              </a:rPr>
              <a:t>&gt;&gt; Manholes</a:t>
            </a:r>
          </a:p>
          <a:p>
            <a:r>
              <a:rPr lang="en-US" sz="3900" b="1" dirty="0">
                <a:solidFill>
                  <a:srgbClr val="FF00FF"/>
                </a:solidFill>
              </a:rPr>
              <a:t>&gt;&gt; Control Structures</a:t>
            </a:r>
          </a:p>
          <a:p>
            <a:r>
              <a:rPr lang="en-US" sz="3900" b="1" dirty="0">
                <a:solidFill>
                  <a:srgbClr val="FF00FF"/>
                </a:solidFill>
              </a:rPr>
              <a:t>&gt;&gt; Catch Basins</a:t>
            </a:r>
          </a:p>
          <a:p>
            <a:r>
              <a:rPr lang="en-US" sz="3900" b="1" dirty="0">
                <a:solidFill>
                  <a:srgbClr val="FF00FF"/>
                </a:solidFill>
              </a:rPr>
              <a:t>&gt;&gt; Treatment Devices</a:t>
            </a:r>
          </a:p>
          <a:p>
            <a:endParaRPr lang="en-US" sz="3900" b="1" dirty="0">
              <a:solidFill>
                <a:srgbClr val="FF00FF"/>
              </a:solidFill>
            </a:endParaRPr>
          </a:p>
          <a:p>
            <a:r>
              <a:rPr lang="en-US" sz="3900" b="1" dirty="0">
                <a:solidFill>
                  <a:srgbClr val="33CC33"/>
                </a:solidFill>
              </a:rPr>
              <a:t>PIPE_ENDS</a:t>
            </a:r>
          </a:p>
          <a:p>
            <a:r>
              <a:rPr lang="en-US" sz="3900" b="1" dirty="0">
                <a:solidFill>
                  <a:srgbClr val="33CC33"/>
                </a:solidFill>
              </a:rPr>
              <a:t>&gt;&gt; Inlets</a:t>
            </a:r>
          </a:p>
          <a:p>
            <a:r>
              <a:rPr lang="en-US" sz="3900" b="1" dirty="0">
                <a:solidFill>
                  <a:srgbClr val="33CC33"/>
                </a:solidFill>
              </a:rPr>
              <a:t>&gt;&gt; Outlets</a:t>
            </a:r>
          </a:p>
          <a:p>
            <a:r>
              <a:rPr lang="en-US" sz="3900" b="1" dirty="0">
                <a:solidFill>
                  <a:srgbClr val="33CC33"/>
                </a:solidFill>
              </a:rPr>
              <a:t>&gt;&gt; Outfalls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2768E-160F-4DAB-B5A3-5F1D81946631}"/>
              </a:ext>
            </a:extLst>
          </p:cNvPr>
          <p:cNvSpPr/>
          <p:nvPr/>
        </p:nvSpPr>
        <p:spPr>
          <a:xfrm>
            <a:off x="6400800" y="3530600"/>
            <a:ext cx="589914" cy="30734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603795-366F-4ADE-9D04-5344A5871C56}"/>
              </a:ext>
            </a:extLst>
          </p:cNvPr>
          <p:cNvSpPr/>
          <p:nvPr/>
        </p:nvSpPr>
        <p:spPr>
          <a:xfrm>
            <a:off x="6400800" y="254000"/>
            <a:ext cx="589914" cy="30734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882A0-CC75-485E-BDFF-9CBA0145DD3B}"/>
              </a:ext>
            </a:extLst>
          </p:cNvPr>
          <p:cNvSpPr txBox="1"/>
          <p:nvPr/>
        </p:nvSpPr>
        <p:spPr>
          <a:xfrm>
            <a:off x="7074802" y="1144369"/>
            <a:ext cx="21272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solidFill>
                  <a:srgbClr val="FF00FF"/>
                </a:solidFill>
              </a:rPr>
              <a:t>Reduce</a:t>
            </a:r>
          </a:p>
          <a:p>
            <a:r>
              <a:rPr lang="en-US" sz="3900" b="1" dirty="0">
                <a:solidFill>
                  <a:srgbClr val="FF00FF"/>
                </a:solidFill>
              </a:rPr>
              <a:t>further?</a:t>
            </a:r>
            <a:endParaRPr lang="en-US" sz="3900" b="1" dirty="0">
              <a:solidFill>
                <a:srgbClr val="33CC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91863-2583-4BBF-9F9D-87F4B06A406B}"/>
              </a:ext>
            </a:extLst>
          </p:cNvPr>
          <p:cNvSpPr txBox="1"/>
          <p:nvPr/>
        </p:nvSpPr>
        <p:spPr>
          <a:xfrm>
            <a:off x="7087502" y="4418529"/>
            <a:ext cx="21272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solidFill>
                  <a:srgbClr val="33CC33"/>
                </a:solidFill>
              </a:rPr>
              <a:t>Reduce</a:t>
            </a:r>
          </a:p>
          <a:p>
            <a:r>
              <a:rPr lang="en-US" sz="3900" b="1" dirty="0">
                <a:solidFill>
                  <a:srgbClr val="33CC33"/>
                </a:solidFill>
              </a:rPr>
              <a:t>further?</a:t>
            </a:r>
          </a:p>
        </p:txBody>
      </p:sp>
    </p:spTree>
    <p:extLst>
      <p:ext uri="{BB962C8B-B14F-4D97-AF65-F5344CB8AC3E}">
        <p14:creationId xmlns:p14="http://schemas.microsoft.com/office/powerpoint/2010/main" val="320298353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566912" y="152401"/>
            <a:ext cx="7253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STRUCTURES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79DB8-1C33-4F15-B858-7212B47202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43112" y="645874"/>
            <a:ext cx="4440188" cy="6016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127506-B887-4C14-A362-0B8986F4F62C}"/>
              </a:ext>
            </a:extLst>
          </p:cNvPr>
          <p:cNvSpPr txBox="1"/>
          <p:nvPr/>
        </p:nvSpPr>
        <p:spPr>
          <a:xfrm>
            <a:off x="6197600" y="665946"/>
            <a:ext cx="2260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Catch Basin:</a:t>
            </a:r>
          </a:p>
          <a:p>
            <a:endParaRPr lang="en-US" sz="2500" b="1" dirty="0">
              <a:solidFill>
                <a:srgbClr val="C00000"/>
              </a:solidFill>
            </a:endParaRPr>
          </a:p>
          <a:p>
            <a:r>
              <a:rPr lang="en-US" sz="2500" b="1" dirty="0">
                <a:solidFill>
                  <a:srgbClr val="C00000"/>
                </a:solidFill>
              </a:rPr>
              <a:t>&gt;&gt; Dimensions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Location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Material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Function</a:t>
            </a:r>
          </a:p>
          <a:p>
            <a:endParaRPr lang="en-US" sz="2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3792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83CF3F-9B81-430F-A016-2F30254AAD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55812" y="658575"/>
            <a:ext cx="4404027" cy="59701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B079A4-FD27-45FA-8D56-428CFC2D8353}"/>
              </a:ext>
            </a:extLst>
          </p:cNvPr>
          <p:cNvSpPr txBox="1"/>
          <p:nvPr/>
        </p:nvSpPr>
        <p:spPr>
          <a:xfrm>
            <a:off x="1566912" y="152401"/>
            <a:ext cx="7253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STRUCTURES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4A330-099E-4DE8-A40B-A30238E4E471}"/>
              </a:ext>
            </a:extLst>
          </p:cNvPr>
          <p:cNvSpPr txBox="1"/>
          <p:nvPr/>
        </p:nvSpPr>
        <p:spPr>
          <a:xfrm>
            <a:off x="6197600" y="665946"/>
            <a:ext cx="226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Catch Basin:</a:t>
            </a:r>
          </a:p>
          <a:p>
            <a:endParaRPr lang="en-US" sz="2500" b="1" dirty="0">
              <a:solidFill>
                <a:srgbClr val="C00000"/>
              </a:solidFill>
            </a:endParaRPr>
          </a:p>
          <a:p>
            <a:r>
              <a:rPr lang="en-US" sz="2500" b="1" dirty="0">
                <a:solidFill>
                  <a:srgbClr val="C00000"/>
                </a:solidFill>
              </a:rPr>
              <a:t>&gt;&gt; Dimensions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Location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Material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Function</a:t>
            </a:r>
          </a:p>
        </p:txBody>
      </p:sp>
    </p:spTree>
    <p:extLst>
      <p:ext uri="{BB962C8B-B14F-4D97-AF65-F5344CB8AC3E}">
        <p14:creationId xmlns:p14="http://schemas.microsoft.com/office/powerpoint/2010/main" val="267051387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B079A4-FD27-45FA-8D56-428CFC2D8353}"/>
              </a:ext>
            </a:extLst>
          </p:cNvPr>
          <p:cNvSpPr txBox="1"/>
          <p:nvPr/>
        </p:nvSpPr>
        <p:spPr>
          <a:xfrm>
            <a:off x="1566912" y="152401"/>
            <a:ext cx="7253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STRUCTURES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2F09AA5-E415-46D9-89B1-0AD8F3F32C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28139" y="622300"/>
            <a:ext cx="4592055" cy="6134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AFEF31-3921-4BD1-9CF0-07AAEB60AA49}"/>
              </a:ext>
            </a:extLst>
          </p:cNvPr>
          <p:cNvSpPr txBox="1"/>
          <p:nvPr/>
        </p:nvSpPr>
        <p:spPr>
          <a:xfrm>
            <a:off x="6197600" y="665946"/>
            <a:ext cx="2260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Catch Basin/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With Sump</a:t>
            </a:r>
          </a:p>
          <a:p>
            <a:endParaRPr lang="en-US" sz="2500" b="1" dirty="0">
              <a:solidFill>
                <a:srgbClr val="C00000"/>
              </a:solidFill>
            </a:endParaRPr>
          </a:p>
          <a:p>
            <a:r>
              <a:rPr lang="en-US" sz="2500" b="1" dirty="0">
                <a:solidFill>
                  <a:srgbClr val="C00000"/>
                </a:solidFill>
              </a:rPr>
              <a:t>&gt;&gt; Dimensions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Location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Material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Function</a:t>
            </a:r>
          </a:p>
        </p:txBody>
      </p:sp>
    </p:spTree>
    <p:extLst>
      <p:ext uri="{BB962C8B-B14F-4D97-AF65-F5344CB8AC3E}">
        <p14:creationId xmlns:p14="http://schemas.microsoft.com/office/powerpoint/2010/main" val="230294031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B079A4-FD27-45FA-8D56-428CFC2D8353}"/>
              </a:ext>
            </a:extLst>
          </p:cNvPr>
          <p:cNvSpPr txBox="1"/>
          <p:nvPr/>
        </p:nvSpPr>
        <p:spPr>
          <a:xfrm>
            <a:off x="1566912" y="152401"/>
            <a:ext cx="7253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STRUCTURES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8CF84-A9DB-4758-A3F0-85D1E3907E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53857" y="635000"/>
            <a:ext cx="4384521" cy="596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8BC45-55E3-46A7-8422-1E3F061244B8}"/>
              </a:ext>
            </a:extLst>
          </p:cNvPr>
          <p:cNvSpPr txBox="1"/>
          <p:nvPr/>
        </p:nvSpPr>
        <p:spPr>
          <a:xfrm>
            <a:off x="6197600" y="665946"/>
            <a:ext cx="26225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Flared End Section</a:t>
            </a:r>
          </a:p>
          <a:p>
            <a:endParaRPr lang="en-US" sz="2500" b="1" dirty="0">
              <a:solidFill>
                <a:srgbClr val="C00000"/>
              </a:solidFill>
            </a:endParaRPr>
          </a:p>
          <a:p>
            <a:r>
              <a:rPr lang="en-US" sz="2500" b="1" dirty="0">
                <a:solidFill>
                  <a:srgbClr val="C00000"/>
                </a:solidFill>
              </a:rPr>
              <a:t>&gt;&gt; Dimensions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Location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Material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Function</a:t>
            </a:r>
          </a:p>
        </p:txBody>
      </p:sp>
    </p:spTree>
    <p:extLst>
      <p:ext uri="{BB962C8B-B14F-4D97-AF65-F5344CB8AC3E}">
        <p14:creationId xmlns:p14="http://schemas.microsoft.com/office/powerpoint/2010/main" val="295738622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B079A4-FD27-45FA-8D56-428CFC2D8353}"/>
              </a:ext>
            </a:extLst>
          </p:cNvPr>
          <p:cNvSpPr txBox="1"/>
          <p:nvPr/>
        </p:nvSpPr>
        <p:spPr>
          <a:xfrm>
            <a:off x="1566912" y="152401"/>
            <a:ext cx="7253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STRUCTURES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5BF91D-0D8C-4D15-934C-B2EE1EA2D5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92312" y="629454"/>
            <a:ext cx="4351288" cy="6033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6A2672-3E06-451F-BEE2-950C16D78793}"/>
              </a:ext>
            </a:extLst>
          </p:cNvPr>
          <p:cNvSpPr txBox="1"/>
          <p:nvPr/>
        </p:nvSpPr>
        <p:spPr>
          <a:xfrm>
            <a:off x="6136640" y="665946"/>
            <a:ext cx="26225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Outlet</a:t>
            </a:r>
          </a:p>
          <a:p>
            <a:endParaRPr lang="en-US" sz="2500" b="1" dirty="0">
              <a:solidFill>
                <a:srgbClr val="C00000"/>
              </a:solidFill>
            </a:endParaRPr>
          </a:p>
          <a:p>
            <a:r>
              <a:rPr lang="en-US" sz="2500" b="1" dirty="0">
                <a:solidFill>
                  <a:srgbClr val="C00000"/>
                </a:solidFill>
              </a:rPr>
              <a:t>&gt;&gt; Dimensions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Location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Material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&gt;&gt; Function</a:t>
            </a:r>
          </a:p>
        </p:txBody>
      </p:sp>
    </p:spTree>
    <p:extLst>
      <p:ext uri="{BB962C8B-B14F-4D97-AF65-F5344CB8AC3E}">
        <p14:creationId xmlns:p14="http://schemas.microsoft.com/office/powerpoint/2010/main" val="237931862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B079A4-FD27-45FA-8D56-428CFC2D8353}"/>
              </a:ext>
            </a:extLst>
          </p:cNvPr>
          <p:cNvSpPr txBox="1"/>
          <p:nvPr/>
        </p:nvSpPr>
        <p:spPr>
          <a:xfrm>
            <a:off x="1566912" y="152401"/>
            <a:ext cx="7253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STRUCTURES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6F63F-A377-4750-99C7-C1DC8CA825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99259" y="668334"/>
            <a:ext cx="7172072" cy="474186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E4765-E07B-4D3A-9F06-3D804279ACCD}"/>
              </a:ext>
            </a:extLst>
          </p:cNvPr>
          <p:cNvSpPr txBox="1"/>
          <p:nvPr/>
        </p:nvSpPr>
        <p:spPr>
          <a:xfrm>
            <a:off x="1559292" y="5481239"/>
            <a:ext cx="54511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Pond Outlet Structure example</a:t>
            </a:r>
          </a:p>
        </p:txBody>
      </p:sp>
    </p:spTree>
    <p:extLst>
      <p:ext uri="{BB962C8B-B14F-4D97-AF65-F5344CB8AC3E}">
        <p14:creationId xmlns:p14="http://schemas.microsoft.com/office/powerpoint/2010/main" val="15465375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B079A4-FD27-45FA-8D56-428CFC2D8353}"/>
              </a:ext>
            </a:extLst>
          </p:cNvPr>
          <p:cNvSpPr txBox="1"/>
          <p:nvPr/>
        </p:nvSpPr>
        <p:spPr>
          <a:xfrm>
            <a:off x="1566912" y="152401"/>
            <a:ext cx="7253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STRUCTURES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6F63F-A377-4750-99C7-C1DC8CA825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24695" y="601970"/>
            <a:ext cx="3302905" cy="2183739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1EA2F-0CED-4ED8-851B-EC71EB7BE3A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55431" y="595169"/>
            <a:ext cx="1585755" cy="2198832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F7EF70-2337-4EE4-B28B-57636E30AF8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52117" y="590687"/>
            <a:ext cx="1620306" cy="2205853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2E8E22-A531-4C77-AA7C-21AF49FD220C}"/>
              </a:ext>
            </a:extLst>
          </p:cNvPr>
          <p:cNvSpPr txBox="1"/>
          <p:nvPr/>
        </p:nvSpPr>
        <p:spPr>
          <a:xfrm>
            <a:off x="1566912" y="2992343"/>
            <a:ext cx="765328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</a:rPr>
              <a:t>How can we (geospatial) create the best schema(s) to</a:t>
            </a:r>
          </a:p>
          <a:p>
            <a:r>
              <a:rPr lang="en-US" sz="2500" dirty="0">
                <a:solidFill>
                  <a:srgbClr val="C00000"/>
                </a:solidFill>
              </a:rPr>
              <a:t>be able to </a:t>
            </a:r>
            <a:r>
              <a:rPr lang="en-US" sz="2500" b="1" i="1" dirty="0"/>
              <a:t>effectively represent </a:t>
            </a:r>
            <a:r>
              <a:rPr lang="en-US" sz="2500" dirty="0">
                <a:solidFill>
                  <a:srgbClr val="C00000"/>
                </a:solidFill>
              </a:rPr>
              <a:t>and </a:t>
            </a:r>
            <a:r>
              <a:rPr lang="en-US" sz="2500" b="1" i="1" dirty="0"/>
              <a:t>attribute</a:t>
            </a:r>
            <a:r>
              <a:rPr lang="en-US" sz="2500" dirty="0">
                <a:solidFill>
                  <a:srgbClr val="C00000"/>
                </a:solidFill>
              </a:rPr>
              <a:t> these stormwater fixtures for maximum usability?</a:t>
            </a:r>
          </a:p>
          <a:p>
            <a:endParaRPr lang="en-US" sz="2500" dirty="0">
              <a:solidFill>
                <a:srgbClr val="C00000"/>
              </a:solidFill>
            </a:endParaRPr>
          </a:p>
          <a:p>
            <a:r>
              <a:rPr lang="en-US" sz="2500" b="1" dirty="0">
                <a:solidFill>
                  <a:srgbClr val="C00000"/>
                </a:solidFill>
              </a:rPr>
              <a:t>So that:</a:t>
            </a:r>
          </a:p>
          <a:p>
            <a:r>
              <a:rPr lang="en-US" sz="2200" b="1" i="1" dirty="0"/>
              <a:t>&gt;&gt; </a:t>
            </a:r>
            <a:r>
              <a:rPr lang="en-US" sz="2200" i="1" dirty="0"/>
              <a:t>The geospatial data </a:t>
            </a:r>
            <a:r>
              <a:rPr lang="en-US" sz="2200" b="1" i="1" dirty="0"/>
              <a:t>accurately represents </a:t>
            </a:r>
            <a:r>
              <a:rPr lang="en-US" sz="2200" i="1" dirty="0"/>
              <a:t>the fixture</a:t>
            </a:r>
          </a:p>
          <a:p>
            <a:r>
              <a:rPr lang="en-US" sz="2200" b="1" i="1" dirty="0"/>
              <a:t>&gt;&gt; </a:t>
            </a:r>
            <a:r>
              <a:rPr lang="en-US" sz="2200" i="1" dirty="0"/>
              <a:t>It can be consumed by/used for </a:t>
            </a:r>
            <a:r>
              <a:rPr lang="en-US" sz="2200" b="1" i="1" dirty="0"/>
              <a:t>hydraulic/flow modeling</a:t>
            </a:r>
          </a:p>
          <a:p>
            <a:r>
              <a:rPr lang="en-US" sz="2200" b="1" i="1" dirty="0"/>
              <a:t>&gt;&gt; </a:t>
            </a:r>
            <a:r>
              <a:rPr lang="en-US" sz="2200" i="1" dirty="0"/>
              <a:t>It can </a:t>
            </a:r>
            <a:r>
              <a:rPr lang="en-US" sz="2200" b="1" i="1" dirty="0"/>
              <a:t>crosswalk into/out of asset management software</a:t>
            </a:r>
          </a:p>
          <a:p>
            <a:r>
              <a:rPr lang="en-US" sz="2200" i="1" dirty="0"/>
              <a:t>&gt;&gt; It meets the other needs we’ve identified and documented</a:t>
            </a:r>
          </a:p>
        </p:txBody>
      </p:sp>
    </p:spTree>
    <p:extLst>
      <p:ext uri="{BB962C8B-B14F-4D97-AF65-F5344CB8AC3E}">
        <p14:creationId xmlns:p14="http://schemas.microsoft.com/office/powerpoint/2010/main" val="324507517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2E8E22-A531-4C77-AA7C-21AF49FD220C}"/>
              </a:ext>
            </a:extLst>
          </p:cNvPr>
          <p:cNvSpPr txBox="1"/>
          <p:nvPr/>
        </p:nvSpPr>
        <p:spPr>
          <a:xfrm>
            <a:off x="1574800" y="692289"/>
            <a:ext cx="7556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                        </a:t>
            </a:r>
            <a:r>
              <a:rPr lang="en-US" sz="4200" b="1" dirty="0">
                <a:solidFill>
                  <a:srgbClr val="C00000"/>
                </a:solidFill>
              </a:rPr>
              <a:t>Moving forward</a:t>
            </a:r>
          </a:p>
          <a:p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dirty="0">
                <a:solidFill>
                  <a:srgbClr val="C00000"/>
                </a:solidFill>
              </a:rPr>
              <a:t>#1 ) Keep </a:t>
            </a:r>
            <a:r>
              <a:rPr lang="en-US" sz="4000" b="1" dirty="0">
                <a:solidFill>
                  <a:srgbClr val="C00000"/>
                </a:solidFill>
              </a:rPr>
              <a:t>STRUCTURES </a:t>
            </a:r>
            <a:r>
              <a:rPr lang="en-US" sz="4000" dirty="0">
                <a:solidFill>
                  <a:srgbClr val="C00000"/>
                </a:solidFill>
              </a:rPr>
              <a:t>as is and test it out within the pilot project</a:t>
            </a:r>
          </a:p>
          <a:p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dirty="0">
                <a:solidFill>
                  <a:srgbClr val="C00000"/>
                </a:solidFill>
              </a:rPr>
              <a:t>#2 ) Split it into two features</a:t>
            </a:r>
          </a:p>
          <a:p>
            <a:r>
              <a:rPr lang="en-US" sz="4000" b="1" dirty="0">
                <a:solidFill>
                  <a:srgbClr val="FF00FF"/>
                </a:solidFill>
              </a:rPr>
              <a:t>STRUCTURES </a:t>
            </a:r>
            <a:r>
              <a:rPr lang="en-US" sz="4000" dirty="0">
                <a:solidFill>
                  <a:srgbClr val="C00000"/>
                </a:solidFill>
              </a:rPr>
              <a:t>and </a:t>
            </a:r>
            <a:r>
              <a:rPr lang="en-US" sz="4000" b="1" dirty="0">
                <a:solidFill>
                  <a:srgbClr val="33CC33"/>
                </a:solidFill>
              </a:rPr>
              <a:t>PIPE_ENDS</a:t>
            </a:r>
          </a:p>
          <a:p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dirty="0">
                <a:solidFill>
                  <a:srgbClr val="C00000"/>
                </a:solidFill>
              </a:rPr>
              <a:t>#3 ) Split it into numerous features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08110-03B4-4FA4-9EC4-149E29920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52" y="254001"/>
            <a:ext cx="2562936" cy="15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97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2362200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2490019"/>
            <a:ext cx="5729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3: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Pilot Project Data Collection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4491192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2E8E22-A531-4C77-AA7C-21AF49FD220C}"/>
              </a:ext>
            </a:extLst>
          </p:cNvPr>
          <p:cNvSpPr txBox="1"/>
          <p:nvPr/>
        </p:nvSpPr>
        <p:spPr>
          <a:xfrm>
            <a:off x="1577975" y="342900"/>
            <a:ext cx="7132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#1 ) Keep </a:t>
            </a:r>
            <a:r>
              <a:rPr lang="en-US" sz="2000" b="1" dirty="0">
                <a:solidFill>
                  <a:srgbClr val="C00000"/>
                </a:solidFill>
              </a:rPr>
              <a:t>STRUCTURES </a:t>
            </a:r>
            <a:r>
              <a:rPr lang="en-US" sz="2000" dirty="0">
                <a:solidFill>
                  <a:srgbClr val="C00000"/>
                </a:solidFill>
              </a:rPr>
              <a:t>as is and test it out within the pilot project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#2 ) Split it into two features </a:t>
            </a:r>
            <a:r>
              <a:rPr lang="en-US" sz="2000" b="1" dirty="0">
                <a:solidFill>
                  <a:srgbClr val="FF00FF"/>
                </a:solidFill>
              </a:rPr>
              <a:t>STRUCTURES </a:t>
            </a:r>
            <a:r>
              <a:rPr lang="en-US" sz="2000" dirty="0">
                <a:solidFill>
                  <a:srgbClr val="C00000"/>
                </a:solidFill>
              </a:rPr>
              <a:t>and </a:t>
            </a:r>
            <a:r>
              <a:rPr lang="en-US" sz="2000" b="1" dirty="0">
                <a:solidFill>
                  <a:srgbClr val="33CC33"/>
                </a:solidFill>
              </a:rPr>
              <a:t>PIPE_ENDS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#3 ) Split it into numerous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F2019-96DE-41CE-8B14-FD53382C3C8D}"/>
              </a:ext>
            </a:extLst>
          </p:cNvPr>
          <p:cNvSpPr txBox="1"/>
          <p:nvPr/>
        </p:nvSpPr>
        <p:spPr>
          <a:xfrm>
            <a:off x="1600200" y="2127944"/>
            <a:ext cx="7132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Willingness of participants to:</a:t>
            </a:r>
          </a:p>
          <a:p>
            <a:r>
              <a:rPr lang="en-US" sz="3500" b="1" dirty="0">
                <a:solidFill>
                  <a:srgbClr val="C00000"/>
                </a:solidFill>
              </a:rPr>
              <a:t>“Plunge and Parse”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B3D73-928B-416D-9D24-E571655C66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76401" y="3393466"/>
            <a:ext cx="2247888" cy="1486208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D1B21-173F-4F5A-9D62-0BDF4569417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38600" y="3388837"/>
            <a:ext cx="1079232" cy="1496480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C008B-8015-4257-A158-3C19709970B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38750" y="3390549"/>
            <a:ext cx="1102746" cy="1501258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D11766-8158-46A6-BE66-7707CDBE583F}"/>
              </a:ext>
            </a:extLst>
          </p:cNvPr>
          <p:cNvSpPr txBox="1"/>
          <p:nvPr/>
        </p:nvSpPr>
        <p:spPr>
          <a:xfrm>
            <a:off x="3018387" y="4932740"/>
            <a:ext cx="36179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These into this </a:t>
            </a:r>
            <a:r>
              <a:rPr lang="en-US" sz="3500" b="1" dirty="0">
                <a:solidFill>
                  <a:srgbClr val="0000FF"/>
                </a:solidFill>
              </a:rPr>
              <a:t>&gt;&gt;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F4D4CA-51B7-4D7A-A6E8-B84B9363A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37" y="2828925"/>
            <a:ext cx="1796537" cy="3769206"/>
          </a:xfrm>
          <a:prstGeom prst="rect">
            <a:avLst/>
          </a:prstGeom>
          <a:ln w="317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76147144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4800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41381" y="512629"/>
            <a:ext cx="611250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6:</a:t>
            </a:r>
          </a:p>
          <a:p>
            <a:r>
              <a:rPr lang="en-US" sz="4400" b="1" dirty="0">
                <a:solidFill>
                  <a:srgbClr val="7030A0"/>
                </a:solidFill>
              </a:rPr>
              <a:t>Review Next Steps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Agenda Item 7:</a:t>
            </a:r>
          </a:p>
          <a:p>
            <a:r>
              <a:rPr lang="en-US" sz="4400" b="1" dirty="0">
                <a:solidFill>
                  <a:srgbClr val="7030A0"/>
                </a:solidFill>
              </a:rPr>
              <a:t>Next Meeting</a:t>
            </a:r>
          </a:p>
          <a:p>
            <a:r>
              <a:rPr lang="en-US" sz="4400" b="1" dirty="0">
                <a:solidFill>
                  <a:srgbClr val="7030A0"/>
                </a:solidFill>
              </a:rPr>
              <a:t>City of Bloomington</a:t>
            </a:r>
          </a:p>
          <a:p>
            <a:r>
              <a:rPr lang="en-US" sz="4400" b="1" dirty="0">
                <a:solidFill>
                  <a:srgbClr val="7030A0"/>
                </a:solidFill>
              </a:rPr>
              <a:t>Late July 2019</a:t>
            </a:r>
          </a:p>
        </p:txBody>
      </p:sp>
    </p:spTree>
    <p:extLst>
      <p:ext uri="{BB962C8B-B14F-4D97-AF65-F5344CB8AC3E}">
        <p14:creationId xmlns:p14="http://schemas.microsoft.com/office/powerpoint/2010/main" val="26207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729CE7-D119-414E-A698-104114D558B3}"/>
              </a:ext>
            </a:extLst>
          </p:cNvPr>
          <p:cNvSpPr/>
          <p:nvPr/>
        </p:nvSpPr>
        <p:spPr>
          <a:xfrm>
            <a:off x="1676400" y="459432"/>
            <a:ext cx="739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Metro Stormwater Geodata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0E74-C83D-4C2C-BFFC-02A870341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89" y="153849"/>
            <a:ext cx="1136121" cy="1116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3C3323-E0AC-4C9C-91AF-006FD91DF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97" y="1423066"/>
            <a:ext cx="1819288" cy="13639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F99CCC-CF17-4CB3-89C0-17BB45FA9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62" y="2674632"/>
            <a:ext cx="1826724" cy="13690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C61C9F-AA9A-4FC6-89AC-4B0C34E387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83" y="3757067"/>
            <a:ext cx="1826725" cy="13690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0FD242-1B9B-4515-9A32-3FD1FD7002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84" y="4931475"/>
            <a:ext cx="1826726" cy="13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4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729CE7-D119-414E-A698-104114D558B3}"/>
              </a:ext>
            </a:extLst>
          </p:cNvPr>
          <p:cNvSpPr/>
          <p:nvPr/>
        </p:nvSpPr>
        <p:spPr>
          <a:xfrm>
            <a:off x="1676400" y="459432"/>
            <a:ext cx="739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Metro Stormwater Geodata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0E74-C83D-4C2C-BFFC-02A870341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89" y="153849"/>
            <a:ext cx="1136121" cy="1116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3C3323-E0AC-4C9C-91AF-006FD91DF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97" y="1423066"/>
            <a:ext cx="1819288" cy="13639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F99CCC-CF17-4CB3-89C0-17BB45FA9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62" y="2674632"/>
            <a:ext cx="1826724" cy="13690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C61C9F-AA9A-4FC6-89AC-4B0C34E387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83" y="3757067"/>
            <a:ext cx="1826725" cy="13690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0FD242-1B9B-4515-9A32-3FD1FD7002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84" y="4931475"/>
            <a:ext cx="1826726" cy="1369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FBFFA7-05ED-4413-AC7C-61FCABDA3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41" y="1424237"/>
            <a:ext cx="5149846" cy="48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6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729CE7-D119-414E-A698-104114D558B3}"/>
              </a:ext>
            </a:extLst>
          </p:cNvPr>
          <p:cNvSpPr/>
          <p:nvPr/>
        </p:nvSpPr>
        <p:spPr>
          <a:xfrm>
            <a:off x="1676400" y="459432"/>
            <a:ext cx="739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Metro Stormwater Geodata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0E74-C83D-4C2C-BFFC-02A870341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89" y="153849"/>
            <a:ext cx="1136121" cy="1116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B7FBA7-DE6C-4F7B-A627-B5120FCF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06" y="1005408"/>
            <a:ext cx="2734237" cy="53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9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0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40A43-6D51-4EC3-B21F-12AF097AB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3" y="1066800"/>
            <a:ext cx="6953250" cy="4046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47ED79-68B8-4028-8F65-73D20E2C0A9A}"/>
              </a:ext>
            </a:extLst>
          </p:cNvPr>
          <p:cNvSpPr txBox="1"/>
          <p:nvPr/>
        </p:nvSpPr>
        <p:spPr>
          <a:xfrm>
            <a:off x="1697098" y="5151692"/>
            <a:ext cx="70664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>
                <a:solidFill>
                  <a:srgbClr val="002060"/>
                </a:solidFill>
              </a:rPr>
              <a:t>“The world is run by those who show up…”</a:t>
            </a:r>
            <a:endParaRPr lang="en-US" sz="3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33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729CE7-D119-414E-A698-104114D558B3}"/>
              </a:ext>
            </a:extLst>
          </p:cNvPr>
          <p:cNvSpPr/>
          <p:nvPr/>
        </p:nvSpPr>
        <p:spPr>
          <a:xfrm>
            <a:off x="1676400" y="459432"/>
            <a:ext cx="739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Metro Stormwater Geodata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0E74-C83D-4C2C-BFFC-02A870341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89" y="153849"/>
            <a:ext cx="1136121" cy="1116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B7FBA7-DE6C-4F7B-A627-B5120FCF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06" y="1005408"/>
            <a:ext cx="2734237" cy="5319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A791B-596F-4900-B92B-63FCC101A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7998" y="-51972"/>
            <a:ext cx="1315336" cy="4143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DFE3C-1441-49BC-A0C0-D765A2C325DD}"/>
              </a:ext>
            </a:extLst>
          </p:cNvPr>
          <p:cNvSpPr txBox="1"/>
          <p:nvPr/>
        </p:nvSpPr>
        <p:spPr>
          <a:xfrm>
            <a:off x="6132094" y="216728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Geodata “bass”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914EB3-1E85-40C4-849C-CA9CEE16A11D}"/>
              </a:ext>
            </a:extLst>
          </p:cNvPr>
          <p:cNvCxnSpPr/>
          <p:nvPr/>
        </p:nvCxnSpPr>
        <p:spPr>
          <a:xfrm flipV="1">
            <a:off x="4191000" y="2536620"/>
            <a:ext cx="685800" cy="587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A056C2F-D81F-44AF-A6D2-787D49D8A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32" y="2769169"/>
            <a:ext cx="2887623" cy="162239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1799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729CE7-D119-414E-A698-104114D558B3}"/>
              </a:ext>
            </a:extLst>
          </p:cNvPr>
          <p:cNvSpPr/>
          <p:nvPr/>
        </p:nvSpPr>
        <p:spPr>
          <a:xfrm>
            <a:off x="1676400" y="459432"/>
            <a:ext cx="739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Metro Stormwater Geodata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0E74-C83D-4C2C-BFFC-02A870341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89" y="153849"/>
            <a:ext cx="1136121" cy="1116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B7FBA7-DE6C-4F7B-A627-B5120FCF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06" y="1005408"/>
            <a:ext cx="2734237" cy="5319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DFE3C-1441-49BC-A0C0-D765A2C325DD}"/>
              </a:ext>
            </a:extLst>
          </p:cNvPr>
          <p:cNvSpPr txBox="1"/>
          <p:nvPr/>
        </p:nvSpPr>
        <p:spPr>
          <a:xfrm>
            <a:off x="5997340" y="137801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.gdb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914EB3-1E85-40C4-849C-CA9CEE16A11D}"/>
              </a:ext>
            </a:extLst>
          </p:cNvPr>
          <p:cNvCxnSpPr/>
          <p:nvPr/>
        </p:nvCxnSpPr>
        <p:spPr>
          <a:xfrm flipV="1">
            <a:off x="4191000" y="2536620"/>
            <a:ext cx="685800" cy="587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2F2EA1E-CDB5-441E-AD1E-EB1E67321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47" y="1270537"/>
            <a:ext cx="2305100" cy="15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91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729CE7-D119-414E-A698-104114D558B3}"/>
              </a:ext>
            </a:extLst>
          </p:cNvPr>
          <p:cNvSpPr/>
          <p:nvPr/>
        </p:nvSpPr>
        <p:spPr>
          <a:xfrm>
            <a:off x="1676400" y="459432"/>
            <a:ext cx="739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Metro Stormwater Geodata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0E74-C83D-4C2C-BFFC-02A870341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89" y="153849"/>
            <a:ext cx="1136121" cy="1116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B7FBA7-DE6C-4F7B-A627-B5120FCF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06" y="1005408"/>
            <a:ext cx="2734237" cy="5319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DFE3C-1441-49BC-A0C0-D765A2C325DD}"/>
              </a:ext>
            </a:extLst>
          </p:cNvPr>
          <p:cNvSpPr txBox="1"/>
          <p:nvPr/>
        </p:nvSpPr>
        <p:spPr>
          <a:xfrm>
            <a:off x="5997340" y="137801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.gdb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914EB3-1E85-40C4-849C-CA9CEE16A11D}"/>
              </a:ext>
            </a:extLst>
          </p:cNvPr>
          <p:cNvCxnSpPr/>
          <p:nvPr/>
        </p:nvCxnSpPr>
        <p:spPr>
          <a:xfrm flipV="1">
            <a:off x="4191000" y="2536620"/>
            <a:ext cx="685800" cy="587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2F2EA1E-CDB5-441E-AD1E-EB1E67321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47" y="1270537"/>
            <a:ext cx="2305100" cy="1532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456DE5-E36A-454D-BE1D-FD88131074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2" y="2803429"/>
            <a:ext cx="4197533" cy="193176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0F129B-CF74-4FEF-B30B-367A2A90840B}"/>
              </a:ext>
            </a:extLst>
          </p:cNvPr>
          <p:cNvCxnSpPr>
            <a:cxnSpLocks/>
          </p:cNvCxnSpPr>
          <p:nvPr/>
        </p:nvCxnSpPr>
        <p:spPr>
          <a:xfrm>
            <a:off x="3924701" y="3429000"/>
            <a:ext cx="666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79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729CE7-D119-414E-A698-104114D558B3}"/>
              </a:ext>
            </a:extLst>
          </p:cNvPr>
          <p:cNvSpPr/>
          <p:nvPr/>
        </p:nvSpPr>
        <p:spPr>
          <a:xfrm>
            <a:off x="1676400" y="459432"/>
            <a:ext cx="739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Metro Stormwater Geodata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0E74-C83D-4C2C-BFFC-02A870341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89" y="153849"/>
            <a:ext cx="1136121" cy="1116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B7FBA7-DE6C-4F7B-A627-B5120FCF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06" y="1005408"/>
            <a:ext cx="2734237" cy="5319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DFE3C-1441-49BC-A0C0-D765A2C325DD}"/>
              </a:ext>
            </a:extLst>
          </p:cNvPr>
          <p:cNvSpPr txBox="1"/>
          <p:nvPr/>
        </p:nvSpPr>
        <p:spPr>
          <a:xfrm>
            <a:off x="5997340" y="137801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.gdb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914EB3-1E85-40C4-849C-CA9CEE16A11D}"/>
              </a:ext>
            </a:extLst>
          </p:cNvPr>
          <p:cNvCxnSpPr/>
          <p:nvPr/>
        </p:nvCxnSpPr>
        <p:spPr>
          <a:xfrm flipV="1">
            <a:off x="4191000" y="2536620"/>
            <a:ext cx="685800" cy="587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2F2EA1E-CDB5-441E-AD1E-EB1E67321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47" y="1270537"/>
            <a:ext cx="2305100" cy="1532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456DE5-E36A-454D-BE1D-FD88131074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2" y="2803429"/>
            <a:ext cx="4197533" cy="193176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0F129B-CF74-4FEF-B30B-367A2A90840B}"/>
              </a:ext>
            </a:extLst>
          </p:cNvPr>
          <p:cNvCxnSpPr>
            <a:cxnSpLocks/>
          </p:cNvCxnSpPr>
          <p:nvPr/>
        </p:nvCxnSpPr>
        <p:spPr>
          <a:xfrm>
            <a:off x="3924701" y="3429000"/>
            <a:ext cx="666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70A8E3D-013C-44B5-9144-175C70A57A46}"/>
              </a:ext>
            </a:extLst>
          </p:cNvPr>
          <p:cNvSpPr/>
          <p:nvPr/>
        </p:nvSpPr>
        <p:spPr>
          <a:xfrm>
            <a:off x="1828800" y="4152900"/>
            <a:ext cx="2514600" cy="647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729CE7-D119-414E-A698-104114D558B3}"/>
              </a:ext>
            </a:extLst>
          </p:cNvPr>
          <p:cNvSpPr/>
          <p:nvPr/>
        </p:nvSpPr>
        <p:spPr>
          <a:xfrm>
            <a:off x="1676400" y="459432"/>
            <a:ext cx="739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Metro Stormwater Geodata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0E74-C83D-4C2C-BFFC-02A870341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89" y="153849"/>
            <a:ext cx="1136121" cy="1116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B7FBA7-DE6C-4F7B-A627-B5120FCF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06" y="1005408"/>
            <a:ext cx="2734237" cy="5319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DFE3C-1441-49BC-A0C0-D765A2C325DD}"/>
              </a:ext>
            </a:extLst>
          </p:cNvPr>
          <p:cNvSpPr txBox="1"/>
          <p:nvPr/>
        </p:nvSpPr>
        <p:spPr>
          <a:xfrm>
            <a:off x="5997340" y="137801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.gdb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914EB3-1E85-40C4-849C-CA9CEE16A11D}"/>
              </a:ext>
            </a:extLst>
          </p:cNvPr>
          <p:cNvCxnSpPr/>
          <p:nvPr/>
        </p:nvCxnSpPr>
        <p:spPr>
          <a:xfrm flipV="1">
            <a:off x="4191000" y="2536620"/>
            <a:ext cx="685800" cy="587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2F2EA1E-CDB5-441E-AD1E-EB1E67321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47" y="1270537"/>
            <a:ext cx="2305100" cy="1532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456DE5-E36A-454D-BE1D-FD88131074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2" y="2803429"/>
            <a:ext cx="4197533" cy="193176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0F129B-CF74-4FEF-B30B-367A2A90840B}"/>
              </a:ext>
            </a:extLst>
          </p:cNvPr>
          <p:cNvCxnSpPr>
            <a:cxnSpLocks/>
          </p:cNvCxnSpPr>
          <p:nvPr/>
        </p:nvCxnSpPr>
        <p:spPr>
          <a:xfrm>
            <a:off x="3924701" y="3429000"/>
            <a:ext cx="666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F48AB95-DB7C-4F66-AE53-4FB75F0EC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5" y="5122281"/>
            <a:ext cx="2951748" cy="10653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A45717-B2B7-41B6-BE10-E06E2DD20708}"/>
              </a:ext>
            </a:extLst>
          </p:cNvPr>
          <p:cNvSpPr/>
          <p:nvPr/>
        </p:nvSpPr>
        <p:spPr>
          <a:xfrm>
            <a:off x="7398594" y="3352800"/>
            <a:ext cx="602403" cy="8983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C7FEFB-9880-4F45-8F6F-9CC2004838AE}"/>
              </a:ext>
            </a:extLst>
          </p:cNvPr>
          <p:cNvCxnSpPr>
            <a:cxnSpLocks/>
          </p:cNvCxnSpPr>
          <p:nvPr/>
        </p:nvCxnSpPr>
        <p:spPr>
          <a:xfrm flipV="1">
            <a:off x="7680158" y="4251121"/>
            <a:ext cx="0" cy="77807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A2D3F15-A9D8-48AF-BB4D-008ADEEBE410}"/>
              </a:ext>
            </a:extLst>
          </p:cNvPr>
          <p:cNvSpPr/>
          <p:nvPr/>
        </p:nvSpPr>
        <p:spPr>
          <a:xfrm>
            <a:off x="4586225" y="5295960"/>
            <a:ext cx="12492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</a:rPr>
              <a:t>$8000</a:t>
            </a:r>
          </a:p>
        </p:txBody>
      </p:sp>
    </p:spTree>
    <p:extLst>
      <p:ext uri="{BB962C8B-B14F-4D97-AF65-F5344CB8AC3E}">
        <p14:creationId xmlns:p14="http://schemas.microsoft.com/office/powerpoint/2010/main" val="4087260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457318"/>
            <a:ext cx="572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3: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Pilot Project Data Collection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9E761-4517-46AB-952D-3C5804FB4910}"/>
              </a:ext>
            </a:extLst>
          </p:cNvPr>
          <p:cNvSpPr txBox="1"/>
          <p:nvPr/>
        </p:nvSpPr>
        <p:spPr>
          <a:xfrm>
            <a:off x="1707480" y="1935944"/>
            <a:ext cx="288606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May 2019</a:t>
            </a:r>
          </a:p>
          <a:p>
            <a:r>
              <a:rPr lang="en-US" sz="2900" dirty="0">
                <a:solidFill>
                  <a:srgbClr val="7030A0"/>
                </a:solidFill>
              </a:rPr>
              <a:t>We will be reaching out to agencies and interests that have stormwater fixtures and assets in </a:t>
            </a:r>
            <a:r>
              <a:rPr lang="en-US" sz="2900" b="1" i="1" dirty="0">
                <a:solidFill>
                  <a:srgbClr val="CC00FF"/>
                </a:solidFill>
              </a:rPr>
              <a:t>our selected pilot areas…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7F8911-F89F-4681-B3B1-39DBD74F1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2" y="2803429"/>
            <a:ext cx="4197533" cy="19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92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457318"/>
            <a:ext cx="572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3: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Pilot Project Data Collection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9E761-4517-46AB-952D-3C5804FB4910}"/>
              </a:ext>
            </a:extLst>
          </p:cNvPr>
          <p:cNvSpPr txBox="1"/>
          <p:nvPr/>
        </p:nvSpPr>
        <p:spPr>
          <a:xfrm>
            <a:off x="1707480" y="1935944"/>
            <a:ext cx="288606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May 2019</a:t>
            </a:r>
          </a:p>
          <a:p>
            <a:r>
              <a:rPr lang="en-US" sz="2900" dirty="0">
                <a:solidFill>
                  <a:srgbClr val="7030A0"/>
                </a:solidFill>
              </a:rPr>
              <a:t>We will be reaching out to agencies and interests that have stormwater fixtures and assets in </a:t>
            </a:r>
            <a:r>
              <a:rPr lang="en-US" sz="2900" b="1" i="1" dirty="0">
                <a:solidFill>
                  <a:srgbClr val="CC00FF"/>
                </a:solidFill>
              </a:rPr>
              <a:t>our selected pilot areas…</a:t>
            </a:r>
            <a:endParaRPr lang="en-US" sz="2900" dirty="0">
              <a:solidFill>
                <a:srgbClr val="7030A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7F8911-F89F-4681-B3B1-39DBD74F1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2" y="2803429"/>
            <a:ext cx="4197533" cy="19317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D53271-8AE4-4817-8A23-C5A3FE0DB38B}"/>
              </a:ext>
            </a:extLst>
          </p:cNvPr>
          <p:cNvSpPr txBox="1"/>
          <p:nvPr/>
        </p:nvSpPr>
        <p:spPr>
          <a:xfrm>
            <a:off x="4593555" y="4917269"/>
            <a:ext cx="41178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&gt;&gt; Contact/letter/email/call</a:t>
            </a:r>
          </a:p>
          <a:p>
            <a:r>
              <a:rPr lang="en-US" sz="2200" b="1" dirty="0">
                <a:solidFill>
                  <a:srgbClr val="0000FF"/>
                </a:solidFill>
              </a:rPr>
              <a:t>&gt;&gt; Detailed map of their area</a:t>
            </a:r>
          </a:p>
          <a:p>
            <a:r>
              <a:rPr lang="en-US" sz="2200" b="1" dirty="0">
                <a:solidFill>
                  <a:srgbClr val="0000FF"/>
                </a:solidFill>
              </a:rPr>
              <a:t>&gt;&gt; Overview of the </a:t>
            </a:r>
            <a:r>
              <a:rPr lang="en-US" sz="2200" b="1" i="1" u="sng" dirty="0">
                <a:solidFill>
                  <a:srgbClr val="0000FF"/>
                </a:solidFill>
              </a:rPr>
              <a:t>what </a:t>
            </a:r>
            <a:r>
              <a:rPr lang="en-US" sz="2200" b="1" dirty="0">
                <a:solidFill>
                  <a:srgbClr val="0000FF"/>
                </a:solidFill>
              </a:rPr>
              <a:t>and </a:t>
            </a:r>
            <a:r>
              <a:rPr lang="en-US" sz="2200" b="1" i="1" u="sng" dirty="0">
                <a:solidFill>
                  <a:srgbClr val="0000FF"/>
                </a:solidFill>
              </a:rPr>
              <a:t>why</a:t>
            </a:r>
            <a:r>
              <a:rPr lang="en-US" sz="2200" b="1" dirty="0">
                <a:solidFill>
                  <a:srgbClr val="0000FF"/>
                </a:solidFill>
              </a:rPr>
              <a:t>    of the request</a:t>
            </a:r>
          </a:p>
          <a:p>
            <a:endParaRPr 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57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457318"/>
            <a:ext cx="572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3: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Pilot Project Data Collection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9E761-4517-46AB-952D-3C5804FB4910}"/>
              </a:ext>
            </a:extLst>
          </p:cNvPr>
          <p:cNvSpPr txBox="1"/>
          <p:nvPr/>
        </p:nvSpPr>
        <p:spPr>
          <a:xfrm>
            <a:off x="1707481" y="1935943"/>
            <a:ext cx="278832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Summer 2019</a:t>
            </a:r>
          </a:p>
          <a:p>
            <a:r>
              <a:rPr lang="en-US" sz="2300" dirty="0">
                <a:solidFill>
                  <a:srgbClr val="7030A0"/>
                </a:solidFill>
              </a:rPr>
              <a:t>Assess the </a:t>
            </a:r>
            <a:r>
              <a:rPr lang="en-US" sz="2300" b="1" i="1" dirty="0">
                <a:solidFill>
                  <a:srgbClr val="0000FF"/>
                </a:solidFill>
              </a:rPr>
              <a:t>quality and completeness</a:t>
            </a:r>
            <a:r>
              <a:rPr lang="en-US" sz="2300" dirty="0">
                <a:solidFill>
                  <a:srgbClr val="7030A0"/>
                </a:solidFill>
              </a:rPr>
              <a:t> of the data we receive</a:t>
            </a:r>
          </a:p>
          <a:p>
            <a:endParaRPr lang="en-US" sz="2300" dirty="0">
              <a:solidFill>
                <a:srgbClr val="7030A0"/>
              </a:solidFill>
            </a:endParaRPr>
          </a:p>
          <a:p>
            <a:r>
              <a:rPr lang="en-US" sz="2300" b="1" i="1" dirty="0">
                <a:solidFill>
                  <a:srgbClr val="0000FF"/>
                </a:solidFill>
              </a:rPr>
              <a:t>Translate</a:t>
            </a:r>
            <a:r>
              <a:rPr lang="en-US" sz="2300" dirty="0">
                <a:solidFill>
                  <a:srgbClr val="7030A0"/>
                </a:solidFill>
              </a:rPr>
              <a:t> it into</a:t>
            </a:r>
          </a:p>
          <a:p>
            <a:r>
              <a:rPr lang="en-US" sz="2300" dirty="0">
                <a:solidFill>
                  <a:srgbClr val="7030A0"/>
                </a:solidFill>
              </a:rPr>
              <a:t>our prototype standard</a:t>
            </a:r>
          </a:p>
          <a:p>
            <a:endParaRPr lang="en-US" sz="2300" dirty="0">
              <a:solidFill>
                <a:srgbClr val="7030A0"/>
              </a:solidFill>
            </a:endParaRPr>
          </a:p>
          <a:p>
            <a:r>
              <a:rPr lang="en-US" sz="2300" b="1" i="1" dirty="0">
                <a:solidFill>
                  <a:srgbClr val="0000FF"/>
                </a:solidFill>
              </a:rPr>
              <a:t>Field check </a:t>
            </a:r>
            <a:r>
              <a:rPr lang="en-US" sz="2300" dirty="0">
                <a:solidFill>
                  <a:srgbClr val="7030A0"/>
                </a:solidFill>
              </a:rPr>
              <a:t>what areas we can for completeness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7F8911-F89F-4681-B3B1-39DBD74F1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2" y="2803429"/>
            <a:ext cx="4197533" cy="1931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3AD085-19ED-4BE6-A2BF-9B0314B67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4811618"/>
            <a:ext cx="2628400" cy="1825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119849-10C5-4C5D-AC8E-232AB26004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60" y="4810125"/>
            <a:ext cx="2850216" cy="1819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48EA9-BE21-4538-9C95-3EFB6C6EC1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2" y="1651623"/>
            <a:ext cx="4199981" cy="13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07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457318"/>
            <a:ext cx="572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3: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Pilot Project Data Collection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9E761-4517-46AB-952D-3C5804FB4910}"/>
              </a:ext>
            </a:extLst>
          </p:cNvPr>
          <p:cNvSpPr txBox="1"/>
          <p:nvPr/>
        </p:nvSpPr>
        <p:spPr>
          <a:xfrm>
            <a:off x="1707481" y="1935943"/>
            <a:ext cx="278832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Summer 2019</a:t>
            </a:r>
          </a:p>
          <a:p>
            <a:r>
              <a:rPr lang="en-US" sz="2300" dirty="0">
                <a:solidFill>
                  <a:srgbClr val="7030A0"/>
                </a:solidFill>
              </a:rPr>
              <a:t>Assess the </a:t>
            </a:r>
            <a:r>
              <a:rPr lang="en-US" sz="2300" b="1" i="1" dirty="0">
                <a:solidFill>
                  <a:srgbClr val="0000FF"/>
                </a:solidFill>
              </a:rPr>
              <a:t>quality and completeness</a:t>
            </a:r>
            <a:r>
              <a:rPr lang="en-US" sz="2300" dirty="0">
                <a:solidFill>
                  <a:srgbClr val="7030A0"/>
                </a:solidFill>
              </a:rPr>
              <a:t> of the data we receive</a:t>
            </a:r>
          </a:p>
          <a:p>
            <a:endParaRPr lang="en-US" sz="2300" dirty="0">
              <a:solidFill>
                <a:srgbClr val="7030A0"/>
              </a:solidFill>
            </a:endParaRPr>
          </a:p>
          <a:p>
            <a:r>
              <a:rPr lang="en-US" sz="2300" b="1" i="1" dirty="0">
                <a:solidFill>
                  <a:srgbClr val="0000FF"/>
                </a:solidFill>
              </a:rPr>
              <a:t>Translate</a:t>
            </a:r>
            <a:r>
              <a:rPr lang="en-US" sz="2300" dirty="0">
                <a:solidFill>
                  <a:srgbClr val="7030A0"/>
                </a:solidFill>
              </a:rPr>
              <a:t> it into</a:t>
            </a:r>
          </a:p>
          <a:p>
            <a:r>
              <a:rPr lang="en-US" sz="2300" dirty="0">
                <a:solidFill>
                  <a:srgbClr val="7030A0"/>
                </a:solidFill>
              </a:rPr>
              <a:t>our prototype standard</a:t>
            </a:r>
          </a:p>
          <a:p>
            <a:endParaRPr lang="en-US" sz="2300" dirty="0">
              <a:solidFill>
                <a:srgbClr val="7030A0"/>
              </a:solidFill>
            </a:endParaRPr>
          </a:p>
          <a:p>
            <a:r>
              <a:rPr lang="en-US" sz="2300" b="1" i="1" dirty="0">
                <a:solidFill>
                  <a:srgbClr val="0000FF"/>
                </a:solidFill>
              </a:rPr>
              <a:t>Field check </a:t>
            </a:r>
            <a:r>
              <a:rPr lang="en-US" sz="2300" dirty="0">
                <a:solidFill>
                  <a:srgbClr val="7030A0"/>
                </a:solidFill>
              </a:rPr>
              <a:t>what areas we can for completeness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7F8911-F89F-4681-B3B1-39DBD74F1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2" y="2803429"/>
            <a:ext cx="4197533" cy="1931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3AD085-19ED-4BE6-A2BF-9B0314B67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4811618"/>
            <a:ext cx="2628400" cy="1825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119849-10C5-4C5D-AC8E-232AB26004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60" y="4810125"/>
            <a:ext cx="2850216" cy="1819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48EA9-BE21-4538-9C95-3EFB6C6EC1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2" y="1651623"/>
            <a:ext cx="4199981" cy="13120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08928F-919B-4B0E-99EA-70C594B64881}"/>
              </a:ext>
            </a:extLst>
          </p:cNvPr>
          <p:cNvSpPr/>
          <p:nvPr/>
        </p:nvSpPr>
        <p:spPr>
          <a:xfrm>
            <a:off x="1612256" y="3775587"/>
            <a:ext cx="6931976" cy="2638505"/>
          </a:xfrm>
          <a:prstGeom prst="rect">
            <a:avLst/>
          </a:prstGeom>
          <a:noFill/>
          <a:ln w="444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8E3A82-516F-4292-8914-3227B61B6C63}"/>
              </a:ext>
            </a:extLst>
          </p:cNvPr>
          <p:cNvSpPr/>
          <p:nvPr/>
        </p:nvSpPr>
        <p:spPr>
          <a:xfrm>
            <a:off x="4350539" y="3770671"/>
            <a:ext cx="4193693" cy="2638505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22951-CA62-41B9-ADAD-5DDDB3D54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07" y="3918832"/>
            <a:ext cx="3919974" cy="2362603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375853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457318"/>
            <a:ext cx="572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3: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Pilot Project Data Collection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9E761-4517-46AB-952D-3C5804FB4910}"/>
              </a:ext>
            </a:extLst>
          </p:cNvPr>
          <p:cNvSpPr txBox="1"/>
          <p:nvPr/>
        </p:nvSpPr>
        <p:spPr>
          <a:xfrm>
            <a:off x="1559996" y="1935944"/>
            <a:ext cx="284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Fall 2019</a:t>
            </a:r>
          </a:p>
          <a:p>
            <a:endParaRPr lang="en-US" sz="2600" dirty="0">
              <a:solidFill>
                <a:srgbClr val="7030A0"/>
              </a:solidFill>
            </a:endParaRPr>
          </a:p>
          <a:p>
            <a:r>
              <a:rPr lang="en-US" sz="2600" dirty="0">
                <a:solidFill>
                  <a:srgbClr val="7030A0"/>
                </a:solidFill>
              </a:rPr>
              <a:t>Have a sample</a:t>
            </a:r>
          </a:p>
          <a:p>
            <a:r>
              <a:rPr lang="en-US" sz="2600" dirty="0">
                <a:solidFill>
                  <a:srgbClr val="7030A0"/>
                </a:solidFill>
              </a:rPr>
              <a:t>(</a:t>
            </a:r>
            <a:r>
              <a:rPr lang="en-US" sz="2600" i="1" dirty="0">
                <a:solidFill>
                  <a:srgbClr val="7030A0"/>
                </a:solidFill>
              </a:rPr>
              <a:t>or set of samples</a:t>
            </a:r>
            <a:r>
              <a:rPr lang="en-US" sz="2600" dirty="0">
                <a:solidFill>
                  <a:srgbClr val="7030A0"/>
                </a:solidFill>
              </a:rPr>
              <a:t>) ready to distribute to the stakeholder community…</a:t>
            </a:r>
          </a:p>
          <a:p>
            <a:endParaRPr lang="en-US" sz="2600" dirty="0">
              <a:solidFill>
                <a:srgbClr val="7030A0"/>
              </a:solidFill>
            </a:endParaRPr>
          </a:p>
          <a:p>
            <a:r>
              <a:rPr lang="en-US" sz="2200" dirty="0">
                <a:solidFill>
                  <a:srgbClr val="7030A0"/>
                </a:solidFill>
              </a:rPr>
              <a:t>&gt;&gt; Begin Review</a:t>
            </a:r>
          </a:p>
          <a:p>
            <a:r>
              <a:rPr lang="en-US" sz="2200" dirty="0">
                <a:solidFill>
                  <a:srgbClr val="7030A0"/>
                </a:solidFill>
              </a:rPr>
              <a:t>&gt;&gt; Continue Outreach</a:t>
            </a:r>
          </a:p>
          <a:p>
            <a:r>
              <a:rPr lang="en-US" sz="2200" dirty="0">
                <a:solidFill>
                  <a:srgbClr val="7030A0"/>
                </a:solidFill>
              </a:rPr>
              <a:t>&gt;&gt; Policy research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7F8911-F89F-4681-B3B1-39DBD74F1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2" y="1800062"/>
            <a:ext cx="4197533" cy="19317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43F3DF-A4CE-40D9-B510-041EEEC6B3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41" y="3771901"/>
            <a:ext cx="4209134" cy="27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6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6162" y="1660475"/>
            <a:ext cx="74645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rgbClr val="7030A0"/>
                </a:solidFill>
              </a:rPr>
              <a:t>1 ) Welcome &amp; Introductions</a:t>
            </a:r>
          </a:p>
          <a:p>
            <a:r>
              <a:rPr lang="en-US" sz="3700" b="1" dirty="0">
                <a:solidFill>
                  <a:srgbClr val="7030A0"/>
                </a:solidFill>
              </a:rPr>
              <a:t>2 ) Quick MSWGP Project Updates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22D0C9-3912-4AAF-90B6-6245683D2C96}"/>
              </a:ext>
            </a:extLst>
          </p:cNvPr>
          <p:cNvGrpSpPr/>
          <p:nvPr/>
        </p:nvGrpSpPr>
        <p:grpSpPr>
          <a:xfrm>
            <a:off x="1623460" y="2984165"/>
            <a:ext cx="6740680" cy="2357856"/>
            <a:chOff x="1623460" y="3600182"/>
            <a:chExt cx="5502420" cy="19247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4FECEE-C06F-4508-B64D-6782D989D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360" y="3600182"/>
              <a:ext cx="2748520" cy="19054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6242FE-8767-464F-B91C-40DFF931F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460" y="3624676"/>
              <a:ext cx="2660315" cy="1900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793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457318"/>
            <a:ext cx="572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3: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Pilot Project Data Collection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9E761-4517-46AB-952D-3C5804FB4910}"/>
              </a:ext>
            </a:extLst>
          </p:cNvPr>
          <p:cNvSpPr txBox="1"/>
          <p:nvPr/>
        </p:nvSpPr>
        <p:spPr>
          <a:xfrm>
            <a:off x="1540332" y="1935944"/>
            <a:ext cx="297267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Winter 2019-20</a:t>
            </a:r>
          </a:p>
          <a:p>
            <a:endParaRPr lang="en-US" sz="2600" dirty="0">
              <a:solidFill>
                <a:srgbClr val="7030A0"/>
              </a:solidFill>
            </a:endParaRPr>
          </a:p>
          <a:p>
            <a:r>
              <a:rPr lang="en-US" sz="2600" dirty="0">
                <a:solidFill>
                  <a:srgbClr val="7030A0"/>
                </a:solidFill>
              </a:rPr>
              <a:t>Document, review</a:t>
            </a:r>
          </a:p>
          <a:p>
            <a:r>
              <a:rPr lang="en-US" sz="2600" dirty="0">
                <a:solidFill>
                  <a:srgbClr val="7030A0"/>
                </a:solidFill>
              </a:rPr>
              <a:t>&amp; respond to the incoming stakeholder input</a:t>
            </a:r>
          </a:p>
          <a:p>
            <a:endParaRPr lang="en-US" sz="2600" dirty="0">
              <a:solidFill>
                <a:srgbClr val="7030A0"/>
              </a:solidFill>
            </a:endParaRPr>
          </a:p>
          <a:p>
            <a:r>
              <a:rPr lang="en-US" sz="2600" dirty="0">
                <a:solidFill>
                  <a:srgbClr val="7030A0"/>
                </a:solidFill>
              </a:rPr>
              <a:t>MSWGP will </a:t>
            </a:r>
            <a:r>
              <a:rPr lang="en-US" sz="2600" b="1" i="1" dirty="0">
                <a:solidFill>
                  <a:srgbClr val="7030A0"/>
                </a:solidFill>
              </a:rPr>
              <a:t>review</a:t>
            </a:r>
            <a:r>
              <a:rPr lang="en-US" sz="2600" dirty="0">
                <a:solidFill>
                  <a:srgbClr val="7030A0"/>
                </a:solidFill>
              </a:rPr>
              <a:t> and </a:t>
            </a:r>
            <a:r>
              <a:rPr lang="en-US" sz="2600" b="1" i="1" dirty="0">
                <a:solidFill>
                  <a:srgbClr val="7030A0"/>
                </a:solidFill>
              </a:rPr>
              <a:t>recalibrate</a:t>
            </a:r>
            <a:r>
              <a:rPr lang="en-US" sz="2600" dirty="0">
                <a:solidFill>
                  <a:srgbClr val="7030A0"/>
                </a:solidFill>
              </a:rPr>
              <a:t> our standard based on the input we receive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7F8911-F89F-4681-B3B1-39DBD74F1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2" y="1800062"/>
            <a:ext cx="4197533" cy="19317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43F3DF-A4CE-40D9-B510-041EEEC6B3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41" y="3771901"/>
            <a:ext cx="4209134" cy="27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99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457318"/>
            <a:ext cx="572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3: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Pilot Project Data Collection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9E761-4517-46AB-952D-3C5804FB4910}"/>
              </a:ext>
            </a:extLst>
          </p:cNvPr>
          <p:cNvSpPr txBox="1"/>
          <p:nvPr/>
        </p:nvSpPr>
        <p:spPr>
          <a:xfrm>
            <a:off x="1540332" y="1935944"/>
            <a:ext cx="39460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Spring 2020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2700" b="1" dirty="0">
                <a:solidFill>
                  <a:srgbClr val="7030A0"/>
                </a:solidFill>
              </a:rPr>
              <a:t>&gt;&gt; Modify &amp; revise</a:t>
            </a:r>
          </a:p>
          <a:p>
            <a:r>
              <a:rPr lang="en-US" sz="2700" b="1" dirty="0">
                <a:solidFill>
                  <a:srgbClr val="7030A0"/>
                </a:solidFill>
              </a:rPr>
              <a:t>&gt;&gt; Continue outreach</a:t>
            </a:r>
          </a:p>
          <a:p>
            <a:endParaRPr lang="en-US" sz="3200" dirty="0">
              <a:solidFill>
                <a:srgbClr val="7030A0"/>
              </a:solidFill>
            </a:endParaRPr>
          </a:p>
          <a:p>
            <a:r>
              <a:rPr lang="en-US" sz="2700" b="1" dirty="0">
                <a:solidFill>
                  <a:srgbClr val="0000FF"/>
                </a:solidFill>
              </a:rPr>
              <a:t>&gt;&gt; 2</a:t>
            </a:r>
            <a:r>
              <a:rPr lang="en-US" sz="2700" b="1" baseline="30000" dirty="0">
                <a:solidFill>
                  <a:srgbClr val="0000FF"/>
                </a:solidFill>
              </a:rPr>
              <a:t>nd</a:t>
            </a:r>
            <a:r>
              <a:rPr lang="en-US" sz="2700" b="1" dirty="0">
                <a:solidFill>
                  <a:srgbClr val="0000FF"/>
                </a:solidFill>
              </a:rPr>
              <a:t> Stage Pilot Project</a:t>
            </a:r>
          </a:p>
          <a:p>
            <a:r>
              <a:rPr lang="en-US" sz="2700" b="1" dirty="0">
                <a:solidFill>
                  <a:srgbClr val="0000FF"/>
                </a:solidFill>
              </a:rPr>
              <a:t>&gt;&gt; Advance standard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CEEED-DF94-4F7A-A7B3-3EEB34D33B06}"/>
              </a:ext>
            </a:extLst>
          </p:cNvPr>
          <p:cNvGrpSpPr/>
          <p:nvPr/>
        </p:nvGrpSpPr>
        <p:grpSpPr>
          <a:xfrm>
            <a:off x="5236745" y="1752600"/>
            <a:ext cx="3726999" cy="4969484"/>
            <a:chOff x="5171768" y="1639740"/>
            <a:chExt cx="3841137" cy="51216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11F134-5260-45EB-94F1-A31C27022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639740"/>
              <a:ext cx="3821031" cy="286577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12CAC3-B8BB-4E77-A4BF-44523FF02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8" y="4587076"/>
              <a:ext cx="3841137" cy="2174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439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457318"/>
            <a:ext cx="572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3: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Pilot Project Data Collection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9E761-4517-46AB-952D-3C5804FB4910}"/>
              </a:ext>
            </a:extLst>
          </p:cNvPr>
          <p:cNvSpPr txBox="1"/>
          <p:nvPr/>
        </p:nvSpPr>
        <p:spPr>
          <a:xfrm>
            <a:off x="1540332" y="1935944"/>
            <a:ext cx="74512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7030A0"/>
                </a:solidFill>
              </a:rPr>
              <a:t>We are creating </a:t>
            </a:r>
            <a:r>
              <a:rPr lang="en-US" sz="3100" b="1" dirty="0">
                <a:solidFill>
                  <a:srgbClr val="0000FF"/>
                </a:solidFill>
              </a:rPr>
              <a:t>materials</a:t>
            </a:r>
            <a:r>
              <a:rPr lang="en-US" sz="3100" dirty="0">
                <a:solidFill>
                  <a:srgbClr val="7030A0"/>
                </a:solidFill>
              </a:rPr>
              <a:t> (</a:t>
            </a:r>
            <a:r>
              <a:rPr lang="en-US" sz="3100" i="1" dirty="0">
                <a:solidFill>
                  <a:srgbClr val="7030A0"/>
                </a:solidFill>
              </a:rPr>
              <a:t>our </a:t>
            </a:r>
            <a:r>
              <a:rPr lang="en-US" sz="3100" b="1" i="1" dirty="0"/>
              <a:t>prototype standard </a:t>
            </a:r>
            <a:r>
              <a:rPr lang="en-US" sz="3100" i="1" dirty="0">
                <a:solidFill>
                  <a:srgbClr val="7030A0"/>
                </a:solidFill>
              </a:rPr>
              <a:t>and our </a:t>
            </a:r>
            <a:r>
              <a:rPr lang="en-US" sz="3100" b="1" i="1" dirty="0"/>
              <a:t>sample data</a:t>
            </a:r>
            <a:r>
              <a:rPr lang="en-US" sz="3100" dirty="0">
                <a:solidFill>
                  <a:srgbClr val="7030A0"/>
                </a:solidFill>
              </a:rPr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1021215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457318"/>
            <a:ext cx="572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3: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Pilot Project Data Collection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9E761-4517-46AB-952D-3C5804FB4910}"/>
              </a:ext>
            </a:extLst>
          </p:cNvPr>
          <p:cNvSpPr txBox="1"/>
          <p:nvPr/>
        </p:nvSpPr>
        <p:spPr>
          <a:xfrm>
            <a:off x="1540332" y="1935944"/>
            <a:ext cx="745126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7030A0"/>
                </a:solidFill>
              </a:rPr>
              <a:t>We are creating </a:t>
            </a:r>
            <a:r>
              <a:rPr lang="en-US" sz="3100" b="1" dirty="0">
                <a:solidFill>
                  <a:srgbClr val="0000FF"/>
                </a:solidFill>
              </a:rPr>
              <a:t>materials</a:t>
            </a:r>
            <a:r>
              <a:rPr lang="en-US" sz="3100" dirty="0">
                <a:solidFill>
                  <a:srgbClr val="7030A0"/>
                </a:solidFill>
              </a:rPr>
              <a:t> (</a:t>
            </a:r>
            <a:r>
              <a:rPr lang="en-US" sz="3100" i="1" dirty="0">
                <a:solidFill>
                  <a:srgbClr val="7030A0"/>
                </a:solidFill>
              </a:rPr>
              <a:t>our </a:t>
            </a:r>
            <a:r>
              <a:rPr lang="en-US" sz="3100" b="1" i="1" dirty="0"/>
              <a:t>prototype standard </a:t>
            </a:r>
            <a:r>
              <a:rPr lang="en-US" sz="3100" i="1" dirty="0">
                <a:solidFill>
                  <a:srgbClr val="7030A0"/>
                </a:solidFill>
              </a:rPr>
              <a:t>and our </a:t>
            </a:r>
            <a:r>
              <a:rPr lang="en-US" sz="3100" b="1" i="1" dirty="0"/>
              <a:t>sample data</a:t>
            </a:r>
            <a:r>
              <a:rPr lang="en-US" sz="3100" dirty="0">
                <a:solidFill>
                  <a:srgbClr val="7030A0"/>
                </a:solidFill>
              </a:rPr>
              <a:t>)…</a:t>
            </a:r>
          </a:p>
          <a:p>
            <a:endParaRPr lang="en-US" sz="3100" dirty="0">
              <a:solidFill>
                <a:srgbClr val="7030A0"/>
              </a:solidFill>
            </a:endParaRPr>
          </a:p>
          <a:p>
            <a:r>
              <a:rPr lang="en-US" sz="3100" dirty="0">
                <a:solidFill>
                  <a:srgbClr val="7030A0"/>
                </a:solidFill>
              </a:rPr>
              <a:t>that will </a:t>
            </a:r>
            <a:r>
              <a:rPr lang="en-US" sz="3100" b="1" dirty="0">
                <a:solidFill>
                  <a:srgbClr val="0000FF"/>
                </a:solidFill>
              </a:rPr>
              <a:t>facilitate input, comment and intelligence gathering</a:t>
            </a:r>
            <a:r>
              <a:rPr lang="en-US" sz="3100" dirty="0">
                <a:solidFill>
                  <a:srgbClr val="7030A0"/>
                </a:solidFill>
              </a:rPr>
              <a:t> from the broader stakeholder, data producer and</a:t>
            </a:r>
          </a:p>
          <a:p>
            <a:r>
              <a:rPr lang="en-US" sz="3100" dirty="0">
                <a:solidFill>
                  <a:srgbClr val="7030A0"/>
                </a:solidFill>
              </a:rPr>
              <a:t>data consumer community….</a:t>
            </a:r>
          </a:p>
        </p:txBody>
      </p:sp>
    </p:spTree>
    <p:extLst>
      <p:ext uri="{BB962C8B-B14F-4D97-AF65-F5344CB8AC3E}">
        <p14:creationId xmlns:p14="http://schemas.microsoft.com/office/powerpoint/2010/main" val="528057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457318"/>
            <a:ext cx="572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3: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Pilot Project Data Collection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9E761-4517-46AB-952D-3C5804FB4910}"/>
              </a:ext>
            </a:extLst>
          </p:cNvPr>
          <p:cNvSpPr txBox="1"/>
          <p:nvPr/>
        </p:nvSpPr>
        <p:spPr>
          <a:xfrm>
            <a:off x="1540332" y="1935944"/>
            <a:ext cx="745126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7030A0"/>
                </a:solidFill>
              </a:rPr>
              <a:t>We are creating </a:t>
            </a:r>
            <a:r>
              <a:rPr lang="en-US" sz="3100" b="1" dirty="0">
                <a:solidFill>
                  <a:srgbClr val="0000FF"/>
                </a:solidFill>
              </a:rPr>
              <a:t>materials</a:t>
            </a:r>
            <a:r>
              <a:rPr lang="en-US" sz="3100" dirty="0">
                <a:solidFill>
                  <a:srgbClr val="7030A0"/>
                </a:solidFill>
              </a:rPr>
              <a:t> (</a:t>
            </a:r>
            <a:r>
              <a:rPr lang="en-US" sz="3100" i="1" dirty="0">
                <a:solidFill>
                  <a:srgbClr val="7030A0"/>
                </a:solidFill>
              </a:rPr>
              <a:t>our </a:t>
            </a:r>
            <a:r>
              <a:rPr lang="en-US" sz="3100" b="1" i="1" dirty="0"/>
              <a:t>prototype standard </a:t>
            </a:r>
            <a:r>
              <a:rPr lang="en-US" sz="3100" i="1" dirty="0">
                <a:solidFill>
                  <a:srgbClr val="7030A0"/>
                </a:solidFill>
              </a:rPr>
              <a:t>and our </a:t>
            </a:r>
            <a:r>
              <a:rPr lang="en-US" sz="3100" b="1" i="1" dirty="0"/>
              <a:t>sample data</a:t>
            </a:r>
            <a:r>
              <a:rPr lang="en-US" sz="3100" dirty="0">
                <a:solidFill>
                  <a:srgbClr val="7030A0"/>
                </a:solidFill>
              </a:rPr>
              <a:t>)…</a:t>
            </a:r>
          </a:p>
          <a:p>
            <a:endParaRPr lang="en-US" sz="3100" dirty="0">
              <a:solidFill>
                <a:srgbClr val="7030A0"/>
              </a:solidFill>
            </a:endParaRPr>
          </a:p>
          <a:p>
            <a:r>
              <a:rPr lang="en-US" sz="3100" dirty="0">
                <a:solidFill>
                  <a:srgbClr val="7030A0"/>
                </a:solidFill>
              </a:rPr>
              <a:t>that will </a:t>
            </a:r>
            <a:r>
              <a:rPr lang="en-US" sz="3100" b="1" dirty="0">
                <a:solidFill>
                  <a:srgbClr val="0000FF"/>
                </a:solidFill>
              </a:rPr>
              <a:t>facilitate input, comment and intelligence gathering</a:t>
            </a:r>
            <a:r>
              <a:rPr lang="en-US" sz="3100" dirty="0">
                <a:solidFill>
                  <a:srgbClr val="7030A0"/>
                </a:solidFill>
              </a:rPr>
              <a:t> from the broader stakeholder, data producer and</a:t>
            </a:r>
          </a:p>
          <a:p>
            <a:r>
              <a:rPr lang="en-US" sz="3100" dirty="0">
                <a:solidFill>
                  <a:srgbClr val="7030A0"/>
                </a:solidFill>
              </a:rPr>
              <a:t>data consumer community….</a:t>
            </a:r>
          </a:p>
          <a:p>
            <a:endParaRPr lang="en-US" sz="3100" dirty="0">
              <a:solidFill>
                <a:srgbClr val="7030A0"/>
              </a:solidFill>
            </a:endParaRPr>
          </a:p>
          <a:p>
            <a:r>
              <a:rPr lang="en-US" sz="3100" dirty="0">
                <a:solidFill>
                  <a:srgbClr val="7030A0"/>
                </a:solidFill>
              </a:rPr>
              <a:t>..which will </a:t>
            </a:r>
            <a:r>
              <a:rPr lang="en-US" sz="3100" b="1" i="1" dirty="0">
                <a:solidFill>
                  <a:srgbClr val="0000FF"/>
                </a:solidFill>
              </a:rPr>
              <a:t>result in a standard </a:t>
            </a:r>
            <a:r>
              <a:rPr lang="en-US" sz="3100" dirty="0">
                <a:solidFill>
                  <a:srgbClr val="7030A0"/>
                </a:solidFill>
              </a:rPr>
              <a:t>that folks will want to actually use </a:t>
            </a:r>
            <a:r>
              <a:rPr lang="en-US" sz="3100" b="1" dirty="0">
                <a:solidFill>
                  <a:srgbClr val="7030A0"/>
                </a:solidFill>
              </a:rPr>
              <a:t>: )</a:t>
            </a:r>
          </a:p>
        </p:txBody>
      </p:sp>
    </p:spTree>
    <p:extLst>
      <p:ext uri="{BB962C8B-B14F-4D97-AF65-F5344CB8AC3E}">
        <p14:creationId xmlns:p14="http://schemas.microsoft.com/office/powerpoint/2010/main" val="651578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2362200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2490019"/>
            <a:ext cx="5729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4: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Terminology, Glossary and Related Supporting Resources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Needed</a:t>
            </a:r>
          </a:p>
        </p:txBody>
      </p:sp>
    </p:spTree>
    <p:extLst>
      <p:ext uri="{BB962C8B-B14F-4D97-AF65-F5344CB8AC3E}">
        <p14:creationId xmlns:p14="http://schemas.microsoft.com/office/powerpoint/2010/main" val="640811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176981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0120" y="304800"/>
            <a:ext cx="58854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7030A0"/>
                </a:solidFill>
              </a:rPr>
              <a:t>Agenda Item 4:</a:t>
            </a:r>
          </a:p>
          <a:p>
            <a:r>
              <a:rPr lang="en-US" sz="2300" b="1" dirty="0">
                <a:solidFill>
                  <a:srgbClr val="7030A0"/>
                </a:solidFill>
              </a:rPr>
              <a:t>Terminology, Glossary and Related Supporting Resources Needed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4B12D-B0CD-49CE-8076-5A2CE9809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396818"/>
            <a:ext cx="2256485" cy="1494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F377F6-3069-41CF-8B8C-E43682BAB6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40" y="3392266"/>
            <a:ext cx="2746260" cy="14925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6E434B-8174-4B4F-BFD3-89CCC7923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11" y="1718687"/>
            <a:ext cx="2843947" cy="15456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9AE415-F41C-4776-B0CE-E364E938FF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08855"/>
            <a:ext cx="2743709" cy="1545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A0BF06-1B16-4856-9CE3-744948BA26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67" y="4999941"/>
            <a:ext cx="3724980" cy="1553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5D75AF-4242-445A-AF2E-8FA2D486C1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34" y="5010925"/>
            <a:ext cx="2076030" cy="1557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1DED1C-B646-4125-A33E-79EB5A82FA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48" y="3386801"/>
            <a:ext cx="1984312" cy="14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49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176981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0120" y="304800"/>
            <a:ext cx="58854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7030A0"/>
                </a:solidFill>
              </a:rPr>
              <a:t>Agenda Item 4:</a:t>
            </a:r>
          </a:p>
          <a:p>
            <a:r>
              <a:rPr lang="en-US" sz="2300" b="1" dirty="0">
                <a:solidFill>
                  <a:srgbClr val="7030A0"/>
                </a:solidFill>
              </a:rPr>
              <a:t>Terminology, Glossary and Related Supporting Resources Needed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5E680-59FB-4054-BC58-D5735AEDAF15}"/>
              </a:ext>
            </a:extLst>
          </p:cNvPr>
          <p:cNvSpPr txBox="1"/>
          <p:nvPr/>
        </p:nvSpPr>
        <p:spPr>
          <a:xfrm>
            <a:off x="1634291" y="1722876"/>
            <a:ext cx="37141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Consistent terminology for all the natural &amp; constructed ‘stuff’ we are trying to capture and represent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Use those terms in our 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transfer standard…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Cross-walk those to the supporting documentation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i="1" dirty="0">
                <a:solidFill>
                  <a:srgbClr val="7030A0"/>
                </a:solidFill>
              </a:rPr>
              <a:t>We’re really </a:t>
            </a:r>
            <a:r>
              <a:rPr lang="en-US" sz="2000" b="1" i="1" dirty="0" err="1">
                <a:solidFill>
                  <a:srgbClr val="7030A0"/>
                </a:solidFill>
              </a:rPr>
              <a:t>gonna</a:t>
            </a:r>
            <a:r>
              <a:rPr lang="en-US" sz="2000" b="1" i="1" dirty="0">
                <a:solidFill>
                  <a:srgbClr val="7030A0"/>
                </a:solidFill>
              </a:rPr>
              <a:t> need: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Engineers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Asset Management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Water Quality Professionals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Inspection Experts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A8ACB2-DCBC-4F0C-92C4-959B73F10463}"/>
              </a:ext>
            </a:extLst>
          </p:cNvPr>
          <p:cNvGrpSpPr/>
          <p:nvPr/>
        </p:nvGrpSpPr>
        <p:grpSpPr>
          <a:xfrm>
            <a:off x="5486400" y="1224911"/>
            <a:ext cx="3518030" cy="5500250"/>
            <a:chOff x="6146420" y="1708855"/>
            <a:chExt cx="2755140" cy="430751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49AE415-F41C-4776-B0CE-E364E938F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851" y="1708855"/>
              <a:ext cx="2743709" cy="154562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A0BF06-1B16-4856-9CE3-744948BA2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420" y="3326251"/>
              <a:ext cx="2743709" cy="114408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1ABA41A-4F7A-4004-944E-9994C5B92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7120" y="4523836"/>
              <a:ext cx="2746260" cy="1492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017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176981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0120" y="304800"/>
            <a:ext cx="58854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7030A0"/>
                </a:solidFill>
              </a:rPr>
              <a:t>Agenda Item 4:</a:t>
            </a:r>
          </a:p>
          <a:p>
            <a:r>
              <a:rPr lang="en-US" sz="2300" b="1" dirty="0">
                <a:solidFill>
                  <a:srgbClr val="7030A0"/>
                </a:solidFill>
              </a:rPr>
              <a:t>Terminology, Glossary and Related Supporting Resources Needed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5E680-59FB-4054-BC58-D5735AEDAF15}"/>
              </a:ext>
            </a:extLst>
          </p:cNvPr>
          <p:cNvSpPr txBox="1"/>
          <p:nvPr/>
        </p:nvSpPr>
        <p:spPr>
          <a:xfrm>
            <a:off x="1612256" y="1958775"/>
            <a:ext cx="44570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srgbClr val="6600CC"/>
                </a:solidFill>
              </a:rPr>
              <a:t>Why?</a:t>
            </a:r>
          </a:p>
          <a:p>
            <a:endParaRPr lang="en-US" sz="3000" dirty="0">
              <a:solidFill>
                <a:srgbClr val="6600CC"/>
              </a:solidFill>
            </a:endParaRPr>
          </a:p>
          <a:p>
            <a:r>
              <a:rPr lang="en-US" sz="2200" dirty="0">
                <a:solidFill>
                  <a:srgbClr val="6600CC"/>
                </a:solidFill>
              </a:rPr>
              <a:t>Facilitates the ease and clarity of </a:t>
            </a:r>
            <a:r>
              <a:rPr lang="en-US" sz="2200" b="1" dirty="0">
                <a:solidFill>
                  <a:srgbClr val="6600CC"/>
                </a:solidFill>
              </a:rPr>
              <a:t>usage and communication</a:t>
            </a:r>
          </a:p>
          <a:p>
            <a:endParaRPr lang="en-US" sz="2200" b="1" dirty="0">
              <a:solidFill>
                <a:srgbClr val="6600CC"/>
              </a:solidFill>
            </a:endParaRPr>
          </a:p>
          <a:p>
            <a:r>
              <a:rPr lang="en-US" sz="2200" dirty="0">
                <a:solidFill>
                  <a:srgbClr val="6600CC"/>
                </a:solidFill>
              </a:rPr>
              <a:t>Most GIS-specific people know</a:t>
            </a:r>
          </a:p>
          <a:p>
            <a:r>
              <a:rPr lang="en-US" sz="2200" dirty="0">
                <a:solidFill>
                  <a:srgbClr val="6600CC"/>
                </a:solidFill>
              </a:rPr>
              <a:t>little (or nothing) about the specifics of stormwater systems;</a:t>
            </a:r>
          </a:p>
          <a:p>
            <a:endParaRPr lang="en-US" sz="2200" dirty="0">
              <a:solidFill>
                <a:srgbClr val="6600CC"/>
              </a:solidFill>
            </a:endParaRPr>
          </a:p>
          <a:p>
            <a:r>
              <a:rPr lang="en-US" sz="2200" dirty="0">
                <a:solidFill>
                  <a:srgbClr val="6600CC"/>
                </a:solidFill>
              </a:rPr>
              <a:t>Enhances use by architects, landscape architects, GIS, non-technical lay people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11B624-81E0-496B-AEFE-B2F8A023BCBE}"/>
              </a:ext>
            </a:extLst>
          </p:cNvPr>
          <p:cNvGrpSpPr/>
          <p:nvPr/>
        </p:nvGrpSpPr>
        <p:grpSpPr>
          <a:xfrm>
            <a:off x="6195060" y="1186486"/>
            <a:ext cx="2697526" cy="5454344"/>
            <a:chOff x="5544176" y="1275676"/>
            <a:chExt cx="2856920" cy="577663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7DD2B9-FFDB-4C14-8FEC-D4E1A25A1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176" y="5168468"/>
              <a:ext cx="2844729" cy="18838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EDF7EA-2465-4E6D-8E0B-C13E71546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149" y="1275676"/>
              <a:ext cx="2843947" cy="154562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E5AAB22-4E9B-4180-B711-EE6FC19A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647" y="2918170"/>
              <a:ext cx="2841813" cy="2133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042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176981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0120" y="304800"/>
            <a:ext cx="58854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7030A0"/>
                </a:solidFill>
              </a:rPr>
              <a:t>Agenda Item 4:</a:t>
            </a:r>
          </a:p>
          <a:p>
            <a:r>
              <a:rPr lang="en-US" sz="2300" b="1" dirty="0">
                <a:solidFill>
                  <a:srgbClr val="7030A0"/>
                </a:solidFill>
              </a:rPr>
              <a:t>Terminology, Glossary and Related Supporting Resources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AB60F-83D3-4356-A35F-4FBB01FC5686}"/>
              </a:ext>
            </a:extLst>
          </p:cNvPr>
          <p:cNvSpPr txBox="1"/>
          <p:nvPr/>
        </p:nvSpPr>
        <p:spPr>
          <a:xfrm>
            <a:off x="1504662" y="1778743"/>
            <a:ext cx="7528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6600CC"/>
                </a:solidFill>
              </a:rPr>
              <a:t>We don’t have to start from scratch…</a:t>
            </a:r>
            <a:endParaRPr lang="en-US" sz="30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3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697949"/>
            <a:ext cx="572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Quick MSWGP Project Updates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BE737-D4AC-4392-97A5-9DA73C2E6F00}"/>
              </a:ext>
            </a:extLst>
          </p:cNvPr>
          <p:cNvSpPr txBox="1"/>
          <p:nvPr/>
        </p:nvSpPr>
        <p:spPr>
          <a:xfrm>
            <a:off x="1707480" y="1935944"/>
            <a:ext cx="713172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Outreach: Since 2/26/2019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2300" b="1" dirty="0"/>
              <a:t>Outreach to MnDOT</a:t>
            </a:r>
          </a:p>
          <a:p>
            <a:r>
              <a:rPr lang="en-US" sz="2300" dirty="0">
                <a:solidFill>
                  <a:srgbClr val="7030A0"/>
                </a:solidFill>
              </a:rPr>
              <a:t>&gt;&gt; Met with MnDOT staff:			2/27/19</a:t>
            </a:r>
          </a:p>
          <a:p>
            <a:r>
              <a:rPr lang="en-US" sz="2300" dirty="0">
                <a:solidFill>
                  <a:srgbClr val="7030A0"/>
                </a:solidFill>
              </a:rPr>
              <a:t>&gt;&gt; “GIS Bytes” (statewide webinar) 		3/19/19</a:t>
            </a:r>
          </a:p>
          <a:p>
            <a:endParaRPr lang="en-US" sz="2300" dirty="0">
              <a:solidFill>
                <a:srgbClr val="7030A0"/>
              </a:solidFill>
            </a:endParaRPr>
          </a:p>
          <a:p>
            <a:r>
              <a:rPr lang="en-US" sz="2300" b="1" dirty="0"/>
              <a:t>Association of Metropolitan Municipalities</a:t>
            </a:r>
          </a:p>
          <a:p>
            <a:r>
              <a:rPr lang="en-US" sz="2300" dirty="0">
                <a:solidFill>
                  <a:srgbClr val="7030A0"/>
                </a:solidFill>
              </a:rPr>
              <a:t>&gt;&gt; Executive Team				3/21/19</a:t>
            </a:r>
          </a:p>
          <a:p>
            <a:endParaRPr lang="en-US" sz="2300" dirty="0">
              <a:solidFill>
                <a:srgbClr val="7030A0"/>
              </a:solidFill>
            </a:endParaRPr>
          </a:p>
          <a:p>
            <a:r>
              <a:rPr lang="en-US" sz="2300" b="1" dirty="0"/>
              <a:t>MetroGIS Policy Board</a:t>
            </a:r>
          </a:p>
          <a:p>
            <a:r>
              <a:rPr lang="en-US" sz="2300" dirty="0">
                <a:solidFill>
                  <a:srgbClr val="7030A0"/>
                </a:solidFill>
              </a:rPr>
              <a:t>&gt;&gt; Annual in-person meeting			4/24/19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97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176981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0120" y="304800"/>
            <a:ext cx="58854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7030A0"/>
                </a:solidFill>
              </a:rPr>
              <a:t>Agenda Item 4:</a:t>
            </a:r>
          </a:p>
          <a:p>
            <a:r>
              <a:rPr lang="en-US" sz="2300" b="1" dirty="0">
                <a:solidFill>
                  <a:srgbClr val="7030A0"/>
                </a:solidFill>
              </a:rPr>
              <a:t>Terminology, Glossary and Related Supporting Resources Needed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5E680-59FB-4054-BC58-D5735AEDAF15}"/>
              </a:ext>
            </a:extLst>
          </p:cNvPr>
          <p:cNvSpPr txBox="1"/>
          <p:nvPr/>
        </p:nvSpPr>
        <p:spPr>
          <a:xfrm>
            <a:off x="1504662" y="1778743"/>
            <a:ext cx="7528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6600CC"/>
                </a:solidFill>
              </a:rPr>
              <a:t>We don’t have to start from scratch…</a:t>
            </a:r>
            <a:endParaRPr lang="en-US" sz="3000" dirty="0">
              <a:solidFill>
                <a:srgbClr val="6600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89812-626E-4760-A4C3-9DFE06DB8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56" y="2431183"/>
            <a:ext cx="2381059" cy="1929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3CED5-0C56-4208-8727-AF7ABDFF4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67" y="2456438"/>
            <a:ext cx="3472055" cy="2456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78C2AA-9228-4E25-9362-B2B450B770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92" y="3386378"/>
            <a:ext cx="2451617" cy="2243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137AC5-4796-49BF-B13C-7E7C0A6463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89" y="3377923"/>
            <a:ext cx="3989247" cy="22608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BB13B7-DA6E-4132-89F2-37B4CABF46A7}"/>
              </a:ext>
            </a:extLst>
          </p:cNvPr>
          <p:cNvSpPr txBox="1"/>
          <p:nvPr/>
        </p:nvSpPr>
        <p:spPr>
          <a:xfrm>
            <a:off x="3659660" y="5631627"/>
            <a:ext cx="5377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6600CC"/>
                </a:solidFill>
              </a:rPr>
              <a:t>…lots of resources to draw from</a:t>
            </a:r>
            <a:endParaRPr lang="en-US" sz="30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21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176981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0120" y="304800"/>
            <a:ext cx="58854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7030A0"/>
                </a:solidFill>
              </a:rPr>
              <a:t>Agenda Item 4:</a:t>
            </a:r>
          </a:p>
          <a:p>
            <a:r>
              <a:rPr lang="en-US" sz="2300" b="1" dirty="0">
                <a:solidFill>
                  <a:srgbClr val="7030A0"/>
                </a:solidFill>
              </a:rPr>
              <a:t>Terminology, Glossary and Related Supporting Resources Needed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5E680-59FB-4054-BC58-D5735AEDAF15}"/>
              </a:ext>
            </a:extLst>
          </p:cNvPr>
          <p:cNvSpPr txBox="1"/>
          <p:nvPr/>
        </p:nvSpPr>
        <p:spPr>
          <a:xfrm>
            <a:off x="1504662" y="1778743"/>
            <a:ext cx="7528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6600CC"/>
                </a:solidFill>
              </a:rPr>
              <a:t>We don’t have to start from scratch…</a:t>
            </a:r>
            <a:endParaRPr lang="en-US" sz="3000" dirty="0">
              <a:solidFill>
                <a:srgbClr val="6600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89812-626E-4760-A4C3-9DFE06DB8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56" y="2431183"/>
            <a:ext cx="2381059" cy="1929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3CED5-0C56-4208-8727-AF7ABDFF4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67" y="2456438"/>
            <a:ext cx="3472055" cy="2456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78C2AA-9228-4E25-9362-B2B450B770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92" y="3386378"/>
            <a:ext cx="2451617" cy="2243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137AC5-4796-49BF-B13C-7E7C0A6463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89" y="3377923"/>
            <a:ext cx="3989247" cy="22608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BB13B7-DA6E-4132-89F2-37B4CABF46A7}"/>
              </a:ext>
            </a:extLst>
          </p:cNvPr>
          <p:cNvSpPr txBox="1"/>
          <p:nvPr/>
        </p:nvSpPr>
        <p:spPr>
          <a:xfrm>
            <a:off x="3659660" y="5631627"/>
            <a:ext cx="5377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6600CC"/>
                </a:solidFill>
              </a:rPr>
              <a:t>…lots of resources to draw from</a:t>
            </a:r>
            <a:endParaRPr lang="en-US" sz="3000" dirty="0">
              <a:solidFill>
                <a:srgbClr val="6600CC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C0CC33-7352-4348-896D-1DDD1C3581A2}"/>
              </a:ext>
            </a:extLst>
          </p:cNvPr>
          <p:cNvGrpSpPr/>
          <p:nvPr/>
        </p:nvGrpSpPr>
        <p:grpSpPr>
          <a:xfrm>
            <a:off x="2835553" y="3154807"/>
            <a:ext cx="4806712" cy="1603041"/>
            <a:chOff x="1557512" y="2388902"/>
            <a:chExt cx="4806712" cy="160304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FFA3B1A-B023-4D79-8843-E8054DC3D05E}"/>
                </a:ext>
              </a:extLst>
            </p:cNvPr>
            <p:cNvSpPr/>
            <p:nvPr/>
          </p:nvSpPr>
          <p:spPr>
            <a:xfrm>
              <a:off x="1557512" y="2388902"/>
              <a:ext cx="4648216" cy="1603041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F056C4-AEDB-475A-BB6E-45E688D19D35}"/>
                </a:ext>
              </a:extLst>
            </p:cNvPr>
            <p:cNvSpPr txBox="1"/>
            <p:nvPr/>
          </p:nvSpPr>
          <p:spPr>
            <a:xfrm>
              <a:off x="1630038" y="2517878"/>
              <a:ext cx="473418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Applicable parts of: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MN Statutes </a:t>
              </a:r>
              <a:r>
                <a:rPr lang="en-US" sz="2800" b="1" dirty="0">
                  <a:solidFill>
                    <a:schemeClr val="bg1"/>
                  </a:solidFill>
                </a:rPr>
                <a:t>§103A-H </a:t>
              </a:r>
              <a:r>
                <a:rPr lang="en-US" sz="2800" dirty="0">
                  <a:solidFill>
                    <a:schemeClr val="bg1"/>
                  </a:solidFill>
                </a:rPr>
                <a:t>&amp; </a:t>
              </a:r>
              <a:r>
                <a:rPr lang="en-US" sz="2800" b="1" dirty="0">
                  <a:solidFill>
                    <a:schemeClr val="bg1"/>
                  </a:solidFill>
                </a:rPr>
                <a:t>§115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MN </a:t>
              </a:r>
              <a:r>
                <a:rPr lang="en-US" sz="2800" b="1" dirty="0">
                  <a:solidFill>
                    <a:schemeClr val="bg1"/>
                  </a:solidFill>
                </a:rPr>
                <a:t>Administrative Rules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942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8775C-9322-4E0F-A243-17B66FF5B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29" y="109942"/>
            <a:ext cx="5225024" cy="67236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C2088F-F7B7-4FB9-81AD-FFB7C2CD84EC}"/>
              </a:ext>
            </a:extLst>
          </p:cNvPr>
          <p:cNvSpPr txBox="1"/>
          <p:nvPr/>
        </p:nvSpPr>
        <p:spPr>
          <a:xfrm>
            <a:off x="2659615" y="271266"/>
            <a:ext cx="345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Metro Regional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Road Centerlines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34DD5-02DB-417D-9764-A140A357FCDC}"/>
              </a:ext>
            </a:extLst>
          </p:cNvPr>
          <p:cNvSpPr txBox="1"/>
          <p:nvPr/>
        </p:nvSpPr>
        <p:spPr>
          <a:xfrm>
            <a:off x="1562333" y="1542282"/>
            <a:ext cx="4000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Originally just the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7 metro counties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4DF2B-CA8F-49F0-886A-0388F7FFC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321190"/>
            <a:ext cx="1037564" cy="10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68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8775C-9322-4E0F-A243-17B66FF5B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29" y="109942"/>
            <a:ext cx="5225024" cy="67236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C2088F-F7B7-4FB9-81AD-FFB7C2CD84EC}"/>
              </a:ext>
            </a:extLst>
          </p:cNvPr>
          <p:cNvSpPr txBox="1"/>
          <p:nvPr/>
        </p:nvSpPr>
        <p:spPr>
          <a:xfrm>
            <a:off x="2659615" y="271266"/>
            <a:ext cx="345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Metro Regional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Road Centerlines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4DF2B-CA8F-49F0-886A-0388F7FFC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321190"/>
            <a:ext cx="1037564" cy="10138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0FD264-AE3F-4ADF-A3DA-6B741CFF862F}"/>
              </a:ext>
            </a:extLst>
          </p:cNvPr>
          <p:cNvSpPr txBox="1"/>
          <p:nvPr/>
        </p:nvSpPr>
        <p:spPr>
          <a:xfrm>
            <a:off x="1597152" y="2631692"/>
            <a:ext cx="3736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2018 added Chisago Co.</a:t>
            </a:r>
          </a:p>
          <a:p>
            <a:r>
              <a:rPr lang="en-US" sz="2800" dirty="0">
                <a:solidFill>
                  <a:srgbClr val="D60093"/>
                </a:solidFill>
              </a:rPr>
              <a:t>2019 added Isanti Co.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to add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Sherburne Co.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C1188-8E7F-46E2-8294-9B949DDC31DD}"/>
              </a:ext>
            </a:extLst>
          </p:cNvPr>
          <p:cNvSpPr txBox="1"/>
          <p:nvPr/>
        </p:nvSpPr>
        <p:spPr>
          <a:xfrm>
            <a:off x="1562333" y="1542282"/>
            <a:ext cx="4000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Originally just the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7 metro counties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B7A45F-B22F-4666-BC10-3C72947FA112}"/>
              </a:ext>
            </a:extLst>
          </p:cNvPr>
          <p:cNvSpPr txBox="1"/>
          <p:nvPr/>
        </p:nvSpPr>
        <p:spPr>
          <a:xfrm>
            <a:off x="1597152" y="4709892"/>
            <a:ext cx="3736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&gt;&gt; NG9-1-1</a:t>
            </a:r>
          </a:p>
          <a:p>
            <a:r>
              <a:rPr lang="en-US" sz="2800" dirty="0"/>
              <a:t>&gt;&gt; Routing</a:t>
            </a:r>
          </a:p>
          <a:p>
            <a:r>
              <a:rPr lang="en-US" sz="2800" dirty="0"/>
              <a:t>&gt;&gt; Geocoding</a:t>
            </a:r>
          </a:p>
          <a:p>
            <a:r>
              <a:rPr lang="en-US" sz="2800" dirty="0"/>
              <a:t>&gt;&gt; Many others</a:t>
            </a:r>
          </a:p>
        </p:txBody>
      </p:sp>
    </p:spTree>
    <p:extLst>
      <p:ext uri="{BB962C8B-B14F-4D97-AF65-F5344CB8AC3E}">
        <p14:creationId xmlns:p14="http://schemas.microsoft.com/office/powerpoint/2010/main" val="3874921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95C290-05EC-4157-8D7B-6F02B843E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08" y="1815120"/>
            <a:ext cx="1228576" cy="158250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03E531-F5F7-47F9-BA7E-34F903C07BC6}"/>
              </a:ext>
            </a:extLst>
          </p:cNvPr>
          <p:cNvSpPr txBox="1"/>
          <p:nvPr/>
        </p:nvSpPr>
        <p:spPr>
          <a:xfrm>
            <a:off x="2683998" y="283458"/>
            <a:ext cx="724482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</a:rPr>
              <a:t>Metro Regional Road Centerlines</a:t>
            </a:r>
          </a:p>
          <a:p>
            <a:r>
              <a:rPr lang="en-US" sz="2600" dirty="0">
                <a:solidFill>
                  <a:srgbClr val="0070C0"/>
                </a:solidFill>
              </a:rPr>
              <a:t>Best Practices Guide completed May 2018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93A5AE-33B5-4A7F-A0D3-B773B77CA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09" y="1593722"/>
            <a:ext cx="3558367" cy="4624198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8B7E7B-9B88-45D0-9734-260D682BB916}"/>
              </a:ext>
            </a:extLst>
          </p:cNvPr>
          <p:cNvSpPr txBox="1"/>
          <p:nvPr/>
        </p:nvSpPr>
        <p:spPr>
          <a:xfrm>
            <a:off x="5256030" y="142219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44 pages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7B1186-7E84-4FAC-93E8-6751496B2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15120"/>
            <a:ext cx="1295400" cy="161606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20F6FD-DC89-4277-847F-334FCB31B0AB}"/>
              </a:ext>
            </a:extLst>
          </p:cNvPr>
          <p:cNvSpPr txBox="1"/>
          <p:nvPr/>
        </p:nvSpPr>
        <p:spPr>
          <a:xfrm>
            <a:off x="5311698" y="4492647"/>
            <a:ext cx="2926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&gt;&gt; Examples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&gt;&gt; Graphics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&gt;&gt; Guidance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&gt;&gt; Terminology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AE5E00-39B9-4539-80A7-8339E7578F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97" y="2554264"/>
            <a:ext cx="1414809" cy="178279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5133E3-5298-4CDD-A733-333B6E1BC2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07" y="2548409"/>
            <a:ext cx="1445093" cy="179153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BBD006-0E4D-4B4A-9DDE-1DD9A8F5C7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321190"/>
            <a:ext cx="1037564" cy="10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59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03E531-F5F7-47F9-BA7E-34F903C07BC6}"/>
              </a:ext>
            </a:extLst>
          </p:cNvPr>
          <p:cNvSpPr txBox="1"/>
          <p:nvPr/>
        </p:nvSpPr>
        <p:spPr>
          <a:xfrm>
            <a:off x="2683999" y="283458"/>
            <a:ext cx="630760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</a:rPr>
              <a:t>Metro Regional Road Centerlines</a:t>
            </a:r>
          </a:p>
          <a:p>
            <a:r>
              <a:rPr lang="en-US" sz="2600" dirty="0">
                <a:solidFill>
                  <a:srgbClr val="0070C0"/>
                </a:solidFill>
              </a:rPr>
              <a:t>Best Practices Guide completed May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24979-5B55-46FD-8685-A80AFED42B2D}"/>
              </a:ext>
            </a:extLst>
          </p:cNvPr>
          <p:cNvGrpSpPr/>
          <p:nvPr/>
        </p:nvGrpSpPr>
        <p:grpSpPr>
          <a:xfrm>
            <a:off x="1572769" y="1587186"/>
            <a:ext cx="4095834" cy="5215949"/>
            <a:chOff x="1609345" y="1489651"/>
            <a:chExt cx="3898393" cy="49645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B02623-2BCB-47D7-A8D7-3C8184610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417" y="3056541"/>
              <a:ext cx="2640321" cy="339762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93A5AE-33B5-4A7F-A0D3-B773B77CA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345" y="1489651"/>
              <a:ext cx="2121408" cy="2756829"/>
            </a:xfrm>
            <a:prstGeom prst="rect">
              <a:avLst/>
            </a:prstGeom>
            <a:ln w="25400">
              <a:solidFill>
                <a:srgbClr val="0070C0"/>
              </a:solidFill>
            </a:ln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BBBD006-0E4D-4B4A-9DDE-1DD9A8F5C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321190"/>
            <a:ext cx="1037564" cy="10138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80DA8F-A15A-4540-BBF8-E7B52B61574B}"/>
              </a:ext>
            </a:extLst>
          </p:cNvPr>
          <p:cNvSpPr txBox="1"/>
          <p:nvPr/>
        </p:nvSpPr>
        <p:spPr>
          <a:xfrm>
            <a:off x="4017951" y="1649677"/>
            <a:ext cx="49255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0070C0"/>
                </a:solidFill>
              </a:rPr>
              <a:t>Documents are a tool that helps</a:t>
            </a:r>
          </a:p>
          <a:p>
            <a:r>
              <a:rPr lang="en-US" sz="2600" i="1" dirty="0">
                <a:solidFill>
                  <a:srgbClr val="0070C0"/>
                </a:solidFill>
              </a:rPr>
              <a:t>both the data producers and the data consumers work efficiently;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216459-0290-438A-9D69-E808B9C84D14}"/>
              </a:ext>
            </a:extLst>
          </p:cNvPr>
          <p:cNvSpPr txBox="1"/>
          <p:nvPr/>
        </p:nvSpPr>
        <p:spPr>
          <a:xfrm>
            <a:off x="5822631" y="3365577"/>
            <a:ext cx="3035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Facilitates consistency of data </a:t>
            </a:r>
            <a:r>
              <a:rPr lang="en-US" sz="2400" b="1" i="1" dirty="0">
                <a:solidFill>
                  <a:srgbClr val="0000FF"/>
                </a:solidFill>
              </a:rPr>
              <a:t>creation, delivery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i="1" dirty="0">
                <a:solidFill>
                  <a:srgbClr val="0000FF"/>
                </a:solidFill>
              </a:rPr>
              <a:t>usage.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b="1" i="1" dirty="0">
                <a:solidFill>
                  <a:srgbClr val="0000FF"/>
                </a:solidFill>
              </a:rPr>
              <a:t>Removes ambiguity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 from which to </a:t>
            </a:r>
            <a:r>
              <a:rPr lang="en-US" sz="2400" b="1" i="1" dirty="0">
                <a:solidFill>
                  <a:srgbClr val="0000FF"/>
                </a:solidFill>
              </a:rPr>
              <a:t>resolve disagreements</a:t>
            </a:r>
          </a:p>
        </p:txBody>
      </p:sp>
    </p:spTree>
    <p:extLst>
      <p:ext uri="{BB962C8B-B14F-4D97-AF65-F5344CB8AC3E}">
        <p14:creationId xmlns:p14="http://schemas.microsoft.com/office/powerpoint/2010/main" val="3771119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03E531-F5F7-47F9-BA7E-34F903C07BC6}"/>
              </a:ext>
            </a:extLst>
          </p:cNvPr>
          <p:cNvSpPr txBox="1"/>
          <p:nvPr/>
        </p:nvSpPr>
        <p:spPr>
          <a:xfrm>
            <a:off x="2683999" y="428862"/>
            <a:ext cx="63076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</a:rPr>
              <a:t>Metro Regional Road Centerlines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BBBD006-0E4D-4B4A-9DDE-1DD9A8F5C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228600"/>
            <a:ext cx="1037564" cy="10138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BA3566-34DB-4A24-8106-BBCD7DD61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09" y="3569495"/>
            <a:ext cx="2549035" cy="3280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FC7023-1CDA-4E80-AE0C-FC59FD83B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79" y="1417800"/>
            <a:ext cx="5396297" cy="40151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9595B7-B93D-4B32-9605-EF1F0AA3155E}"/>
              </a:ext>
            </a:extLst>
          </p:cNvPr>
          <p:cNvSpPr txBox="1"/>
          <p:nvPr/>
        </p:nvSpPr>
        <p:spPr>
          <a:xfrm>
            <a:off x="3111358" y="5659184"/>
            <a:ext cx="374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002060"/>
                </a:solidFill>
              </a:rPr>
              <a:t>Hey kid…you want</a:t>
            </a:r>
          </a:p>
          <a:p>
            <a:r>
              <a:rPr lang="en-US" sz="3000" b="1" i="1" dirty="0">
                <a:solidFill>
                  <a:srgbClr val="002060"/>
                </a:solidFill>
              </a:rPr>
              <a:t>some road data…?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643BA-16E3-44DF-8937-3F25B7C264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57" y="5400171"/>
            <a:ext cx="1399089" cy="136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59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176981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0120" y="304800"/>
            <a:ext cx="58854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7030A0"/>
                </a:solidFill>
              </a:rPr>
              <a:t>Agenda Item 4:</a:t>
            </a:r>
          </a:p>
          <a:p>
            <a:r>
              <a:rPr lang="en-US" sz="2300" b="1" dirty="0">
                <a:solidFill>
                  <a:srgbClr val="7030A0"/>
                </a:solidFill>
              </a:rPr>
              <a:t>Terminology, Glossary and Related Supporting Resources Needed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5E680-59FB-4054-BC58-D5735AEDAF15}"/>
              </a:ext>
            </a:extLst>
          </p:cNvPr>
          <p:cNvSpPr txBox="1"/>
          <p:nvPr/>
        </p:nvSpPr>
        <p:spPr>
          <a:xfrm>
            <a:off x="1516092" y="1733023"/>
            <a:ext cx="752869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What we’ll need:</a:t>
            </a:r>
          </a:p>
          <a:p>
            <a:endParaRPr lang="en-US" sz="3800" b="1" dirty="0">
              <a:solidFill>
                <a:srgbClr val="000099"/>
              </a:solidFill>
            </a:endParaRPr>
          </a:p>
          <a:p>
            <a:r>
              <a:rPr lang="en-US" sz="3800" b="1" dirty="0">
                <a:solidFill>
                  <a:srgbClr val="003366"/>
                </a:solidFill>
              </a:rPr>
              <a:t>&gt;&gt; Engineering Expertise</a:t>
            </a:r>
          </a:p>
          <a:p>
            <a:r>
              <a:rPr lang="en-US" sz="3800" b="1" dirty="0">
                <a:solidFill>
                  <a:srgbClr val="336699"/>
                </a:solidFill>
              </a:rPr>
              <a:t>&gt;&gt; Asset Management Expertise</a:t>
            </a:r>
          </a:p>
          <a:p>
            <a:r>
              <a:rPr lang="en-US" sz="3800" b="1" dirty="0">
                <a:solidFill>
                  <a:srgbClr val="3366CC"/>
                </a:solidFill>
              </a:rPr>
              <a:t>&gt;&gt; Water Quality Expertise</a:t>
            </a:r>
          </a:p>
          <a:p>
            <a:r>
              <a:rPr lang="en-US" sz="3800" b="1" dirty="0">
                <a:solidFill>
                  <a:srgbClr val="003399"/>
                </a:solidFill>
              </a:rPr>
              <a:t>&gt;&gt; Geospatial Expertise</a:t>
            </a:r>
          </a:p>
          <a:p>
            <a:r>
              <a:rPr lang="en-US" sz="3800" b="1" dirty="0">
                <a:solidFill>
                  <a:srgbClr val="000099"/>
                </a:solidFill>
              </a:rPr>
              <a:t>&gt;&gt; Editor/Compiler/Documentarian</a:t>
            </a:r>
          </a:p>
        </p:txBody>
      </p:sp>
    </p:spTree>
    <p:extLst>
      <p:ext uri="{BB962C8B-B14F-4D97-AF65-F5344CB8AC3E}">
        <p14:creationId xmlns:p14="http://schemas.microsoft.com/office/powerpoint/2010/main" val="1708476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6CA2A-8153-4574-80E7-E88C39400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88" y="139700"/>
            <a:ext cx="4895978" cy="6540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5DC32B-738D-4D25-92F8-7A4B3EDD5426}"/>
              </a:ext>
            </a:extLst>
          </p:cNvPr>
          <p:cNvSpPr/>
          <p:nvPr/>
        </p:nvSpPr>
        <p:spPr>
          <a:xfrm>
            <a:off x="4546600" y="4445000"/>
            <a:ext cx="4381500" cy="162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6EE67-183A-4E54-A385-7124FBE8E0CA}"/>
              </a:ext>
            </a:extLst>
          </p:cNvPr>
          <p:cNvSpPr txBox="1"/>
          <p:nvPr/>
        </p:nvSpPr>
        <p:spPr>
          <a:xfrm>
            <a:off x="4619879" y="4508838"/>
            <a:ext cx="4305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It’s March in Minnesota…</a:t>
            </a:r>
          </a:p>
          <a:p>
            <a:pPr algn="ctr"/>
            <a:r>
              <a:rPr lang="en-US" sz="3000" i="1" dirty="0"/>
              <a:t>Do you know where</a:t>
            </a:r>
          </a:p>
          <a:p>
            <a:pPr algn="ctr"/>
            <a:r>
              <a:rPr lang="en-US" sz="3000" i="1" dirty="0"/>
              <a:t>your storm drain is?</a:t>
            </a:r>
          </a:p>
        </p:txBody>
      </p:sp>
    </p:spTree>
    <p:extLst>
      <p:ext uri="{BB962C8B-B14F-4D97-AF65-F5344CB8AC3E}">
        <p14:creationId xmlns:p14="http://schemas.microsoft.com/office/powerpoint/2010/main" val="3079031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2362200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2490019"/>
            <a:ext cx="5729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Agenda Item 5: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Prototype Standard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“Step-Through”</a:t>
            </a:r>
          </a:p>
        </p:txBody>
      </p:sp>
    </p:spTree>
    <p:extLst>
      <p:ext uri="{BB962C8B-B14F-4D97-AF65-F5344CB8AC3E}">
        <p14:creationId xmlns:p14="http://schemas.microsoft.com/office/powerpoint/2010/main" val="424699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697949"/>
            <a:ext cx="572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Quick MSWGP Project Updates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BE737-D4AC-4392-97A5-9DA73C2E6F00}"/>
              </a:ext>
            </a:extLst>
          </p:cNvPr>
          <p:cNvSpPr txBox="1"/>
          <p:nvPr/>
        </p:nvSpPr>
        <p:spPr>
          <a:xfrm>
            <a:off x="1697855" y="1762689"/>
            <a:ext cx="713172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Upcoming outreach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300" b="1" dirty="0"/>
              <a:t>MN Pollution Control Agency</a:t>
            </a:r>
          </a:p>
          <a:p>
            <a:r>
              <a:rPr lang="en-US" sz="2300" dirty="0">
                <a:solidFill>
                  <a:srgbClr val="7030A0"/>
                </a:solidFill>
              </a:rPr>
              <a:t>&gt;&gt; Staff and leadership				5/23/19</a:t>
            </a:r>
          </a:p>
          <a:p>
            <a:endParaRPr lang="en-US" sz="2300" dirty="0">
              <a:solidFill>
                <a:srgbClr val="7030A0"/>
              </a:solidFill>
            </a:endParaRPr>
          </a:p>
          <a:p>
            <a:r>
              <a:rPr lang="en-US" sz="2300" b="1" dirty="0"/>
              <a:t>MN Geospatial Advisory Council</a:t>
            </a:r>
          </a:p>
          <a:p>
            <a:r>
              <a:rPr lang="en-US" sz="2300" dirty="0">
                <a:solidFill>
                  <a:srgbClr val="7030A0"/>
                </a:solidFill>
              </a:rPr>
              <a:t>&gt;&gt; Update to geospatial community		5/29/19</a:t>
            </a:r>
          </a:p>
          <a:p>
            <a:endParaRPr lang="en-US" sz="2300" dirty="0">
              <a:solidFill>
                <a:srgbClr val="7030A0"/>
              </a:solidFill>
            </a:endParaRPr>
          </a:p>
          <a:p>
            <a:r>
              <a:rPr lang="en-US" sz="2300" b="1" dirty="0"/>
              <a:t>U of M: Water Resources Center</a:t>
            </a:r>
          </a:p>
          <a:p>
            <a:r>
              <a:rPr lang="en-US" sz="2300" dirty="0">
                <a:solidFill>
                  <a:srgbClr val="7030A0"/>
                </a:solidFill>
              </a:rPr>
              <a:t>&gt;&gt; Report to grant funders			6/??/2019</a:t>
            </a:r>
          </a:p>
          <a:p>
            <a:endParaRPr lang="en-US" sz="23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252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FF3CB-7A76-4918-98A7-86282E454CD5}"/>
              </a:ext>
            </a:extLst>
          </p:cNvPr>
          <p:cNvSpPr txBox="1"/>
          <p:nvPr/>
        </p:nvSpPr>
        <p:spPr>
          <a:xfrm>
            <a:off x="1576227" y="206339"/>
            <a:ext cx="756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Purpose of the ‘Step-Through’: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3CCD15-5363-41E8-B268-CFEF1F9D4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33" y="915678"/>
            <a:ext cx="3211189" cy="18069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CC73D6-0E25-497C-A274-392ADA5E8929}"/>
              </a:ext>
            </a:extLst>
          </p:cNvPr>
          <p:cNvSpPr txBox="1"/>
          <p:nvPr/>
        </p:nvSpPr>
        <p:spPr>
          <a:xfrm>
            <a:off x="5032623" y="1244451"/>
            <a:ext cx="36165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</a:rPr>
              <a:t>Put things in one of three ‘buckets’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375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FF3CB-7A76-4918-98A7-86282E454CD5}"/>
              </a:ext>
            </a:extLst>
          </p:cNvPr>
          <p:cNvSpPr txBox="1"/>
          <p:nvPr/>
        </p:nvSpPr>
        <p:spPr>
          <a:xfrm>
            <a:off x="1576227" y="206339"/>
            <a:ext cx="756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Purpose of the ‘Step-Through’: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30097-A84B-4B54-A825-6C21435B8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33" y="915678"/>
            <a:ext cx="3211189" cy="1806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D0C5A6-F882-491E-9775-FEAFB03C9327}"/>
              </a:ext>
            </a:extLst>
          </p:cNvPr>
          <p:cNvSpPr txBox="1"/>
          <p:nvPr/>
        </p:nvSpPr>
        <p:spPr>
          <a:xfrm>
            <a:off x="5032623" y="1244451"/>
            <a:ext cx="36165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</a:rPr>
              <a:t>Put things in one of three ‘buckets’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2F204-F13A-438B-B47B-E0B3EC53C821}"/>
              </a:ext>
            </a:extLst>
          </p:cNvPr>
          <p:cNvSpPr txBox="1"/>
          <p:nvPr/>
        </p:nvSpPr>
        <p:spPr>
          <a:xfrm>
            <a:off x="1575369" y="3008615"/>
            <a:ext cx="74350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6600"/>
                </a:solidFill>
              </a:rPr>
              <a:t>‘Go Ahead’ 	</a:t>
            </a:r>
            <a:r>
              <a:rPr lang="en-US" sz="2800" b="1" dirty="0">
                <a:solidFill>
                  <a:srgbClr val="006600"/>
                </a:solidFill>
              </a:rPr>
              <a:t>“We’ve blessed it, let’s test it”</a:t>
            </a:r>
          </a:p>
          <a:p>
            <a:endParaRPr lang="en-US" sz="3400" b="1" dirty="0">
              <a:solidFill>
                <a:srgbClr val="7030A0"/>
              </a:solidFill>
            </a:endParaRPr>
          </a:p>
          <a:p>
            <a:r>
              <a:rPr lang="en-US" sz="3400" b="1" dirty="0">
                <a:solidFill>
                  <a:srgbClr val="0000FF"/>
                </a:solidFill>
              </a:rPr>
              <a:t>‘Let’s Talk’	</a:t>
            </a:r>
            <a:r>
              <a:rPr lang="en-US" sz="2800" b="1" dirty="0">
                <a:solidFill>
                  <a:srgbClr val="0000FF"/>
                </a:solidFill>
              </a:rPr>
              <a:t>Tap into shape today</a:t>
            </a:r>
          </a:p>
          <a:p>
            <a:endParaRPr lang="en-US" sz="3400" b="1" dirty="0">
              <a:solidFill>
                <a:srgbClr val="7030A0"/>
              </a:solidFill>
            </a:endParaRPr>
          </a:p>
          <a:p>
            <a:r>
              <a:rPr lang="en-US" sz="3400" b="1" dirty="0">
                <a:solidFill>
                  <a:srgbClr val="C00000"/>
                </a:solidFill>
              </a:rPr>
              <a:t>‘Needs Work’	</a:t>
            </a:r>
            <a:r>
              <a:rPr lang="en-US" sz="2800" b="1" dirty="0">
                <a:solidFill>
                  <a:srgbClr val="C00000"/>
                </a:solidFill>
              </a:rPr>
              <a:t>Needs more detailed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			discussion &amp; attention</a:t>
            </a:r>
          </a:p>
        </p:txBody>
      </p:sp>
    </p:spTree>
    <p:extLst>
      <p:ext uri="{BB962C8B-B14F-4D97-AF65-F5344CB8AC3E}">
        <p14:creationId xmlns:p14="http://schemas.microsoft.com/office/powerpoint/2010/main" val="3967794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628BB-0B0C-4512-AACC-A075B9B84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5E9DE-0811-4462-BDA5-3C5282ED35A8}"/>
              </a:ext>
            </a:extLst>
          </p:cNvPr>
          <p:cNvSpPr txBox="1"/>
          <p:nvPr/>
        </p:nvSpPr>
        <p:spPr>
          <a:xfrm>
            <a:off x="362858" y="1752600"/>
            <a:ext cx="41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Ok, let’s dive in…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11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628BB-0B0C-4512-AACC-A075B9B84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02E8C5-E97C-449C-AB4F-E39980422C8E}"/>
              </a:ext>
            </a:extLst>
          </p:cNvPr>
          <p:cNvSpPr txBox="1"/>
          <p:nvPr/>
        </p:nvSpPr>
        <p:spPr>
          <a:xfrm>
            <a:off x="362858" y="1799808"/>
            <a:ext cx="9771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Ok, let’s dive in…</a:t>
            </a:r>
          </a:p>
          <a:p>
            <a:endParaRPr lang="en-US" sz="4000" b="1" i="1" dirty="0"/>
          </a:p>
          <a:p>
            <a:r>
              <a:rPr lang="en-US" sz="4000" b="1" i="1" dirty="0"/>
              <a:t>Keep in mind:</a:t>
            </a:r>
          </a:p>
          <a:p>
            <a:r>
              <a:rPr lang="en-US" sz="4000" b="1" i="1" dirty="0"/>
              <a:t>We don’t have to be perfect, we simply have to have something good enough to put out for stakeholder review and comment</a:t>
            </a:r>
            <a:endParaRPr lang="en-US" sz="4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5E9DE-0811-4462-BDA5-3C5282ED35A8}"/>
              </a:ext>
            </a:extLst>
          </p:cNvPr>
          <p:cNvSpPr txBox="1"/>
          <p:nvPr/>
        </p:nvSpPr>
        <p:spPr>
          <a:xfrm>
            <a:off x="362858" y="1752600"/>
            <a:ext cx="9771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Ok, let’s dive in…</a:t>
            </a:r>
          </a:p>
          <a:p>
            <a:endParaRPr lang="en-US" sz="4000" b="1" i="1" dirty="0">
              <a:solidFill>
                <a:schemeClr val="bg1"/>
              </a:solidFill>
            </a:endParaRPr>
          </a:p>
          <a:p>
            <a:r>
              <a:rPr lang="en-US" sz="4000" b="1" i="1" dirty="0">
                <a:solidFill>
                  <a:schemeClr val="bg1"/>
                </a:solidFill>
              </a:rPr>
              <a:t>Keep in mind:</a:t>
            </a:r>
          </a:p>
          <a:p>
            <a:r>
              <a:rPr lang="en-US" sz="4000" b="1" i="1" dirty="0">
                <a:solidFill>
                  <a:schemeClr val="bg1"/>
                </a:solidFill>
              </a:rPr>
              <a:t>We don’t have to be </a:t>
            </a:r>
            <a:r>
              <a:rPr lang="en-US" sz="4000" b="1" i="1" dirty="0">
                <a:solidFill>
                  <a:srgbClr val="FFFF00"/>
                </a:solidFill>
              </a:rPr>
              <a:t>perfect</a:t>
            </a:r>
            <a:r>
              <a:rPr lang="en-US" sz="4000" b="1" i="1" dirty="0">
                <a:solidFill>
                  <a:schemeClr val="bg1"/>
                </a:solidFill>
              </a:rPr>
              <a:t>, we simply have to have something good enough to put out for stakeholder review and comment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63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628BB-0B0C-4512-AACC-A075B9B84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5E9DE-0811-4462-BDA5-3C5282ED35A8}"/>
              </a:ext>
            </a:extLst>
          </p:cNvPr>
          <p:cNvSpPr txBox="1"/>
          <p:nvPr/>
        </p:nvSpPr>
        <p:spPr>
          <a:xfrm>
            <a:off x="362858" y="1752600"/>
            <a:ext cx="41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Ok, let’s dive in…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8FF61-E73A-425A-B363-232CE0C9A2B7}"/>
              </a:ext>
            </a:extLst>
          </p:cNvPr>
          <p:cNvSpPr txBox="1"/>
          <p:nvPr/>
        </p:nvSpPr>
        <p:spPr>
          <a:xfrm>
            <a:off x="304800" y="27794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Disclaimer: Any and all errors, omissions, misinterpretations and misspellings are Geoff’s fault and will be corrected on the next go-around</a:t>
            </a:r>
            <a:endParaRPr lang="en-US" sz="40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BAD98-9296-425F-AB17-077C580B054E}"/>
              </a:ext>
            </a:extLst>
          </p:cNvPr>
          <p:cNvSpPr txBox="1"/>
          <p:nvPr/>
        </p:nvSpPr>
        <p:spPr>
          <a:xfrm>
            <a:off x="5831840" y="612648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(thank you for your patience…)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F7751-D0C4-4ED7-A8AB-F58D99643E1B}"/>
              </a:ext>
            </a:extLst>
          </p:cNvPr>
          <p:cNvSpPr txBox="1"/>
          <p:nvPr/>
        </p:nvSpPr>
        <p:spPr>
          <a:xfrm>
            <a:off x="304800" y="2743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Disclaimer: Any and all errors, omissions, misinterpretations and misspellings are Geoff’s fault and will be corrected on the next go-around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40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99678" y="908304"/>
            <a:ext cx="702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66FF"/>
                </a:solidFill>
              </a:rPr>
              <a:t>Let’s start with </a:t>
            </a:r>
            <a:r>
              <a:rPr lang="en-US" sz="6000" b="1" dirty="0">
                <a:solidFill>
                  <a:srgbClr val="0066FF"/>
                </a:solidFill>
              </a:rPr>
              <a:t>Pipes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66D85E-F0A8-487E-8B3B-BF91368BD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923967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308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99678" y="908304"/>
            <a:ext cx="702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66FF"/>
                </a:solidFill>
              </a:rPr>
              <a:t>Let’s start with </a:t>
            </a:r>
            <a:r>
              <a:rPr lang="en-US" sz="6000" b="1" dirty="0">
                <a:solidFill>
                  <a:srgbClr val="0066FF"/>
                </a:solidFill>
              </a:rPr>
              <a:t>Pipes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66D85E-F0A8-487E-8B3B-BF91368BD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923967"/>
            <a:ext cx="3524250" cy="35242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3B1971-FAA9-41E8-B319-5C9AB7AD31D9}"/>
              </a:ext>
            </a:extLst>
          </p:cNvPr>
          <p:cNvCxnSpPr>
            <a:cxnSpLocks/>
          </p:cNvCxnSpPr>
          <p:nvPr/>
        </p:nvCxnSpPr>
        <p:spPr>
          <a:xfrm>
            <a:off x="1599678" y="1828800"/>
            <a:ext cx="3734322" cy="3810000"/>
          </a:xfrm>
          <a:prstGeom prst="line">
            <a:avLst/>
          </a:prstGeom>
          <a:ln w="635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99682C-55E4-4577-A72B-BCFB1BAC48AB}"/>
              </a:ext>
            </a:extLst>
          </p:cNvPr>
          <p:cNvCxnSpPr>
            <a:cxnSpLocks/>
          </p:cNvCxnSpPr>
          <p:nvPr/>
        </p:nvCxnSpPr>
        <p:spPr>
          <a:xfrm flipH="1">
            <a:off x="1599678" y="1828800"/>
            <a:ext cx="3734322" cy="3810000"/>
          </a:xfrm>
          <a:prstGeom prst="line">
            <a:avLst/>
          </a:prstGeom>
          <a:ln w="635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6EC4247-522C-42A1-A67D-BF298F052CCE}"/>
              </a:ext>
            </a:extLst>
          </p:cNvPr>
          <p:cNvSpPr txBox="1"/>
          <p:nvPr/>
        </p:nvSpPr>
        <p:spPr>
          <a:xfrm>
            <a:off x="5443728" y="2593848"/>
            <a:ext cx="35242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66FF"/>
                </a:solidFill>
              </a:rPr>
              <a:t>Not those pipes…</a:t>
            </a:r>
          </a:p>
          <a:p>
            <a:r>
              <a:rPr lang="en-US" sz="3500" dirty="0">
                <a:solidFill>
                  <a:srgbClr val="0066FF"/>
                </a:solidFill>
              </a:rPr>
              <a:t>…these pipes:</a:t>
            </a:r>
          </a:p>
          <a:p>
            <a:r>
              <a:rPr lang="en-US" sz="6000" b="1" dirty="0">
                <a:solidFill>
                  <a:srgbClr val="0066FF"/>
                </a:solidFill>
              </a:rPr>
              <a:t>L_PIPES</a:t>
            </a:r>
          </a:p>
        </p:txBody>
      </p:sp>
    </p:spTree>
    <p:extLst>
      <p:ext uri="{BB962C8B-B14F-4D97-AF65-F5344CB8AC3E}">
        <p14:creationId xmlns:p14="http://schemas.microsoft.com/office/powerpoint/2010/main" val="9207719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165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L_PIPES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905000" y="1143000"/>
            <a:ext cx="64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FF"/>
                </a:solidFill>
              </a:rPr>
              <a:t>Pipe ID</a:t>
            </a:r>
          </a:p>
          <a:p>
            <a:r>
              <a:rPr lang="en-US" sz="4000" b="1" dirty="0">
                <a:solidFill>
                  <a:srgbClr val="0066FF"/>
                </a:solidFill>
              </a:rPr>
              <a:t>Pipe Federated ID</a:t>
            </a:r>
          </a:p>
          <a:p>
            <a:endParaRPr lang="en-US" sz="4000" b="1" dirty="0">
              <a:solidFill>
                <a:srgbClr val="0066FF"/>
              </a:solidFill>
            </a:endParaRPr>
          </a:p>
          <a:p>
            <a:r>
              <a:rPr lang="en-US" sz="4000" b="1" dirty="0">
                <a:solidFill>
                  <a:srgbClr val="0066FF"/>
                </a:solidFill>
              </a:rPr>
              <a:t>Pipe Type</a:t>
            </a:r>
          </a:p>
          <a:p>
            <a:r>
              <a:rPr lang="en-US" sz="4000" b="1" dirty="0">
                <a:solidFill>
                  <a:srgbClr val="0066FF"/>
                </a:solidFill>
              </a:rPr>
              <a:t>Pipe Shape</a:t>
            </a:r>
          </a:p>
          <a:p>
            <a:r>
              <a:rPr lang="en-US" sz="4000" b="1" dirty="0">
                <a:solidFill>
                  <a:srgbClr val="0066FF"/>
                </a:solidFill>
              </a:rPr>
              <a:t>Pipe Material</a:t>
            </a:r>
          </a:p>
          <a:p>
            <a:r>
              <a:rPr lang="en-US" sz="4000" b="1" dirty="0">
                <a:solidFill>
                  <a:srgbClr val="0066FF"/>
                </a:solidFill>
              </a:rPr>
              <a:t>Pipe Lining</a:t>
            </a:r>
          </a:p>
          <a:p>
            <a:endParaRPr lang="en-US" sz="32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332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F2B92-E67D-44D6-ADBE-E75089019C44}"/>
              </a:ext>
            </a:extLst>
          </p:cNvPr>
          <p:cNvSpPr/>
          <p:nvPr/>
        </p:nvSpPr>
        <p:spPr>
          <a:xfrm>
            <a:off x="5105400" y="3581400"/>
            <a:ext cx="3723911" cy="12954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165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L_PIPES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905000" y="1143000"/>
            <a:ext cx="64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FF"/>
                </a:solidFill>
              </a:rPr>
              <a:t>Pipe ID</a:t>
            </a:r>
          </a:p>
          <a:p>
            <a:r>
              <a:rPr lang="en-US" sz="4000" b="1" dirty="0">
                <a:solidFill>
                  <a:srgbClr val="0066FF"/>
                </a:solidFill>
              </a:rPr>
              <a:t>Pipe Federated ID</a:t>
            </a:r>
          </a:p>
          <a:p>
            <a:endParaRPr lang="en-US" sz="4000" b="1" dirty="0">
              <a:solidFill>
                <a:srgbClr val="0066FF"/>
              </a:solidFill>
            </a:endParaRPr>
          </a:p>
          <a:p>
            <a:r>
              <a:rPr lang="en-US" sz="4000" b="1" dirty="0">
                <a:solidFill>
                  <a:srgbClr val="0066FF"/>
                </a:solidFill>
              </a:rPr>
              <a:t>Pipe Type</a:t>
            </a:r>
          </a:p>
          <a:p>
            <a:r>
              <a:rPr lang="en-US" sz="4000" b="1" dirty="0">
                <a:solidFill>
                  <a:srgbClr val="0066FF"/>
                </a:solidFill>
              </a:rPr>
              <a:t>Pipe Shape</a:t>
            </a:r>
          </a:p>
          <a:p>
            <a:r>
              <a:rPr lang="en-US" sz="4000" b="1" dirty="0">
                <a:solidFill>
                  <a:srgbClr val="0066FF"/>
                </a:solidFill>
              </a:rPr>
              <a:t>Pipe Material</a:t>
            </a:r>
          </a:p>
          <a:p>
            <a:r>
              <a:rPr lang="en-US" sz="4000" b="1" dirty="0">
                <a:solidFill>
                  <a:srgbClr val="0066FF"/>
                </a:solidFill>
              </a:rPr>
              <a:t>Pipe Lining</a:t>
            </a:r>
          </a:p>
          <a:p>
            <a:endParaRPr lang="en-US" sz="3200" b="1" dirty="0">
              <a:solidFill>
                <a:srgbClr val="0066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DCCF6-9519-46BB-8DC4-8322F482F0EC}"/>
              </a:ext>
            </a:extLst>
          </p:cNvPr>
          <p:cNvSpPr txBox="1"/>
          <p:nvPr/>
        </p:nvSpPr>
        <p:spPr>
          <a:xfrm>
            <a:off x="5125991" y="3633817"/>
            <a:ext cx="365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We have created</a:t>
            </a:r>
          </a:p>
          <a:p>
            <a:pPr algn="ctr"/>
            <a:r>
              <a:rPr lang="en-US" sz="3500" b="1" dirty="0">
                <a:solidFill>
                  <a:schemeClr val="bg1"/>
                </a:solidFill>
              </a:rPr>
              <a:t>domains for these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D8D55C-2C5E-438A-9DAD-B79A912743C0}"/>
              </a:ext>
            </a:extLst>
          </p:cNvPr>
          <p:cNvSpPr/>
          <p:nvPr/>
        </p:nvSpPr>
        <p:spPr>
          <a:xfrm>
            <a:off x="1752600" y="2895600"/>
            <a:ext cx="7162800" cy="2971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521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86501" y="166955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FF"/>
                </a:solidFill>
              </a:rPr>
              <a:t>Pipe Type Domain</a:t>
            </a:r>
            <a:endParaRPr lang="en-US" sz="3200" b="1" dirty="0">
              <a:solidFill>
                <a:srgbClr val="0066F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5DC14A-2CC9-4B68-9FEB-B14E91B56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362187"/>
              </p:ext>
            </p:extLst>
          </p:nvPr>
        </p:nvGraphicFramePr>
        <p:xfrm>
          <a:off x="1683390" y="1025703"/>
          <a:ext cx="5957054" cy="5426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216">
                  <a:extLst>
                    <a:ext uri="{9D8B030D-6E8A-4147-A177-3AD203B41FA5}">
                      <a16:colId xmlns:a16="http://schemas.microsoft.com/office/drawing/2014/main" val="2116157531"/>
                    </a:ext>
                  </a:extLst>
                </a:gridCol>
                <a:gridCol w="3086838">
                  <a:extLst>
                    <a:ext uri="{9D8B030D-6E8A-4147-A177-3AD203B41FA5}">
                      <a16:colId xmlns:a16="http://schemas.microsoft.com/office/drawing/2014/main" val="2170541468"/>
                    </a:ext>
                  </a:extLst>
                </a:gridCol>
              </a:tblGrid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 dirty="0">
                          <a:effectLst/>
                        </a:rPr>
                        <a:t>Code</a:t>
                      </a:r>
                      <a:endParaRPr lang="en-US" sz="2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 dirty="0">
                          <a:effectLst/>
                        </a:rPr>
                        <a:t>Value</a:t>
                      </a:r>
                      <a:endParaRPr lang="en-US" sz="2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1730162956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Pipe, perforated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Pipe, perforated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3784353122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Pipe, non-perforated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Pipe, non-perforated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1786259871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Underdrain, wrapped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Underdrain, wrapped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3349957085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Underdrain, unwrapped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Underdrain, unwrapped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4120165109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Drain tile, perforated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Drain tile, perforated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1588406412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Drain tile, non-perforated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Drain tile, non-perforated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4198820390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Culvert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Culvert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3824565213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Other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Other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1152912757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Unknown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Unknown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2262545158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Combined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Combined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3624353798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Force Main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Force Main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3112846300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Pressurized Pipe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Pressurized Pipe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1740855955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Gravity Pipe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Gravity Pipe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794163925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Cattle pass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Cattle pass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88" marR="18088" marT="18088" marB="0" anchor="b"/>
                </a:tc>
                <a:extLst>
                  <a:ext uri="{0D108BD9-81ED-4DB2-BD59-A6C34878D82A}">
                    <a16:rowId xmlns:a16="http://schemas.microsoft.com/office/drawing/2014/main" val="1070434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15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697949"/>
            <a:ext cx="572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Quick MSWGP Project Updates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BE737-D4AC-4392-97A5-9DA73C2E6F00}"/>
              </a:ext>
            </a:extLst>
          </p:cNvPr>
          <p:cNvSpPr txBox="1"/>
          <p:nvPr/>
        </p:nvSpPr>
        <p:spPr>
          <a:xfrm>
            <a:off x="1697855" y="1762689"/>
            <a:ext cx="71317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Upcoming outreach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300" b="1" dirty="0"/>
              <a:t>Board of Metro Chapter-MAWD</a:t>
            </a:r>
          </a:p>
          <a:p>
            <a:r>
              <a:rPr lang="en-US" sz="2300" dirty="0">
                <a:solidFill>
                  <a:srgbClr val="7030A0"/>
                </a:solidFill>
              </a:rPr>
              <a:t>&gt;&gt; Update to leadership (St. Paul)		7/16/19</a:t>
            </a:r>
          </a:p>
          <a:p>
            <a:endParaRPr lang="en-US" sz="2300" dirty="0">
              <a:solidFill>
                <a:srgbClr val="7030A0"/>
              </a:solidFill>
            </a:endParaRPr>
          </a:p>
          <a:p>
            <a:r>
              <a:rPr lang="en-US" sz="2300" b="1" dirty="0"/>
              <a:t>MAWD State Conference</a:t>
            </a:r>
          </a:p>
          <a:p>
            <a:r>
              <a:rPr lang="en-US" sz="2300" dirty="0">
                <a:solidFill>
                  <a:srgbClr val="7030A0"/>
                </a:solidFill>
              </a:rPr>
              <a:t>&gt;&gt; Annual conference (Alexandria)		12/5/19</a:t>
            </a:r>
          </a:p>
          <a:p>
            <a:endParaRPr lang="en-US" sz="2300" dirty="0">
              <a:solidFill>
                <a:srgbClr val="7030A0"/>
              </a:solidFill>
            </a:endParaRPr>
          </a:p>
          <a:p>
            <a:r>
              <a:rPr lang="en-US" sz="2300" dirty="0">
                <a:solidFill>
                  <a:srgbClr val="7030A0"/>
                </a:solidFill>
              </a:rPr>
              <a:t>Looking to present in the future to:</a:t>
            </a:r>
          </a:p>
          <a:p>
            <a:r>
              <a:rPr lang="en-US" sz="2500" b="1" dirty="0"/>
              <a:t>League of Minnesota Cities</a:t>
            </a:r>
          </a:p>
          <a:p>
            <a:r>
              <a:rPr lang="en-US" sz="2500" b="1" dirty="0"/>
              <a:t>MN Society of Professional Engineers</a:t>
            </a:r>
          </a:p>
          <a:p>
            <a:r>
              <a:rPr lang="en-US" sz="2500" b="1" dirty="0"/>
              <a:t>MN 2050 Project </a:t>
            </a:r>
            <a:r>
              <a:rPr lang="en-US" sz="2500" b="1" dirty="0">
                <a:solidFill>
                  <a:srgbClr val="7030A0"/>
                </a:solidFill>
              </a:rPr>
              <a:t>+ other stakeholder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245324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86501" y="166955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FF"/>
                </a:solidFill>
              </a:rPr>
              <a:t>Pipe Shape - Domain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408CDF-0BEB-42F2-B3E6-13D502857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11363"/>
              </p:ext>
            </p:extLst>
          </p:nvPr>
        </p:nvGraphicFramePr>
        <p:xfrm>
          <a:off x="1752600" y="1015428"/>
          <a:ext cx="3581400" cy="5537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6999">
                  <a:extLst>
                    <a:ext uri="{9D8B030D-6E8A-4147-A177-3AD203B41FA5}">
                      <a16:colId xmlns:a16="http://schemas.microsoft.com/office/drawing/2014/main" val="2711469038"/>
                    </a:ext>
                  </a:extLst>
                </a:gridCol>
                <a:gridCol w="1764401">
                  <a:extLst>
                    <a:ext uri="{9D8B030D-6E8A-4147-A177-3AD203B41FA5}">
                      <a16:colId xmlns:a16="http://schemas.microsoft.com/office/drawing/2014/main" val="320798624"/>
                    </a:ext>
                  </a:extLst>
                </a:gridCol>
              </a:tblGrid>
              <a:tr h="283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Code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Value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3725655302"/>
                  </a:ext>
                </a:extLst>
              </a:tr>
              <a:tr h="298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Arched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Arched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1834789752"/>
                  </a:ext>
                </a:extLst>
              </a:tr>
              <a:tr h="283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Barrel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Barrel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462292553"/>
                  </a:ext>
                </a:extLst>
              </a:tr>
              <a:tr h="283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Box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Box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563442625"/>
                  </a:ext>
                </a:extLst>
              </a:tr>
              <a:tr h="298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Circular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Circular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3883614682"/>
                  </a:ext>
                </a:extLst>
              </a:tr>
              <a:tr h="298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Cathedral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Cathedral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446218545"/>
                  </a:ext>
                </a:extLst>
              </a:tr>
              <a:tr h="283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Cattle pass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Cattle pass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1122937718"/>
                  </a:ext>
                </a:extLst>
              </a:tr>
              <a:tr h="283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Egg shaped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Egg shaped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3544907826"/>
                  </a:ext>
                </a:extLst>
              </a:tr>
              <a:tr h="283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Elliptical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Elliptical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1023241199"/>
                  </a:ext>
                </a:extLst>
              </a:tr>
              <a:tr h="298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Horseshoe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Horseshoe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1855658518"/>
                  </a:ext>
                </a:extLst>
              </a:tr>
              <a:tr h="298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Oblong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Oblong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130535234"/>
                  </a:ext>
                </a:extLst>
              </a:tr>
              <a:tr h="283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Rectangular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Rectangular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1685969182"/>
                  </a:ext>
                </a:extLst>
              </a:tr>
              <a:tr h="298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Round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Round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1390290610"/>
                  </a:ext>
                </a:extLst>
              </a:tr>
              <a:tr h="298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Trapezoidal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Trapezoidal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637954263"/>
                  </a:ext>
                </a:extLst>
              </a:tr>
              <a:tr h="283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Triangular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Triangular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148855092"/>
                  </a:ext>
                </a:extLst>
              </a:tr>
              <a:tr h="298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Tunnel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Tunnel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4019145995"/>
                  </a:ext>
                </a:extLst>
              </a:tr>
              <a:tr h="298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U-Shaped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U-Shaped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10146008"/>
                  </a:ext>
                </a:extLst>
              </a:tr>
              <a:tr h="283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Other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Other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191805921"/>
                  </a:ext>
                </a:extLst>
              </a:tr>
              <a:tr h="298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Unknown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Unknown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98355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8114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86501" y="166955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FF"/>
                </a:solidFill>
              </a:rPr>
              <a:t>Pipe Shape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408CDF-0BEB-42F2-B3E6-13D502857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948469"/>
              </p:ext>
            </p:extLst>
          </p:nvPr>
        </p:nvGraphicFramePr>
        <p:xfrm>
          <a:off x="1752600" y="1015428"/>
          <a:ext cx="3562350" cy="557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334">
                  <a:extLst>
                    <a:ext uri="{9D8B030D-6E8A-4147-A177-3AD203B41FA5}">
                      <a16:colId xmlns:a16="http://schemas.microsoft.com/office/drawing/2014/main" val="2711469038"/>
                    </a:ext>
                  </a:extLst>
                </a:gridCol>
                <a:gridCol w="1755016">
                  <a:extLst>
                    <a:ext uri="{9D8B030D-6E8A-4147-A177-3AD203B41FA5}">
                      <a16:colId xmlns:a16="http://schemas.microsoft.com/office/drawing/2014/main" val="32079862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Code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Value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3725655302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Arched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Arched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183478975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Barrel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Barrel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246229255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Box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Box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563442625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Circular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Circular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3883614682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CC00FF"/>
                          </a:solidFill>
                          <a:effectLst/>
                        </a:rPr>
                        <a:t>Cathedral</a:t>
                      </a:r>
                      <a:endParaRPr lang="en-US" sz="1600" b="1" i="0" u="none" strike="noStrike">
                        <a:solidFill>
                          <a:srgbClr val="CC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C00FF"/>
                          </a:solidFill>
                          <a:effectLst/>
                        </a:rPr>
                        <a:t>Cathedral</a:t>
                      </a:r>
                      <a:endParaRPr lang="en-US" sz="1600" b="1" i="0" u="none" strike="noStrike" dirty="0">
                        <a:solidFill>
                          <a:srgbClr val="CC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44621854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Cattle pass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Cattle pass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112293771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Egg shaped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Egg shaped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354490782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Elliptical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Elliptical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1023241199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Horseshoe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Horseshoe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1855658518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Oblong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Oblong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213053523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Rectangular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Rectangular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1685969182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Round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Round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1390290610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Trapezoidal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Trapezoidal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263795426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Triangular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Triangular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2148855092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Tunnel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Tunnel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4019145995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U-Shaped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U-Shaped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210146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Other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Other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2191805921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Unknown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Unknown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7" marR="14287" marT="14287" marB="0" anchor="b"/>
                </a:tc>
                <a:extLst>
                  <a:ext uri="{0D108BD9-81ED-4DB2-BD59-A6C34878D82A}">
                    <a16:rowId xmlns:a16="http://schemas.microsoft.com/office/drawing/2014/main" val="29835596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C0D3431-ECE7-4026-BF7B-984E90760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3722" y="811337"/>
            <a:ext cx="5155061" cy="38662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18563B-ACD1-4AD1-B931-1790A3A53344}"/>
              </a:ext>
            </a:extLst>
          </p:cNvPr>
          <p:cNvSpPr/>
          <p:nvPr/>
        </p:nvSpPr>
        <p:spPr>
          <a:xfrm>
            <a:off x="5334000" y="3756795"/>
            <a:ext cx="1905000" cy="586605"/>
          </a:xfrm>
          <a:prstGeom prst="rect">
            <a:avLst/>
          </a:prstGeom>
          <a:noFill/>
          <a:ln w="508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233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86501" y="166955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FF"/>
                </a:solidFill>
              </a:rPr>
              <a:t>Pipe Shape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408CDF-0BEB-42F2-B3E6-13D502857104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1015428"/>
          <a:ext cx="3505200" cy="5482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339">
                  <a:extLst>
                    <a:ext uri="{9D8B030D-6E8A-4147-A177-3AD203B41FA5}">
                      <a16:colId xmlns:a16="http://schemas.microsoft.com/office/drawing/2014/main" val="2711469038"/>
                    </a:ext>
                  </a:extLst>
                </a:gridCol>
                <a:gridCol w="1726861">
                  <a:extLst>
                    <a:ext uri="{9D8B030D-6E8A-4147-A177-3AD203B41FA5}">
                      <a16:colId xmlns:a16="http://schemas.microsoft.com/office/drawing/2014/main" val="320798624"/>
                    </a:ext>
                  </a:extLst>
                </a:gridCol>
              </a:tblGrid>
              <a:tr h="281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Code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Value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3725655302"/>
                  </a:ext>
                </a:extLst>
              </a:tr>
              <a:tr h="29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Arched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Arched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1834789752"/>
                  </a:ext>
                </a:extLst>
              </a:tr>
              <a:tr h="281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Barrel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Barrel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462292553"/>
                  </a:ext>
                </a:extLst>
              </a:tr>
              <a:tr h="281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Box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Box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563442625"/>
                  </a:ext>
                </a:extLst>
              </a:tr>
              <a:tr h="29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Circular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Circular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3883614682"/>
                  </a:ext>
                </a:extLst>
              </a:tr>
              <a:tr h="29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CC00FF"/>
                          </a:solidFill>
                          <a:effectLst/>
                        </a:rPr>
                        <a:t>Cathedral</a:t>
                      </a:r>
                      <a:endParaRPr lang="en-US" sz="1600" b="1" i="0" u="none" strike="noStrike">
                        <a:solidFill>
                          <a:srgbClr val="CC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C00FF"/>
                          </a:solidFill>
                          <a:effectLst/>
                        </a:rPr>
                        <a:t>Cathedral</a:t>
                      </a:r>
                      <a:endParaRPr lang="en-US" sz="1600" b="1" i="0" u="none" strike="noStrike" dirty="0">
                        <a:solidFill>
                          <a:srgbClr val="CC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446218545"/>
                  </a:ext>
                </a:extLst>
              </a:tr>
              <a:tr h="281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Cattle pass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Cattle pass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1122937718"/>
                  </a:ext>
                </a:extLst>
              </a:tr>
              <a:tr h="281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Egg shaped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Egg shaped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3544907826"/>
                  </a:ext>
                </a:extLst>
              </a:tr>
              <a:tr h="281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Elliptical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Elliptical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1023241199"/>
                  </a:ext>
                </a:extLst>
              </a:tr>
              <a:tr h="29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Horseshoe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Horseshoe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1855658518"/>
                  </a:ext>
                </a:extLst>
              </a:tr>
              <a:tr h="29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Oblong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Oblong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130535234"/>
                  </a:ext>
                </a:extLst>
              </a:tr>
              <a:tr h="281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Rectangular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Rectangular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1685969182"/>
                  </a:ext>
                </a:extLst>
              </a:tr>
              <a:tr h="29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Round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Round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1390290610"/>
                  </a:ext>
                </a:extLst>
              </a:tr>
              <a:tr h="29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Trapezoidal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Trapezoidal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637954263"/>
                  </a:ext>
                </a:extLst>
              </a:tr>
              <a:tr h="281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Triangular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Triangular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148855092"/>
                  </a:ext>
                </a:extLst>
              </a:tr>
              <a:tr h="29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Tunnel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Tunnel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4019145995"/>
                  </a:ext>
                </a:extLst>
              </a:tr>
              <a:tr h="29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U-Shaped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U-Shaped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10146008"/>
                  </a:ext>
                </a:extLst>
              </a:tr>
              <a:tr h="281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Other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Other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191805921"/>
                  </a:ext>
                </a:extLst>
              </a:tr>
              <a:tr h="29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Unknown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Unknown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58" marR="14058" marT="14058" marB="0" anchor="b"/>
                </a:tc>
                <a:extLst>
                  <a:ext uri="{0D108BD9-81ED-4DB2-BD59-A6C34878D82A}">
                    <a16:rowId xmlns:a16="http://schemas.microsoft.com/office/drawing/2014/main" val="29835596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C0D3431-ECE7-4026-BF7B-984E90760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3722" y="811337"/>
            <a:ext cx="5155061" cy="38662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18563B-ACD1-4AD1-B931-1790A3A53344}"/>
              </a:ext>
            </a:extLst>
          </p:cNvPr>
          <p:cNvSpPr/>
          <p:nvPr/>
        </p:nvSpPr>
        <p:spPr>
          <a:xfrm>
            <a:off x="5334000" y="3756795"/>
            <a:ext cx="1905000" cy="586605"/>
          </a:xfrm>
          <a:prstGeom prst="rect">
            <a:avLst/>
          </a:prstGeom>
          <a:noFill/>
          <a:ln w="508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2CBEBA-0579-4C60-8C1A-383F88A915BB}"/>
              </a:ext>
            </a:extLst>
          </p:cNvPr>
          <p:cNvGrpSpPr/>
          <p:nvPr/>
        </p:nvGrpSpPr>
        <p:grpSpPr>
          <a:xfrm>
            <a:off x="2630682" y="1579297"/>
            <a:ext cx="5359667" cy="4354996"/>
            <a:chOff x="2372089" y="1496208"/>
            <a:chExt cx="5359667" cy="43549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B3D7BE-C419-4A76-82B8-05F675BC3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347" y="1496208"/>
              <a:ext cx="5356409" cy="36853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7833B4-F326-404A-9ED2-172BFA1AD19C}"/>
                </a:ext>
              </a:extLst>
            </p:cNvPr>
            <p:cNvSpPr txBox="1"/>
            <p:nvPr/>
          </p:nvSpPr>
          <p:spPr>
            <a:xfrm>
              <a:off x="2372089" y="5297206"/>
              <a:ext cx="5356409" cy="55399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</a:rPr>
                <a:t>KÖNKRETE KÄTHEÐRÄL TÜNNEL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9DA323-C1C0-4D87-B353-711EA89BF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74" y="171107"/>
            <a:ext cx="2436176" cy="18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0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86501" y="166955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FF"/>
                </a:solidFill>
              </a:rPr>
              <a:t>Pipe Shape -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69B922-3D75-4337-8450-F312D7482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12" y="856553"/>
            <a:ext cx="3733800" cy="5729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7A4C2E-F58C-41FA-97E6-9B645714CC2B}"/>
              </a:ext>
            </a:extLst>
          </p:cNvPr>
          <p:cNvSpPr txBox="1"/>
          <p:nvPr/>
        </p:nvSpPr>
        <p:spPr>
          <a:xfrm>
            <a:off x="5297424" y="816864"/>
            <a:ext cx="35326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66FF"/>
                </a:solidFill>
              </a:rPr>
              <a:t>Is there value in</a:t>
            </a:r>
          </a:p>
          <a:p>
            <a:r>
              <a:rPr lang="en-US" sz="2700" b="1" dirty="0">
                <a:solidFill>
                  <a:srgbClr val="0066FF"/>
                </a:solidFill>
              </a:rPr>
              <a:t>consolidating these into fewer categories, or keep the existing descriptions we have?</a:t>
            </a:r>
          </a:p>
        </p:txBody>
      </p:sp>
    </p:spTree>
    <p:extLst>
      <p:ext uri="{BB962C8B-B14F-4D97-AF65-F5344CB8AC3E}">
        <p14:creationId xmlns:p14="http://schemas.microsoft.com/office/powerpoint/2010/main" val="18685426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86500" y="166955"/>
            <a:ext cx="7557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FF"/>
                </a:solidFill>
              </a:rPr>
              <a:t>Pipe Material – Domain values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EBAA72-9BD4-4AD0-9E21-6F4D26B9E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92091"/>
              </p:ext>
            </p:extLst>
          </p:nvPr>
        </p:nvGraphicFramePr>
        <p:xfrm>
          <a:off x="1933858" y="1025531"/>
          <a:ext cx="3054851" cy="557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4851">
                  <a:extLst>
                    <a:ext uri="{9D8B030D-6E8A-4147-A177-3AD203B41FA5}">
                      <a16:colId xmlns:a16="http://schemas.microsoft.com/office/drawing/2014/main" val="3922714652"/>
                    </a:ext>
                  </a:extLst>
                </a:gridCol>
              </a:tblGrid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ABS Plastic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524007371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Asbestos Cement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3984193030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Asphalt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1663839301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Bituminous Fiber (Orangeburg)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1540799986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Brick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2900002336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Brick Masonry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1845285334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Cast Iron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1799371702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Clay Tile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283499695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Combination-Multiple Materials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2243720597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Composite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828690788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Concrete, Non-Reinforced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7705947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Concrete Segments, Bolted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1415660234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Concrete Segments, Unbolted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1415853926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Corrugated Metal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785477236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Copper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2243053940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Cured In Place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2079205379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Ductile Iron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1104516632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Fiberglass Reinforced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1439799926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Earth &amp; Geotextile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3113878555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Earthen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32" marR="13932" marT="13932" marB="0" anchor="b"/>
                </a:tc>
                <a:extLst>
                  <a:ext uri="{0D108BD9-81ED-4DB2-BD59-A6C34878D82A}">
                    <a16:rowId xmlns:a16="http://schemas.microsoft.com/office/drawing/2014/main" val="28584191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BBB191-37A7-4DDE-B6B5-E4B8B5E30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57240"/>
              </p:ext>
            </p:extLst>
          </p:nvPr>
        </p:nvGraphicFramePr>
        <p:xfrm>
          <a:off x="5286658" y="1013341"/>
          <a:ext cx="2924458" cy="5572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4458">
                  <a:extLst>
                    <a:ext uri="{9D8B030D-6E8A-4147-A177-3AD203B41FA5}">
                      <a16:colId xmlns:a16="http://schemas.microsoft.com/office/drawing/2014/main" val="1795669024"/>
                    </a:ext>
                  </a:extLst>
                </a:gridCol>
              </a:tblGrid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Geotextile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3572223400"/>
                  </a:ext>
                </a:extLst>
              </a:tr>
              <a:tr h="273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Galvanized Pipe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470600122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Glass Reinforced Cement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3472962796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High Density Polyethylene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4001023933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Plastic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1340357026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Plastic/Steel Composite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415353743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Polyethylene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1751623976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Polypropylene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2112729993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Polyvinyl Chloride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4282898718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Pre-Stressed Concrete Cylinder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3267801411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Reinforced Concrete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1305791789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Reinforced Plastic, Truss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128100496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Segmented Block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1477869165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Steel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4092988563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Transite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2941723844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Vitrified Clay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741561315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Wood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1125823821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Other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2329664587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Unknown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9" marR="14719" marT="14719" marB="0" anchor="b"/>
                </a:tc>
                <a:extLst>
                  <a:ext uri="{0D108BD9-81ED-4DB2-BD59-A6C34878D82A}">
                    <a16:rowId xmlns:a16="http://schemas.microsoft.com/office/drawing/2014/main" val="2980497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767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86501" y="166955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FF"/>
                </a:solidFill>
              </a:rPr>
              <a:t>Pipe Lining - Domain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E19C87-6DE6-49B8-B473-51D05E0DB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87055"/>
              </p:ext>
            </p:extLst>
          </p:nvPr>
        </p:nvGraphicFramePr>
        <p:xfrm>
          <a:off x="1734312" y="1030224"/>
          <a:ext cx="3276600" cy="5382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49539820"/>
                    </a:ext>
                  </a:extLst>
                </a:gridCol>
              </a:tblGrid>
              <a:tr h="48247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effectLst/>
                        </a:rPr>
                        <a:t>Cured in Place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22" marR="24822" marT="24822" marB="0" anchor="b"/>
                </a:tc>
                <a:extLst>
                  <a:ext uri="{0D108BD9-81ED-4DB2-BD59-A6C34878D82A}">
                    <a16:rowId xmlns:a16="http://schemas.microsoft.com/office/drawing/2014/main" val="3313631011"/>
                  </a:ext>
                </a:extLst>
              </a:tr>
              <a:tr h="48247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effectLst/>
                        </a:rPr>
                        <a:t>Fold and Form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22" marR="24822" marT="24822" marB="0" anchor="b"/>
                </a:tc>
                <a:extLst>
                  <a:ext uri="{0D108BD9-81ED-4DB2-BD59-A6C34878D82A}">
                    <a16:rowId xmlns:a16="http://schemas.microsoft.com/office/drawing/2014/main" val="2374032492"/>
                  </a:ext>
                </a:extLst>
              </a:tr>
              <a:tr h="48247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effectLst/>
                        </a:rPr>
                        <a:t>Deform/Reform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22" marR="24822" marT="24822" marB="0" anchor="b"/>
                </a:tc>
                <a:extLst>
                  <a:ext uri="{0D108BD9-81ED-4DB2-BD59-A6C34878D82A}">
                    <a16:rowId xmlns:a16="http://schemas.microsoft.com/office/drawing/2014/main" val="1755688588"/>
                  </a:ext>
                </a:extLst>
              </a:tr>
              <a:tr h="48247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effectLst/>
                        </a:rPr>
                        <a:t>Segmented Panel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22" marR="24822" marT="24822" marB="0" anchor="b"/>
                </a:tc>
                <a:extLst>
                  <a:ext uri="{0D108BD9-81ED-4DB2-BD59-A6C34878D82A}">
                    <a16:rowId xmlns:a16="http://schemas.microsoft.com/office/drawing/2014/main" val="4116965804"/>
                  </a:ext>
                </a:extLst>
              </a:tr>
              <a:tr h="48247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effectLst/>
                        </a:rPr>
                        <a:t>Segmented Pipe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22" marR="24822" marT="24822" marB="0" anchor="b"/>
                </a:tc>
                <a:extLst>
                  <a:ext uri="{0D108BD9-81ED-4DB2-BD59-A6C34878D82A}">
                    <a16:rowId xmlns:a16="http://schemas.microsoft.com/office/drawing/2014/main" val="1702541040"/>
                  </a:ext>
                </a:extLst>
              </a:tr>
              <a:tr h="48247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effectLst/>
                        </a:rPr>
                        <a:t>Spray Liner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22" marR="24822" marT="24822" marB="0" anchor="b"/>
                </a:tc>
                <a:extLst>
                  <a:ext uri="{0D108BD9-81ED-4DB2-BD59-A6C34878D82A}">
                    <a16:rowId xmlns:a16="http://schemas.microsoft.com/office/drawing/2014/main" val="2266543370"/>
                  </a:ext>
                </a:extLst>
              </a:tr>
              <a:tr h="48247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effectLst/>
                        </a:rPr>
                        <a:t>Spiral Wound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22" marR="24822" marT="24822" marB="0" anchor="b"/>
                </a:tc>
                <a:extLst>
                  <a:ext uri="{0D108BD9-81ED-4DB2-BD59-A6C34878D82A}">
                    <a16:rowId xmlns:a16="http://schemas.microsoft.com/office/drawing/2014/main" val="2710717420"/>
                  </a:ext>
                </a:extLst>
              </a:tr>
              <a:tr h="48247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effectLst/>
                        </a:rPr>
                        <a:t>Other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22" marR="24822" marT="24822" marB="0" anchor="b"/>
                </a:tc>
                <a:extLst>
                  <a:ext uri="{0D108BD9-81ED-4DB2-BD59-A6C34878D82A}">
                    <a16:rowId xmlns:a16="http://schemas.microsoft.com/office/drawing/2014/main" val="208643276"/>
                  </a:ext>
                </a:extLst>
              </a:tr>
              <a:tr h="48247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effectLst/>
                        </a:rPr>
                        <a:t>None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22" marR="24822" marT="24822" marB="0" anchor="b"/>
                </a:tc>
                <a:extLst>
                  <a:ext uri="{0D108BD9-81ED-4DB2-BD59-A6C34878D82A}">
                    <a16:rowId xmlns:a16="http://schemas.microsoft.com/office/drawing/2014/main" val="3292934307"/>
                  </a:ext>
                </a:extLst>
              </a:tr>
              <a:tr h="48247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effectLst/>
                        </a:rPr>
                        <a:t>Unknown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22" marR="24822" marT="24822" marB="0" anchor="b"/>
                </a:tc>
                <a:extLst>
                  <a:ext uri="{0D108BD9-81ED-4DB2-BD59-A6C34878D82A}">
                    <a16:rowId xmlns:a16="http://schemas.microsoft.com/office/drawing/2014/main" val="3505865973"/>
                  </a:ext>
                </a:extLst>
              </a:tr>
              <a:tr h="558287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 dirty="0">
                          <a:effectLst/>
                        </a:rPr>
                        <a:t>Slip Lining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22" marR="24822" marT="24822" marB="0" anchor="b"/>
                </a:tc>
                <a:extLst>
                  <a:ext uri="{0D108BD9-81ED-4DB2-BD59-A6C34878D82A}">
                    <a16:rowId xmlns:a16="http://schemas.microsoft.com/office/drawing/2014/main" val="1741660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5372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165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L_PIPES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66226" y="1135465"/>
            <a:ext cx="734917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Pipe Diameter </a:t>
            </a:r>
            <a:r>
              <a:rPr lang="en-US" sz="3200" dirty="0">
                <a:solidFill>
                  <a:srgbClr val="0066FF"/>
                </a:solidFill>
              </a:rPr>
              <a:t>(inches)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Equivalent Diameter </a:t>
            </a:r>
            <a:r>
              <a:rPr lang="en-US" sz="3200" dirty="0">
                <a:solidFill>
                  <a:srgbClr val="0066FF"/>
                </a:solidFill>
              </a:rPr>
              <a:t>(inches)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Height </a:t>
            </a:r>
            <a:r>
              <a:rPr lang="en-US" sz="3200" dirty="0">
                <a:solidFill>
                  <a:srgbClr val="0066FF"/>
                </a:solidFill>
              </a:rPr>
              <a:t>(inches)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Width </a:t>
            </a:r>
            <a:r>
              <a:rPr lang="en-US" sz="3200" dirty="0">
                <a:solidFill>
                  <a:srgbClr val="0066FF"/>
                </a:solidFill>
              </a:rPr>
              <a:t>(inches)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Length </a:t>
            </a:r>
            <a:r>
              <a:rPr lang="en-US" sz="3200" dirty="0">
                <a:solidFill>
                  <a:srgbClr val="0066FF"/>
                </a:solidFill>
              </a:rPr>
              <a:t>(feet)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Depth </a:t>
            </a:r>
            <a:r>
              <a:rPr lang="en-US" sz="3200" dirty="0">
                <a:solidFill>
                  <a:srgbClr val="0066FF"/>
                </a:solidFill>
              </a:rPr>
              <a:t>(feet)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Coverage </a:t>
            </a:r>
            <a:r>
              <a:rPr lang="en-US" sz="3200" dirty="0">
                <a:solidFill>
                  <a:srgbClr val="0066FF"/>
                </a:solidFill>
              </a:rPr>
              <a:t>(definition/domain needed)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	                   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(soil, concrete, asphalt, unknown, etc.)</a:t>
            </a:r>
          </a:p>
          <a:p>
            <a:endParaRPr lang="en-US" sz="32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900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165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L_PIPES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66226" y="1135465"/>
            <a:ext cx="7349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Pipe Upstream Invert Elevation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Downstream Invert Elevation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From </a:t>
            </a:r>
            <a:r>
              <a:rPr lang="en-US" sz="3200" dirty="0">
                <a:solidFill>
                  <a:srgbClr val="0066FF"/>
                </a:solidFill>
              </a:rPr>
              <a:t>(ID of the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en-US" sz="3200" b="1" dirty="0">
                <a:solidFill>
                  <a:srgbClr val="0066FF"/>
                </a:solidFill>
              </a:rPr>
              <a:t> </a:t>
            </a:r>
            <a:r>
              <a:rPr lang="en-US" sz="3200" dirty="0">
                <a:solidFill>
                  <a:srgbClr val="0066FF"/>
                </a:solidFill>
              </a:rPr>
              <a:t>asset)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To </a:t>
            </a:r>
            <a:r>
              <a:rPr lang="en-US" sz="3200" dirty="0">
                <a:solidFill>
                  <a:srgbClr val="0066FF"/>
                </a:solidFill>
              </a:rPr>
              <a:t>(ID of the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en-US" sz="3200" dirty="0">
                <a:solidFill>
                  <a:srgbClr val="0066FF"/>
                </a:solidFill>
              </a:rPr>
              <a:t> asset)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Casing </a:t>
            </a:r>
            <a:r>
              <a:rPr lang="en-US" sz="3200" dirty="0">
                <a:solidFill>
                  <a:srgbClr val="0066FF"/>
                </a:solidFill>
              </a:rPr>
              <a:t>(Yes, No, Unknown)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Pressurized </a:t>
            </a:r>
            <a:r>
              <a:rPr lang="en-US" sz="3200" dirty="0">
                <a:solidFill>
                  <a:srgbClr val="0066FF"/>
                </a:solidFill>
              </a:rPr>
              <a:t>(Yes, No, Unknown)</a:t>
            </a:r>
            <a:endParaRPr lang="en-US" sz="32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035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698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Pipe Status – Domain Values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BB154B-D404-4345-90D8-7793988D9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18961"/>
              </p:ext>
            </p:extLst>
          </p:nvPr>
        </p:nvGraphicFramePr>
        <p:xfrm>
          <a:off x="1734566" y="1030223"/>
          <a:ext cx="2859308" cy="5370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308">
                  <a:extLst>
                    <a:ext uri="{9D8B030D-6E8A-4147-A177-3AD203B41FA5}">
                      <a16:colId xmlns:a16="http://schemas.microsoft.com/office/drawing/2014/main" val="4094179584"/>
                    </a:ext>
                  </a:extLst>
                </a:gridCol>
              </a:tblGrid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b="1" u="none" strike="noStrike" dirty="0">
                          <a:effectLst/>
                        </a:rPr>
                        <a:t>Code/Value</a:t>
                      </a:r>
                      <a:endParaRPr lang="en-US" sz="3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3836106654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Active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4223786177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Inactive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4154019112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Removed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1692261378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Proposed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3020296391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Abandoned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1952848779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 dirty="0">
                          <a:effectLst/>
                        </a:rPr>
                        <a:t>Other</a:t>
                      </a:r>
                      <a:endParaRPr lang="en-US" sz="3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712893626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 dirty="0">
                          <a:effectLst/>
                        </a:rPr>
                        <a:t>Unknown</a:t>
                      </a:r>
                      <a:endParaRPr lang="en-US" sz="3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224822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7512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698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Pipe Condition – Domain Values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8BEEF8-419A-4AA2-8C81-A91890238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707248"/>
              </p:ext>
            </p:extLst>
          </p:nvPr>
        </p:nvGraphicFramePr>
        <p:xfrm>
          <a:off x="1728215" y="1005839"/>
          <a:ext cx="3148585" cy="5561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8585">
                  <a:extLst>
                    <a:ext uri="{9D8B030D-6E8A-4147-A177-3AD203B41FA5}">
                      <a16:colId xmlns:a16="http://schemas.microsoft.com/office/drawing/2014/main" val="3901823857"/>
                    </a:ext>
                  </a:extLst>
                </a:gridCol>
              </a:tblGrid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 dirty="0">
                          <a:effectLst/>
                        </a:rPr>
                        <a:t>Code/Value</a:t>
                      </a:r>
                      <a:endParaRPr lang="en-US" sz="2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2231378341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Excellent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2963307302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Very Good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1361214124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Good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3361014962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Fair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3899117740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Needs Maintenance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3433167369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Poor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966322039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Very Poor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3623552197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Non-functioning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3245852636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Failed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4003947808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Under construction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767306094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Unknown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8260199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6D4B0-A857-496B-8A69-EC208DC2ABF2}"/>
              </a:ext>
            </a:extLst>
          </p:cNvPr>
          <p:cNvSpPr txBox="1"/>
          <p:nvPr/>
        </p:nvSpPr>
        <p:spPr>
          <a:xfrm>
            <a:off x="5032248" y="984944"/>
            <a:ext cx="3358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Too subjective…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Better method?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Less categories?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Numerical rating?</a:t>
            </a:r>
          </a:p>
        </p:txBody>
      </p:sp>
    </p:spTree>
    <p:extLst>
      <p:ext uri="{BB962C8B-B14F-4D97-AF65-F5344CB8AC3E}">
        <p14:creationId xmlns:p14="http://schemas.microsoft.com/office/powerpoint/2010/main" val="390520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697949"/>
            <a:ext cx="572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Quick MSWGP Project Updates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BE737-D4AC-4392-97A5-9DA73C2E6F00}"/>
              </a:ext>
            </a:extLst>
          </p:cNvPr>
          <p:cNvSpPr txBox="1"/>
          <p:nvPr/>
        </p:nvSpPr>
        <p:spPr>
          <a:xfrm>
            <a:off x="1707480" y="1935944"/>
            <a:ext cx="71317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Responses so far:</a:t>
            </a:r>
          </a:p>
          <a:p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0000FF"/>
                </a:solidFill>
              </a:rPr>
              <a:t>&gt;&gt; Favorable &amp; supportive;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0000FF"/>
                </a:solidFill>
              </a:rPr>
              <a:t>&gt;&gt; People providing their contact info to take part during the review and stakeholder input opportunities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885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165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L_PIPES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66226" y="1135465"/>
            <a:ext cx="7349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Pipe Condition Date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Installation Date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Modification Date</a:t>
            </a:r>
          </a:p>
          <a:p>
            <a:endParaRPr lang="en-US" sz="3200" b="1" dirty="0">
              <a:solidFill>
                <a:srgbClr val="0066FF"/>
              </a:solidFill>
            </a:endParaRPr>
          </a:p>
          <a:p>
            <a:r>
              <a:rPr lang="en-US" sz="3200" b="1" dirty="0">
                <a:solidFill>
                  <a:srgbClr val="0066FF"/>
                </a:solidFill>
              </a:rPr>
              <a:t>Pipe Vertical Datum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Horizontal Datum</a:t>
            </a:r>
          </a:p>
        </p:txBody>
      </p:sp>
    </p:spTree>
    <p:extLst>
      <p:ext uri="{BB962C8B-B14F-4D97-AF65-F5344CB8AC3E}">
        <p14:creationId xmlns:p14="http://schemas.microsoft.com/office/powerpoint/2010/main" val="25625876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24000" y="152400"/>
            <a:ext cx="7349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Pipe Vertical Datum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Horizontal Datum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842C65-673B-46A3-8CA5-FBEBABDD7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037404"/>
              </p:ext>
            </p:extLst>
          </p:nvPr>
        </p:nvGraphicFramePr>
        <p:xfrm>
          <a:off x="1629538" y="1254633"/>
          <a:ext cx="3318587" cy="4507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8587">
                  <a:extLst>
                    <a:ext uri="{9D8B030D-6E8A-4147-A177-3AD203B41FA5}">
                      <a16:colId xmlns:a16="http://schemas.microsoft.com/office/drawing/2014/main" val="1091072624"/>
                    </a:ext>
                  </a:extLst>
                </a:gridCol>
              </a:tblGrid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Suggested format for </a:t>
                      </a:r>
                      <a:r>
                        <a:rPr lang="en-US" sz="1700" b="1" u="none" strike="noStrike" dirty="0" err="1">
                          <a:effectLst/>
                        </a:rPr>
                        <a:t>vDatum</a:t>
                      </a:r>
                      <a:r>
                        <a:rPr lang="en-US" sz="1700" b="1" u="none" strike="noStrike" dirty="0">
                          <a:effectLst/>
                        </a:rPr>
                        <a:t> entry</a:t>
                      </a:r>
                      <a:endParaRPr lang="en-US" sz="17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402518448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Ellipsoidal, NAD83 (HARN)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175534851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Ellipsoidal, NAD83 </a:t>
                      </a:r>
                      <a:r>
                        <a:rPr lang="en-US" sz="1700" u="none" strike="noStrike" dirty="0" err="1">
                          <a:effectLst/>
                        </a:rPr>
                        <a:t>CORSxx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1871670933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Ellipsoidal, NAD83 NSRS(2007)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240901455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Ellipsoidal, ITRFxx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1136629760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Ellipsoidal, WGS84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2934698780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Ellipsoidal, IGLD1985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933227195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Ellipsoidal, NAD83 (PACPxx)</a:t>
                      </a:r>
                      <a:endParaRPr lang="en-US" sz="17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3429067439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Ellipsoidal, NAD83 (MARPxx)</a:t>
                      </a:r>
                      <a:endParaRPr lang="en-US" sz="17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3290217309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Orthometric, NAVD88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2453469199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Orthometric, NGVD29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406656802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Orthometric, EGM2008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2196400383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Orthometric, EGM1996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232091281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Orthometric, EGM1984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941027491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From As-Built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2112733200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Unknown datum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8" marR="14088" marT="14088" marB="0" anchor="b"/>
                </a:tc>
                <a:extLst>
                  <a:ext uri="{0D108BD9-81ED-4DB2-BD59-A6C34878D82A}">
                    <a16:rowId xmlns:a16="http://schemas.microsoft.com/office/drawing/2014/main" val="80486542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1998E1-1970-416E-88C2-A6E30105B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52055"/>
              </p:ext>
            </p:extLst>
          </p:nvPr>
        </p:nvGraphicFramePr>
        <p:xfrm>
          <a:off x="5082462" y="1235633"/>
          <a:ext cx="3451938" cy="553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1938">
                  <a:extLst>
                    <a:ext uri="{9D8B030D-6E8A-4147-A177-3AD203B41FA5}">
                      <a16:colId xmlns:a16="http://schemas.microsoft.com/office/drawing/2014/main" val="2708973090"/>
                    </a:ext>
                  </a:extLst>
                </a:gridCol>
              </a:tblGrid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Suggested format for </a:t>
                      </a:r>
                      <a:r>
                        <a:rPr lang="en-US" sz="1500" b="1" u="none" strike="noStrike" dirty="0" err="1">
                          <a:effectLst/>
                        </a:rPr>
                        <a:t>hDatum</a:t>
                      </a:r>
                      <a:r>
                        <a:rPr lang="en-US" sz="1500" b="1" u="none" strike="noStrike" dirty="0">
                          <a:effectLst/>
                        </a:rPr>
                        <a:t> entry</a:t>
                      </a:r>
                      <a:endParaRPr lang="en-US" sz="15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1874189692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CMR_Plus_NAD83(2011)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1357545748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CMRx_NAD83(2011)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4138858443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AGRTCM31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2978974257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RTCM_23_NAD83(2011)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2782619056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CMR_Plus_NAD83(2007)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4164969485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CMR_Plus_NAD83(1996)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4167427932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CMRx_NAD83(2007)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1207570171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CMRx_NAD83(1996)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1419135868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RTCM_23_NAD83(1996)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3417962427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RTCM_31_NAD83(2007)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3003591355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RTCM_31_NAD83(1996)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4109352883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AGCMRPGPSONLY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3612768153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AGCMRX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2284558981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RTCM_31_NAD83(2011)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2768222023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AGCMRP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3818250400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Test_CMRx_NAD83(2011)_wGal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1254842473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Test_CMRx_NAD83(1996)_wGal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59053412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EGM2008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3417281280"/>
                  </a:ext>
                </a:extLst>
              </a:tr>
              <a:tr h="2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Unknown datum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28" marR="13828" marT="13828" marB="0" anchor="b"/>
                </a:tc>
                <a:extLst>
                  <a:ext uri="{0D108BD9-81ED-4DB2-BD59-A6C34878D82A}">
                    <a16:rowId xmlns:a16="http://schemas.microsoft.com/office/drawing/2014/main" val="1921234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5555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165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L_PIPES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66226" y="1135465"/>
            <a:ext cx="7349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Pipe Location </a:t>
            </a:r>
            <a:r>
              <a:rPr lang="en-US" sz="2800" dirty="0">
                <a:solidFill>
                  <a:srgbClr val="0066FF"/>
                </a:solidFill>
              </a:rPr>
              <a:t>(address point, intersection)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As Built </a:t>
            </a:r>
            <a:r>
              <a:rPr lang="en-US" sz="2800" dirty="0">
                <a:solidFill>
                  <a:srgbClr val="0066FF"/>
                </a:solidFill>
              </a:rPr>
              <a:t>(link/URL to relevant file)</a:t>
            </a:r>
          </a:p>
          <a:p>
            <a:endParaRPr lang="en-US" sz="3200" b="1" dirty="0">
              <a:solidFill>
                <a:srgbClr val="0066FF"/>
              </a:solidFill>
            </a:endParaRPr>
          </a:p>
          <a:p>
            <a:r>
              <a:rPr lang="en-US" sz="3200" b="1" dirty="0">
                <a:solidFill>
                  <a:srgbClr val="0066FF"/>
                </a:solidFill>
              </a:rPr>
              <a:t>Pipe Consequence of Failure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Probability of Failure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Criticality to System</a:t>
            </a:r>
          </a:p>
        </p:txBody>
      </p:sp>
    </p:spTree>
    <p:extLst>
      <p:ext uri="{BB962C8B-B14F-4D97-AF65-F5344CB8AC3E}">
        <p14:creationId xmlns:p14="http://schemas.microsoft.com/office/powerpoint/2010/main" val="29051838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DB8242-F43D-443F-9B12-84B0E47ACDAF}"/>
              </a:ext>
            </a:extLst>
          </p:cNvPr>
          <p:cNvSpPr/>
          <p:nvPr/>
        </p:nvSpPr>
        <p:spPr>
          <a:xfrm>
            <a:off x="1624062" y="4435390"/>
            <a:ext cx="6681738" cy="776736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165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L_PIPES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66226" y="1135465"/>
            <a:ext cx="7349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Pipe Location </a:t>
            </a:r>
            <a:r>
              <a:rPr lang="en-US" sz="2800" dirty="0">
                <a:solidFill>
                  <a:srgbClr val="0066FF"/>
                </a:solidFill>
              </a:rPr>
              <a:t>(address point, intersection)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As Built </a:t>
            </a:r>
            <a:r>
              <a:rPr lang="en-US" sz="2800" dirty="0">
                <a:solidFill>
                  <a:srgbClr val="0066FF"/>
                </a:solidFill>
              </a:rPr>
              <a:t>(link/URL to relevant file)</a:t>
            </a:r>
          </a:p>
          <a:p>
            <a:endParaRPr lang="en-US" sz="3200" b="1" dirty="0">
              <a:solidFill>
                <a:srgbClr val="0066FF"/>
              </a:solidFill>
            </a:endParaRPr>
          </a:p>
          <a:p>
            <a:r>
              <a:rPr lang="en-US" sz="3200" b="1" dirty="0">
                <a:solidFill>
                  <a:srgbClr val="0066FF"/>
                </a:solidFill>
              </a:rPr>
              <a:t>Pipe Consequence of Failure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Probability of Failure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Criticality to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739DC-3F67-4589-84DE-633EF8E241F0}"/>
              </a:ext>
            </a:extLst>
          </p:cNvPr>
          <p:cNvSpPr txBox="1"/>
          <p:nvPr/>
        </p:nvSpPr>
        <p:spPr>
          <a:xfrm>
            <a:off x="1561538" y="4511625"/>
            <a:ext cx="67808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1-5 rating system (1=low, 5=high)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88CA2F-79AF-40E3-BB9C-DE53A392950D}"/>
              </a:ext>
            </a:extLst>
          </p:cNvPr>
          <p:cNvSpPr/>
          <p:nvPr/>
        </p:nvSpPr>
        <p:spPr>
          <a:xfrm>
            <a:off x="1484376" y="2542032"/>
            <a:ext cx="7162800" cy="2971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085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165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L_PIPES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66226" y="1135465"/>
            <a:ext cx="73491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Pipe Ownership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Ownership Name</a:t>
            </a:r>
          </a:p>
          <a:p>
            <a:endParaRPr lang="en-US" sz="3200" b="1" dirty="0">
              <a:solidFill>
                <a:srgbClr val="0066FF"/>
              </a:solidFill>
            </a:endParaRPr>
          </a:p>
          <a:p>
            <a:r>
              <a:rPr lang="en-US" sz="3200" b="1" dirty="0">
                <a:solidFill>
                  <a:srgbClr val="0066FF"/>
                </a:solidFill>
              </a:rPr>
              <a:t>Pipe Maintenance Authority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Maintenance Authority Name</a:t>
            </a:r>
          </a:p>
          <a:p>
            <a:endParaRPr lang="en-US" sz="3200" b="1" dirty="0">
              <a:solidFill>
                <a:srgbClr val="0066FF"/>
              </a:solidFill>
            </a:endParaRPr>
          </a:p>
          <a:p>
            <a:r>
              <a:rPr lang="en-US" sz="3200" b="1" dirty="0">
                <a:solidFill>
                  <a:srgbClr val="0066FF"/>
                </a:solidFill>
              </a:rPr>
              <a:t>Data Producer/Source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Data Producer/Source Name</a:t>
            </a:r>
          </a:p>
          <a:p>
            <a:endParaRPr lang="en-US" sz="3200" b="1" dirty="0">
              <a:solidFill>
                <a:srgbClr val="0066FF"/>
              </a:solidFill>
            </a:endParaRPr>
          </a:p>
          <a:p>
            <a:r>
              <a:rPr lang="en-US" sz="3200" b="1" dirty="0"/>
              <a:t>*Shared domain: Management Type</a:t>
            </a:r>
          </a:p>
        </p:txBody>
      </p:sp>
    </p:spTree>
    <p:extLst>
      <p:ext uri="{BB962C8B-B14F-4D97-AF65-F5344CB8AC3E}">
        <p14:creationId xmlns:p14="http://schemas.microsoft.com/office/powerpoint/2010/main" val="21485973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607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Management Type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C8AD38-81A6-40B7-B5EB-ACF258BA1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32525"/>
              </p:ext>
            </p:extLst>
          </p:nvPr>
        </p:nvGraphicFramePr>
        <p:xfrm>
          <a:off x="1794510" y="1074418"/>
          <a:ext cx="5410200" cy="525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923958008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u="none" strike="noStrike" dirty="0">
                          <a:effectLst/>
                        </a:rPr>
                        <a:t>Code/Value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163264316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City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403196465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State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59649499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County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29695427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Judicial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36794867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Watershed District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356187539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Watershed Management Organization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38594534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Township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94427614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Educational Entity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2424176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Private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61189226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Other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992303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Unknown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17493519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AE2CA95-68C6-4964-BD3A-A90E4AE943F3}"/>
              </a:ext>
            </a:extLst>
          </p:cNvPr>
          <p:cNvSpPr txBox="1"/>
          <p:nvPr/>
        </p:nvSpPr>
        <p:spPr>
          <a:xfrm>
            <a:off x="5940287" y="4625009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(add Federal?)</a:t>
            </a:r>
          </a:p>
          <a:p>
            <a:r>
              <a:rPr lang="en-US" sz="3200" b="1" dirty="0"/>
              <a:t>(other values?)</a:t>
            </a:r>
          </a:p>
        </p:txBody>
      </p:sp>
    </p:spTree>
    <p:extLst>
      <p:ext uri="{BB962C8B-B14F-4D97-AF65-F5344CB8AC3E}">
        <p14:creationId xmlns:p14="http://schemas.microsoft.com/office/powerpoint/2010/main" val="5511461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165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L_PIPES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90610" y="1247997"/>
            <a:ext cx="71723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66FF"/>
                </a:solidFill>
              </a:rPr>
              <a:t>Last Modified (Data) - Date</a:t>
            </a:r>
          </a:p>
          <a:p>
            <a:r>
              <a:rPr lang="en-US" sz="3400" b="1" dirty="0">
                <a:solidFill>
                  <a:srgbClr val="0066FF"/>
                </a:solidFill>
              </a:rPr>
              <a:t>Pipe Easement </a:t>
            </a:r>
            <a:r>
              <a:rPr lang="en-US" sz="3000" dirty="0"/>
              <a:t>(Yes, No, Unknown)</a:t>
            </a:r>
          </a:p>
          <a:p>
            <a:r>
              <a:rPr lang="en-US" sz="3400" b="1" dirty="0">
                <a:solidFill>
                  <a:srgbClr val="0066FF"/>
                </a:solidFill>
              </a:rPr>
              <a:t>CTU Name</a:t>
            </a:r>
          </a:p>
          <a:p>
            <a:r>
              <a:rPr lang="en-US" sz="3400" b="1" dirty="0">
                <a:solidFill>
                  <a:srgbClr val="0066FF"/>
                </a:solidFill>
              </a:rPr>
              <a:t>CTU Code</a:t>
            </a:r>
          </a:p>
          <a:p>
            <a:r>
              <a:rPr lang="en-US" sz="3400" b="1" dirty="0">
                <a:solidFill>
                  <a:srgbClr val="0066FF"/>
                </a:solidFill>
              </a:rPr>
              <a:t>County Code</a:t>
            </a:r>
          </a:p>
          <a:p>
            <a:r>
              <a:rPr lang="en-US" sz="3400" b="1" dirty="0">
                <a:solidFill>
                  <a:srgbClr val="0066FF"/>
                </a:solidFill>
              </a:rPr>
              <a:t>County Name</a:t>
            </a:r>
          </a:p>
          <a:p>
            <a:r>
              <a:rPr lang="en-US" sz="3400" b="1" dirty="0">
                <a:solidFill>
                  <a:srgbClr val="0066FF"/>
                </a:solidFill>
              </a:rPr>
              <a:t>State Code</a:t>
            </a:r>
          </a:p>
          <a:p>
            <a:r>
              <a:rPr lang="en-US" sz="3400" b="1" dirty="0">
                <a:solidFill>
                  <a:srgbClr val="0066FF"/>
                </a:solidFill>
              </a:rPr>
              <a:t>Data Source</a:t>
            </a:r>
          </a:p>
          <a:p>
            <a:r>
              <a:rPr lang="en-US" sz="3400" b="1" dirty="0">
                <a:solidFill>
                  <a:srgbClr val="0066FF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14343144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017733-AB32-4356-86CF-FF9EB8A88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4128BA-4119-4B73-80C2-137B1338C696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07991"/>
            <a:ext cx="1140247" cy="1120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AC962-DB22-4A69-B826-D7407D19F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"/>
            <a:ext cx="5067300" cy="67901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82BADF-FFE1-4E33-B8EA-24E0BF795753}"/>
              </a:ext>
            </a:extLst>
          </p:cNvPr>
          <p:cNvSpPr/>
          <p:nvPr/>
        </p:nvSpPr>
        <p:spPr>
          <a:xfrm>
            <a:off x="1666512" y="5791200"/>
            <a:ext cx="724888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49CE13-0E9B-411B-BD96-C7A65560D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58" y="5669607"/>
            <a:ext cx="1088967" cy="10557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7096DF-607B-4273-A3A2-492F56BA1F94}"/>
              </a:ext>
            </a:extLst>
          </p:cNvPr>
          <p:cNvSpPr txBox="1"/>
          <p:nvPr/>
        </p:nvSpPr>
        <p:spPr>
          <a:xfrm>
            <a:off x="2647885" y="5896197"/>
            <a:ext cx="64325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/>
              <a:t>‘Does your storm drain spark joy?”</a:t>
            </a:r>
          </a:p>
        </p:txBody>
      </p:sp>
    </p:spTree>
    <p:extLst>
      <p:ext uri="{BB962C8B-B14F-4D97-AF65-F5344CB8AC3E}">
        <p14:creationId xmlns:p14="http://schemas.microsoft.com/office/powerpoint/2010/main" val="27222368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99678" y="908304"/>
            <a:ext cx="76205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9900FF"/>
                </a:solidFill>
              </a:rPr>
              <a:t>Next, let’s talk about </a:t>
            </a:r>
            <a:r>
              <a:rPr lang="en-US" sz="4500" b="1" dirty="0">
                <a:solidFill>
                  <a:srgbClr val="9900FF"/>
                </a:solidFill>
              </a:rPr>
              <a:t>Channels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81393-D5A9-4F4F-BD40-E1E48531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6560"/>
            <a:ext cx="3356011" cy="4720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38EC7C-F011-4CF0-99D3-B5C30827A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22" y="2286000"/>
            <a:ext cx="1672757" cy="1672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78B293-B6B2-46C4-ABF2-EAACFD2CA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90" y="2222892"/>
            <a:ext cx="1735866" cy="1735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3BE56-84BB-40A3-962F-6B1607A21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11" y="4295532"/>
            <a:ext cx="2317471" cy="17358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B49D5A-D26D-4CF6-91A1-3FB0D3E7AF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09" y="4270132"/>
            <a:ext cx="1420476" cy="18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187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4548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L_CHANNELS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752600" y="12954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Channel ID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Federated ID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AUID</a:t>
            </a:r>
          </a:p>
          <a:p>
            <a:endParaRPr lang="en-US" sz="3200" b="1" dirty="0">
              <a:solidFill>
                <a:srgbClr val="9900FF"/>
              </a:solidFill>
            </a:endParaRPr>
          </a:p>
          <a:p>
            <a:r>
              <a:rPr lang="en-US" sz="3200" b="1" dirty="0">
                <a:solidFill>
                  <a:srgbClr val="9900FF"/>
                </a:solidFill>
              </a:rPr>
              <a:t>Channel Type     </a:t>
            </a:r>
            <a:r>
              <a:rPr lang="en-US" sz="3200" dirty="0"/>
              <a:t>(domain)</a:t>
            </a:r>
          </a:p>
          <a:p>
            <a:endParaRPr lang="en-US" sz="3200" b="1" dirty="0">
              <a:solidFill>
                <a:srgbClr val="0066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B99A1C-8F05-4B08-B4EC-E842727C0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80694"/>
            <a:ext cx="3218973" cy="2433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2C4878-B2F5-4BD0-9B6A-5DC235353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84" y="3993130"/>
            <a:ext cx="3376589" cy="2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4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6" y="302807"/>
            <a:ext cx="1397498" cy="1373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3029952" y="697949"/>
            <a:ext cx="572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Quick MSWGP Project Updates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BE737-D4AC-4392-97A5-9DA73C2E6F00}"/>
              </a:ext>
            </a:extLst>
          </p:cNvPr>
          <p:cNvSpPr txBox="1"/>
          <p:nvPr/>
        </p:nvSpPr>
        <p:spPr>
          <a:xfrm>
            <a:off x="1707480" y="1935944"/>
            <a:ext cx="71317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Internal MSGWP team effort</a:t>
            </a:r>
          </a:p>
          <a:p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b="1" dirty="0"/>
              <a:t>Point/Polygon Team </a:t>
            </a:r>
            <a:r>
              <a:rPr lang="en-US" sz="2400" i="1" dirty="0">
                <a:solidFill>
                  <a:srgbClr val="0000FF"/>
                </a:solidFill>
              </a:rPr>
              <a:t>(In-person meeting, Minneapolis)</a:t>
            </a:r>
          </a:p>
          <a:p>
            <a:r>
              <a:rPr lang="en-US" sz="2400" dirty="0">
                <a:solidFill>
                  <a:srgbClr val="7030A0"/>
                </a:solidFill>
              </a:rPr>
              <a:t>&gt;&gt; Discussion and revisions			3/26/19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b="1" dirty="0"/>
              <a:t>Line/Routing Team </a:t>
            </a:r>
            <a:r>
              <a:rPr lang="en-US" sz="2400" i="1" dirty="0">
                <a:solidFill>
                  <a:srgbClr val="0000FF"/>
                </a:solidFill>
              </a:rPr>
              <a:t>(Conference call)</a:t>
            </a:r>
          </a:p>
          <a:p>
            <a:r>
              <a:rPr lang="en-US" sz="2400" dirty="0">
                <a:solidFill>
                  <a:srgbClr val="7030A0"/>
                </a:solidFill>
              </a:rPr>
              <a:t>&gt;&gt; Discussion and minor revisions		4/2/19</a:t>
            </a:r>
          </a:p>
          <a:p>
            <a:endParaRPr lang="en-US" sz="2400" dirty="0"/>
          </a:p>
          <a:p>
            <a:r>
              <a:rPr lang="en-US" sz="2400" b="1" dirty="0"/>
              <a:t>Asset Management </a:t>
            </a:r>
            <a:r>
              <a:rPr lang="en-US" sz="2400" i="1" dirty="0">
                <a:solidFill>
                  <a:srgbClr val="0000FF"/>
                </a:solidFill>
              </a:rPr>
              <a:t>(In-person meeting, Medina)</a:t>
            </a:r>
          </a:p>
          <a:p>
            <a:r>
              <a:rPr lang="en-US" sz="2400" dirty="0">
                <a:solidFill>
                  <a:srgbClr val="7030A0"/>
                </a:solidFill>
              </a:rPr>
              <a:t>&gt;&gt; Discussion, revisions, etc.			4/10/19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sz="3000" dirty="0">
              <a:solidFill>
                <a:srgbClr val="7030A0"/>
              </a:solidFill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761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645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Channel Type – Domain Values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9BB7C0-43E4-46F0-BCCC-CA76268A1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867422"/>
              </p:ext>
            </p:extLst>
          </p:nvPr>
        </p:nvGraphicFramePr>
        <p:xfrm>
          <a:off x="1760219" y="971549"/>
          <a:ext cx="3545807" cy="544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5807">
                  <a:extLst>
                    <a:ext uri="{9D8B030D-6E8A-4147-A177-3AD203B41FA5}">
                      <a16:colId xmlns:a16="http://schemas.microsoft.com/office/drawing/2014/main" val="578679618"/>
                    </a:ext>
                  </a:extLst>
                </a:gridCol>
              </a:tblGrid>
              <a:tr h="54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b="1" u="none" strike="noStrike" dirty="0">
                          <a:effectLst/>
                        </a:rPr>
                        <a:t>Code/Value</a:t>
                      </a:r>
                      <a:endParaRPr lang="en-US" sz="3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12" marR="27212" marT="27212" marB="0" anchor="b"/>
                </a:tc>
                <a:extLst>
                  <a:ext uri="{0D108BD9-81ED-4DB2-BD59-A6C34878D82A}">
                    <a16:rowId xmlns:a16="http://schemas.microsoft.com/office/drawing/2014/main" val="3390165195"/>
                  </a:ext>
                </a:extLst>
              </a:tr>
              <a:tr h="54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Ditch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12" marR="27212" marT="27212" marB="0" anchor="b"/>
                </a:tc>
                <a:extLst>
                  <a:ext uri="{0D108BD9-81ED-4DB2-BD59-A6C34878D82A}">
                    <a16:rowId xmlns:a16="http://schemas.microsoft.com/office/drawing/2014/main" val="929615524"/>
                  </a:ext>
                </a:extLst>
              </a:tr>
              <a:tr h="54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 dirty="0">
                          <a:effectLst/>
                        </a:rPr>
                        <a:t>Aqueduct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12" marR="27212" marT="27212" marB="0" anchor="b"/>
                </a:tc>
                <a:extLst>
                  <a:ext uri="{0D108BD9-81ED-4DB2-BD59-A6C34878D82A}">
                    <a16:rowId xmlns:a16="http://schemas.microsoft.com/office/drawing/2014/main" val="2460100522"/>
                  </a:ext>
                </a:extLst>
              </a:tr>
              <a:tr h="54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Creek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12" marR="27212" marT="27212" marB="0" anchor="b"/>
                </a:tc>
                <a:extLst>
                  <a:ext uri="{0D108BD9-81ED-4DB2-BD59-A6C34878D82A}">
                    <a16:rowId xmlns:a16="http://schemas.microsoft.com/office/drawing/2014/main" val="3531965093"/>
                  </a:ext>
                </a:extLst>
              </a:tr>
              <a:tr h="54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Swale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12" marR="27212" marT="27212" marB="0" anchor="b"/>
                </a:tc>
                <a:extLst>
                  <a:ext uri="{0D108BD9-81ED-4DB2-BD59-A6C34878D82A}">
                    <a16:rowId xmlns:a16="http://schemas.microsoft.com/office/drawing/2014/main" val="350996161"/>
                  </a:ext>
                </a:extLst>
              </a:tr>
              <a:tr h="54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Stream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12" marR="27212" marT="27212" marB="0" anchor="b"/>
                </a:tc>
                <a:extLst>
                  <a:ext uri="{0D108BD9-81ED-4DB2-BD59-A6C34878D82A}">
                    <a16:rowId xmlns:a16="http://schemas.microsoft.com/office/drawing/2014/main" val="1108178539"/>
                  </a:ext>
                </a:extLst>
              </a:tr>
              <a:tr h="54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Lined channel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12" marR="27212" marT="27212" marB="0" anchor="b"/>
                </a:tc>
                <a:extLst>
                  <a:ext uri="{0D108BD9-81ED-4DB2-BD59-A6C34878D82A}">
                    <a16:rowId xmlns:a16="http://schemas.microsoft.com/office/drawing/2014/main" val="1041650528"/>
                  </a:ext>
                </a:extLst>
              </a:tr>
              <a:tr h="54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Natural channel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12" marR="27212" marT="27212" marB="0" anchor="b"/>
                </a:tc>
                <a:extLst>
                  <a:ext uri="{0D108BD9-81ED-4DB2-BD59-A6C34878D82A}">
                    <a16:rowId xmlns:a16="http://schemas.microsoft.com/office/drawing/2014/main" val="82781714"/>
                  </a:ext>
                </a:extLst>
              </a:tr>
              <a:tr h="54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Other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12" marR="27212" marT="27212" marB="0" anchor="b"/>
                </a:tc>
                <a:extLst>
                  <a:ext uri="{0D108BD9-81ED-4DB2-BD59-A6C34878D82A}">
                    <a16:rowId xmlns:a16="http://schemas.microsoft.com/office/drawing/2014/main" val="1209277225"/>
                  </a:ext>
                </a:extLst>
              </a:tr>
              <a:tr h="54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 dirty="0">
                          <a:effectLst/>
                        </a:rPr>
                        <a:t>Unknown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12" marR="27212" marT="27212" marB="0" anchor="b"/>
                </a:tc>
                <a:extLst>
                  <a:ext uri="{0D108BD9-81ED-4DB2-BD59-A6C34878D82A}">
                    <a16:rowId xmlns:a16="http://schemas.microsoft.com/office/drawing/2014/main" val="261363171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08A871C-9C93-481F-9CF5-5EED6584298C}"/>
              </a:ext>
            </a:extLst>
          </p:cNvPr>
          <p:cNvGrpSpPr/>
          <p:nvPr/>
        </p:nvGrpSpPr>
        <p:grpSpPr>
          <a:xfrm>
            <a:off x="5410200" y="984013"/>
            <a:ext cx="3545806" cy="5356679"/>
            <a:chOff x="5410200" y="1269764"/>
            <a:chExt cx="3207294" cy="48452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FAECBB-D181-4791-818A-7BB0F964A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269764"/>
              <a:ext cx="3205162" cy="242298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830C9E-D9A3-4FFE-9DB8-011E56B5C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810000"/>
              <a:ext cx="3207294" cy="2305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32104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4548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L_CHANNELS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752600" y="12954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Channel Height [Depth] </a:t>
            </a:r>
            <a:r>
              <a:rPr lang="en-US" sz="3200" dirty="0">
                <a:solidFill>
                  <a:srgbClr val="9900FF"/>
                </a:solidFill>
              </a:rPr>
              <a:t>(inches)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Width </a:t>
            </a:r>
            <a:r>
              <a:rPr lang="en-US" sz="3200" dirty="0">
                <a:solidFill>
                  <a:srgbClr val="9900FF"/>
                </a:solidFill>
              </a:rPr>
              <a:t>(inches)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Length </a:t>
            </a:r>
            <a:r>
              <a:rPr lang="en-US" sz="3200" dirty="0">
                <a:solidFill>
                  <a:srgbClr val="9900FF"/>
                </a:solidFill>
              </a:rPr>
              <a:t>(feet)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 </a:t>
            </a:r>
            <a:endParaRPr lang="en-US" sz="3200" dirty="0">
              <a:solidFill>
                <a:srgbClr val="9900FF"/>
              </a:solidFill>
            </a:endParaRPr>
          </a:p>
          <a:p>
            <a:endParaRPr lang="en-US" sz="32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899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4548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L_CHANNELS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752600" y="12954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Channel Lining </a:t>
            </a:r>
            <a:r>
              <a:rPr lang="en-US" sz="3200" dirty="0">
                <a:solidFill>
                  <a:srgbClr val="9900FF"/>
                </a:solidFill>
              </a:rPr>
              <a:t>(domain values)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Shape</a:t>
            </a:r>
            <a:r>
              <a:rPr lang="en-US" sz="3200" b="1" dirty="0">
                <a:solidFill>
                  <a:srgbClr val="0066FF"/>
                </a:solidFill>
              </a:rPr>
              <a:t> </a:t>
            </a:r>
            <a:r>
              <a:rPr lang="en-US" sz="3200" dirty="0">
                <a:solidFill>
                  <a:srgbClr val="9900FF"/>
                </a:solidFill>
              </a:rPr>
              <a:t>(domain values)</a:t>
            </a:r>
          </a:p>
        </p:txBody>
      </p:sp>
    </p:spTree>
    <p:extLst>
      <p:ext uri="{BB962C8B-B14F-4D97-AF65-F5344CB8AC3E}">
        <p14:creationId xmlns:p14="http://schemas.microsoft.com/office/powerpoint/2010/main" val="12127105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645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Channel </a:t>
            </a:r>
            <a:r>
              <a:rPr lang="en-US" sz="3200" b="1" u="sng" dirty="0">
                <a:solidFill>
                  <a:srgbClr val="9900FF"/>
                </a:solidFill>
              </a:rPr>
              <a:t>Lining</a:t>
            </a:r>
            <a:r>
              <a:rPr lang="en-US" sz="3200" b="1" dirty="0">
                <a:solidFill>
                  <a:srgbClr val="9900FF"/>
                </a:solidFill>
              </a:rPr>
              <a:t> – Domain Values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EA5A82-49DB-4D2A-9404-E98D3A9A2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219416"/>
              </p:ext>
            </p:extLst>
          </p:nvPr>
        </p:nvGraphicFramePr>
        <p:xfrm>
          <a:off x="2057400" y="1015823"/>
          <a:ext cx="3840480" cy="5463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8732068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 dirty="0">
                          <a:effectLst/>
                        </a:rPr>
                        <a:t>Code/Value</a:t>
                      </a:r>
                      <a:endParaRPr lang="en-US" sz="2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1" marR="22861" marT="22861" marB="0" anchor="b"/>
                </a:tc>
                <a:extLst>
                  <a:ext uri="{0D108BD9-81ED-4DB2-BD59-A6C34878D82A}">
                    <a16:rowId xmlns:a16="http://schemas.microsoft.com/office/drawing/2014/main" val="16139099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Vegetation, high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1" marR="22861" marT="22861" marB="0" anchor="b"/>
                </a:tc>
                <a:extLst>
                  <a:ext uri="{0D108BD9-81ED-4DB2-BD59-A6C34878D82A}">
                    <a16:rowId xmlns:a16="http://schemas.microsoft.com/office/drawing/2014/main" val="39365478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Vegetation, low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1" marR="22861" marT="22861" marB="0" anchor="b"/>
                </a:tc>
                <a:extLst>
                  <a:ext uri="{0D108BD9-81ED-4DB2-BD59-A6C34878D82A}">
                    <a16:rowId xmlns:a16="http://schemas.microsoft.com/office/drawing/2014/main" val="4483796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Vegetation, unmaintained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1" marR="22861" marT="22861" marB="0" anchor="b"/>
                </a:tc>
                <a:extLst>
                  <a:ext uri="{0D108BD9-81ED-4DB2-BD59-A6C34878D82A}">
                    <a16:rowId xmlns:a16="http://schemas.microsoft.com/office/drawing/2014/main" val="42220928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Vegetation, other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1" marR="22861" marT="22861" marB="0" anchor="b"/>
                </a:tc>
                <a:extLst>
                  <a:ext uri="{0D108BD9-81ED-4DB2-BD59-A6C34878D82A}">
                    <a16:rowId xmlns:a16="http://schemas.microsoft.com/office/drawing/2014/main" val="2282116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Concrete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1" marR="22861" marT="22861" marB="0" anchor="b"/>
                </a:tc>
                <a:extLst>
                  <a:ext uri="{0D108BD9-81ED-4DB2-BD59-A6C34878D82A}">
                    <a16:rowId xmlns:a16="http://schemas.microsoft.com/office/drawing/2014/main" val="13278161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Rock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1" marR="22861" marT="22861" marB="0" anchor="b"/>
                </a:tc>
                <a:extLst>
                  <a:ext uri="{0D108BD9-81ED-4DB2-BD59-A6C34878D82A}">
                    <a16:rowId xmlns:a16="http://schemas.microsoft.com/office/drawing/2014/main" val="30303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Riprap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1" marR="22861" marT="22861" marB="0" anchor="b"/>
                </a:tc>
                <a:extLst>
                  <a:ext uri="{0D108BD9-81ED-4DB2-BD59-A6C34878D82A}">
                    <a16:rowId xmlns:a16="http://schemas.microsoft.com/office/drawing/2014/main" val="32664290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Armored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1" marR="22861" marT="22861" marB="0" anchor="b"/>
                </a:tc>
                <a:extLst>
                  <a:ext uri="{0D108BD9-81ED-4DB2-BD59-A6C34878D82A}">
                    <a16:rowId xmlns:a16="http://schemas.microsoft.com/office/drawing/2014/main" val="19519071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Fabric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1" marR="22861" marT="22861" marB="0" anchor="b"/>
                </a:tc>
                <a:extLst>
                  <a:ext uri="{0D108BD9-81ED-4DB2-BD59-A6C34878D82A}">
                    <a16:rowId xmlns:a16="http://schemas.microsoft.com/office/drawing/2014/main" val="42921693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Other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1" marR="22861" marT="22861" marB="0" anchor="b"/>
                </a:tc>
                <a:extLst>
                  <a:ext uri="{0D108BD9-81ED-4DB2-BD59-A6C34878D82A}">
                    <a16:rowId xmlns:a16="http://schemas.microsoft.com/office/drawing/2014/main" val="434782817"/>
                  </a:ext>
                </a:extLst>
              </a:tr>
              <a:tr h="35577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Unknown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1" marR="22861" marT="22861" marB="0" anchor="b"/>
                </a:tc>
                <a:extLst>
                  <a:ext uri="{0D108BD9-81ED-4DB2-BD59-A6C34878D82A}">
                    <a16:rowId xmlns:a16="http://schemas.microsoft.com/office/drawing/2014/main" val="1542491208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49DBFDAF-7F28-4945-B667-589E60C5FB89}"/>
              </a:ext>
            </a:extLst>
          </p:cNvPr>
          <p:cNvGrpSpPr/>
          <p:nvPr/>
        </p:nvGrpSpPr>
        <p:grpSpPr>
          <a:xfrm>
            <a:off x="6170710" y="1015823"/>
            <a:ext cx="2199031" cy="5407838"/>
            <a:chOff x="5888737" y="1015822"/>
            <a:chExt cx="2809451" cy="69089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0EDFC5-7748-4EB5-9189-50C2F5A63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525" y="1015822"/>
              <a:ext cx="2772663" cy="17273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B72A19-BA03-4DAE-8009-AE9F79128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3231" y="2901648"/>
              <a:ext cx="2772662" cy="20455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9D4965-5E5C-419E-BADA-B091068A2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737" y="5101822"/>
              <a:ext cx="2784129" cy="2822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9087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645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Channel </a:t>
            </a:r>
            <a:r>
              <a:rPr lang="en-US" sz="3200" b="1" u="sng" dirty="0">
                <a:solidFill>
                  <a:srgbClr val="9900FF"/>
                </a:solidFill>
              </a:rPr>
              <a:t>Shape</a:t>
            </a:r>
            <a:r>
              <a:rPr lang="en-US" sz="3200" b="1" dirty="0">
                <a:solidFill>
                  <a:srgbClr val="9900FF"/>
                </a:solidFill>
              </a:rPr>
              <a:t> – Domain Values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6E1115-847D-4B5A-88F1-01288ED33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48381"/>
              </p:ext>
            </p:extLst>
          </p:nvPr>
        </p:nvGraphicFramePr>
        <p:xfrm>
          <a:off x="1749287" y="894521"/>
          <a:ext cx="3886200" cy="558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79182823"/>
                    </a:ext>
                  </a:extLst>
                </a:gridCol>
              </a:tblGrid>
              <a:tr h="62013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effectLst/>
                        </a:rPr>
                        <a:t>Code/Value</a:t>
                      </a:r>
                      <a:endParaRPr lang="en-US" sz="3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07" marR="31007" marT="31007" marB="0" anchor="b"/>
                </a:tc>
                <a:extLst>
                  <a:ext uri="{0D108BD9-81ED-4DB2-BD59-A6C34878D82A}">
                    <a16:rowId xmlns:a16="http://schemas.microsoft.com/office/drawing/2014/main" val="1165980501"/>
                  </a:ext>
                </a:extLst>
              </a:tr>
              <a:tr h="62013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Natural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07" marR="31007" marT="31007" marB="0" anchor="b"/>
                </a:tc>
                <a:extLst>
                  <a:ext uri="{0D108BD9-81ED-4DB2-BD59-A6C34878D82A}">
                    <a16:rowId xmlns:a16="http://schemas.microsoft.com/office/drawing/2014/main" val="3024052933"/>
                  </a:ext>
                </a:extLst>
              </a:tr>
              <a:tr h="62013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Irregular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07" marR="31007" marT="31007" marB="0" anchor="b"/>
                </a:tc>
                <a:extLst>
                  <a:ext uri="{0D108BD9-81ED-4DB2-BD59-A6C34878D82A}">
                    <a16:rowId xmlns:a16="http://schemas.microsoft.com/office/drawing/2014/main" val="2775000907"/>
                  </a:ext>
                </a:extLst>
              </a:tr>
              <a:tr h="62013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Triangular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07" marR="31007" marT="31007" marB="0" anchor="b"/>
                </a:tc>
                <a:extLst>
                  <a:ext uri="{0D108BD9-81ED-4DB2-BD59-A6C34878D82A}">
                    <a16:rowId xmlns:a16="http://schemas.microsoft.com/office/drawing/2014/main" val="2506926184"/>
                  </a:ext>
                </a:extLst>
              </a:tr>
              <a:tr h="62013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Trapezoidal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07" marR="31007" marT="31007" marB="0" anchor="b"/>
                </a:tc>
                <a:extLst>
                  <a:ext uri="{0D108BD9-81ED-4DB2-BD59-A6C34878D82A}">
                    <a16:rowId xmlns:a16="http://schemas.microsoft.com/office/drawing/2014/main" val="2623876540"/>
                  </a:ext>
                </a:extLst>
              </a:tr>
              <a:tr h="62013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Segmental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07" marR="31007" marT="31007" marB="0" anchor="b"/>
                </a:tc>
                <a:extLst>
                  <a:ext uri="{0D108BD9-81ED-4DB2-BD59-A6C34878D82A}">
                    <a16:rowId xmlns:a16="http://schemas.microsoft.com/office/drawing/2014/main" val="3577731343"/>
                  </a:ext>
                </a:extLst>
              </a:tr>
              <a:tr h="62013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Parabolic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07" marR="31007" marT="31007" marB="0" anchor="b"/>
                </a:tc>
                <a:extLst>
                  <a:ext uri="{0D108BD9-81ED-4DB2-BD59-A6C34878D82A}">
                    <a16:rowId xmlns:a16="http://schemas.microsoft.com/office/drawing/2014/main" val="3224695590"/>
                  </a:ext>
                </a:extLst>
              </a:tr>
              <a:tr h="62013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Other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07" marR="31007" marT="31007" marB="0" anchor="b"/>
                </a:tc>
                <a:extLst>
                  <a:ext uri="{0D108BD9-81ED-4DB2-BD59-A6C34878D82A}">
                    <a16:rowId xmlns:a16="http://schemas.microsoft.com/office/drawing/2014/main" val="2620729352"/>
                  </a:ext>
                </a:extLst>
              </a:tr>
              <a:tr h="62013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Unknown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07" marR="31007" marT="31007" marB="0" anchor="b"/>
                </a:tc>
                <a:extLst>
                  <a:ext uri="{0D108BD9-81ED-4DB2-BD59-A6C34878D82A}">
                    <a16:rowId xmlns:a16="http://schemas.microsoft.com/office/drawing/2014/main" val="420640409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FA0AB77-B805-4607-860A-4731B3C2B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686643"/>
            <a:ext cx="2840304" cy="1942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3A7795-A7C3-49F6-B8A5-E23526006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68" y="857374"/>
            <a:ext cx="2482055" cy="16861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A7540B-96AD-4F12-B925-0A18DF863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76" y="3685142"/>
            <a:ext cx="2641948" cy="14915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7AB576-20B1-4CE2-BD50-389ED28C3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76" y="2421212"/>
            <a:ext cx="2711229" cy="12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58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355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L_CHANNELS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66226" y="1135465"/>
            <a:ext cx="7349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Channel From </a:t>
            </a:r>
            <a:r>
              <a:rPr lang="en-US" sz="3200" dirty="0">
                <a:solidFill>
                  <a:srgbClr val="9900FF"/>
                </a:solidFill>
              </a:rPr>
              <a:t>(ID of the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en-US" sz="3200" b="1" dirty="0">
                <a:solidFill>
                  <a:srgbClr val="0066FF"/>
                </a:solidFill>
              </a:rPr>
              <a:t> </a:t>
            </a:r>
            <a:r>
              <a:rPr lang="en-US" sz="3200" dirty="0">
                <a:solidFill>
                  <a:srgbClr val="9900FF"/>
                </a:solidFill>
              </a:rPr>
              <a:t>asset)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To </a:t>
            </a:r>
            <a:r>
              <a:rPr lang="en-US" sz="3200" dirty="0">
                <a:solidFill>
                  <a:srgbClr val="9900FF"/>
                </a:solidFill>
              </a:rPr>
              <a:t>(ID of the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en-US" sz="3200" dirty="0">
                <a:solidFill>
                  <a:srgbClr val="0066FF"/>
                </a:solidFill>
              </a:rPr>
              <a:t> </a:t>
            </a:r>
            <a:r>
              <a:rPr lang="en-US" sz="3200" dirty="0">
                <a:solidFill>
                  <a:srgbClr val="9900FF"/>
                </a:solidFill>
              </a:rPr>
              <a:t>asset)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Status </a:t>
            </a:r>
            <a:r>
              <a:rPr lang="en-US" sz="3200" dirty="0"/>
              <a:t>(domain)</a:t>
            </a:r>
          </a:p>
        </p:txBody>
      </p:sp>
    </p:spTree>
    <p:extLst>
      <p:ext uri="{BB962C8B-B14F-4D97-AF65-F5344CB8AC3E}">
        <p14:creationId xmlns:p14="http://schemas.microsoft.com/office/powerpoint/2010/main" val="30851521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698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Channel Status – Domain Values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BB154B-D404-4345-90D8-7793988D9E4F}"/>
              </a:ext>
            </a:extLst>
          </p:cNvPr>
          <p:cNvGraphicFramePr>
            <a:graphicFrameLocks noGrp="1"/>
          </p:cNvGraphicFramePr>
          <p:nvPr/>
        </p:nvGraphicFramePr>
        <p:xfrm>
          <a:off x="1734566" y="1030223"/>
          <a:ext cx="2859308" cy="5370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308">
                  <a:extLst>
                    <a:ext uri="{9D8B030D-6E8A-4147-A177-3AD203B41FA5}">
                      <a16:colId xmlns:a16="http://schemas.microsoft.com/office/drawing/2014/main" val="4094179584"/>
                    </a:ext>
                  </a:extLst>
                </a:gridCol>
              </a:tblGrid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b="1" u="none" strike="noStrike" dirty="0">
                          <a:effectLst/>
                        </a:rPr>
                        <a:t>Code/Value</a:t>
                      </a:r>
                      <a:endParaRPr lang="en-US" sz="3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3836106654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Active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4223786177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Inactive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4154019112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Removed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1692261378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Proposed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3020296391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>
                          <a:effectLst/>
                        </a:rPr>
                        <a:t>Abandoned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1952848779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 dirty="0">
                          <a:effectLst/>
                        </a:rPr>
                        <a:t>Other</a:t>
                      </a:r>
                      <a:endParaRPr lang="en-US" sz="3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712893626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3900" u="none" strike="noStrike" dirty="0">
                          <a:effectLst/>
                        </a:rPr>
                        <a:t>Unknown</a:t>
                      </a:r>
                      <a:endParaRPr lang="en-US" sz="3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6" marR="33566" marT="33566" marB="0" anchor="b"/>
                </a:tc>
                <a:extLst>
                  <a:ext uri="{0D108BD9-81ED-4DB2-BD59-A6C34878D82A}">
                    <a16:rowId xmlns:a16="http://schemas.microsoft.com/office/drawing/2014/main" val="22482287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39F621-2BD5-4084-8768-58B17CF85FCE}"/>
              </a:ext>
            </a:extLst>
          </p:cNvPr>
          <p:cNvSpPr txBox="1"/>
          <p:nvPr/>
        </p:nvSpPr>
        <p:spPr>
          <a:xfrm>
            <a:off x="4843669" y="927653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Same as (Pipe Status)</a:t>
            </a:r>
          </a:p>
        </p:txBody>
      </p:sp>
    </p:spTree>
    <p:extLst>
      <p:ext uri="{BB962C8B-B14F-4D97-AF65-F5344CB8AC3E}">
        <p14:creationId xmlns:p14="http://schemas.microsoft.com/office/powerpoint/2010/main" val="33176574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698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Channel Condition – Domain Values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8BEEF8-419A-4AA2-8C81-A91890238EC9}"/>
              </a:ext>
            </a:extLst>
          </p:cNvPr>
          <p:cNvGraphicFramePr>
            <a:graphicFrameLocks noGrp="1"/>
          </p:cNvGraphicFramePr>
          <p:nvPr/>
        </p:nvGraphicFramePr>
        <p:xfrm>
          <a:off x="1728215" y="1005839"/>
          <a:ext cx="3148585" cy="5561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8585">
                  <a:extLst>
                    <a:ext uri="{9D8B030D-6E8A-4147-A177-3AD203B41FA5}">
                      <a16:colId xmlns:a16="http://schemas.microsoft.com/office/drawing/2014/main" val="3901823857"/>
                    </a:ext>
                  </a:extLst>
                </a:gridCol>
              </a:tblGrid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 dirty="0">
                          <a:effectLst/>
                        </a:rPr>
                        <a:t>Code/Value</a:t>
                      </a:r>
                      <a:endParaRPr lang="en-US" sz="2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2231378341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Excellent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2963307302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Very Good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1361214124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Good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3361014962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Fair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3899117740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Needs Maintenance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3433167369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Poor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966322039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Very Poor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3623552197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Non-functioning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3245852636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Failed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4003947808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Under construction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767306094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Unknown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75" marR="23175" marT="23175" marB="0" anchor="b"/>
                </a:tc>
                <a:extLst>
                  <a:ext uri="{0D108BD9-81ED-4DB2-BD59-A6C34878D82A}">
                    <a16:rowId xmlns:a16="http://schemas.microsoft.com/office/drawing/2014/main" val="8260199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6D4B0-A857-496B-8A69-EC208DC2ABF2}"/>
              </a:ext>
            </a:extLst>
          </p:cNvPr>
          <p:cNvSpPr txBox="1"/>
          <p:nvPr/>
        </p:nvSpPr>
        <p:spPr>
          <a:xfrm>
            <a:off x="5032248" y="984944"/>
            <a:ext cx="3358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Too subjective…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Better method?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Less categories?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Numerical rating?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89245-F415-437A-9EAD-FE3BC7A414CC}"/>
              </a:ext>
            </a:extLst>
          </p:cNvPr>
          <p:cNvSpPr txBox="1"/>
          <p:nvPr/>
        </p:nvSpPr>
        <p:spPr>
          <a:xfrm>
            <a:off x="5241234" y="547907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Same as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Condition?</a:t>
            </a:r>
          </a:p>
        </p:txBody>
      </p:sp>
    </p:spTree>
    <p:extLst>
      <p:ext uri="{BB962C8B-B14F-4D97-AF65-F5344CB8AC3E}">
        <p14:creationId xmlns:p14="http://schemas.microsoft.com/office/powerpoint/2010/main" val="32543193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393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L_CHANNELS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66226" y="1135465"/>
            <a:ext cx="73491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Channel Condition Date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Installation Date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Modification Date</a:t>
            </a:r>
          </a:p>
          <a:p>
            <a:endParaRPr lang="en-US" sz="3200" b="1" dirty="0">
              <a:solidFill>
                <a:srgbClr val="9900FF"/>
              </a:solidFill>
            </a:endParaRPr>
          </a:p>
          <a:p>
            <a:r>
              <a:rPr lang="en-US" sz="3200" b="1" dirty="0">
                <a:solidFill>
                  <a:srgbClr val="9900FF"/>
                </a:solidFill>
              </a:rPr>
              <a:t>Channel Vertical Datum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Horizontal Datum</a:t>
            </a:r>
          </a:p>
          <a:p>
            <a:r>
              <a:rPr lang="en-US" sz="3200" dirty="0"/>
              <a:t>(same as </a:t>
            </a:r>
            <a:r>
              <a:rPr lang="en-US" sz="3200" b="1" dirty="0">
                <a:solidFill>
                  <a:srgbClr val="0070C0"/>
                </a:solidFill>
              </a:rPr>
              <a:t>Pipe </a:t>
            </a:r>
            <a:r>
              <a:rPr lang="en-US" sz="3200" b="1" dirty="0" err="1">
                <a:solidFill>
                  <a:srgbClr val="0070C0"/>
                </a:solidFill>
              </a:rPr>
              <a:t>vDatum</a:t>
            </a:r>
            <a:r>
              <a:rPr lang="en-US" sz="3200" b="1" dirty="0">
                <a:solidFill>
                  <a:srgbClr val="0070C0"/>
                </a:solidFill>
              </a:rPr>
              <a:t>/</a:t>
            </a:r>
            <a:r>
              <a:rPr lang="en-US" sz="3200" b="1" dirty="0" err="1">
                <a:solidFill>
                  <a:srgbClr val="0070C0"/>
                </a:solidFill>
              </a:rPr>
              <a:t>hDatum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95588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6375EB-805D-42FF-9AAF-E9D6CEE659CD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DB8242-F43D-443F-9B12-84B0E47ACDAF}"/>
              </a:ext>
            </a:extLst>
          </p:cNvPr>
          <p:cNvSpPr/>
          <p:nvPr/>
        </p:nvSpPr>
        <p:spPr>
          <a:xfrm>
            <a:off x="1624062" y="4435390"/>
            <a:ext cx="6681738" cy="776736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325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L_CHANNELS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66226" y="1135465"/>
            <a:ext cx="7349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Channel Location </a:t>
            </a:r>
            <a:r>
              <a:rPr lang="en-US" sz="2800" dirty="0">
                <a:solidFill>
                  <a:srgbClr val="9900FF"/>
                </a:solidFill>
              </a:rPr>
              <a:t>(address point, intersection)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As Built </a:t>
            </a:r>
            <a:r>
              <a:rPr lang="en-US" sz="2800" dirty="0">
                <a:solidFill>
                  <a:srgbClr val="9900FF"/>
                </a:solidFill>
              </a:rPr>
              <a:t>(link/URL to relevant file)</a:t>
            </a:r>
          </a:p>
          <a:p>
            <a:endParaRPr lang="en-US" sz="3200" b="1" dirty="0">
              <a:solidFill>
                <a:srgbClr val="9900FF"/>
              </a:solidFill>
            </a:endParaRPr>
          </a:p>
          <a:p>
            <a:r>
              <a:rPr lang="en-US" sz="3200" b="1" dirty="0">
                <a:solidFill>
                  <a:srgbClr val="9900FF"/>
                </a:solidFill>
              </a:rPr>
              <a:t>Channel Consequence of Failure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Probability of Failure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Criticality to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739DC-3F67-4589-84DE-633EF8E241F0}"/>
              </a:ext>
            </a:extLst>
          </p:cNvPr>
          <p:cNvSpPr txBox="1"/>
          <p:nvPr/>
        </p:nvSpPr>
        <p:spPr>
          <a:xfrm>
            <a:off x="1561538" y="4511625"/>
            <a:ext cx="67808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1-5 rating system (1=low, 5=high)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88CA2F-79AF-40E3-BB9C-DE53A392950D}"/>
              </a:ext>
            </a:extLst>
          </p:cNvPr>
          <p:cNvSpPr/>
          <p:nvPr/>
        </p:nvSpPr>
        <p:spPr>
          <a:xfrm>
            <a:off x="1484376" y="2542032"/>
            <a:ext cx="7162800" cy="2971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1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96C9B-7A96-45C7-803F-04F9C531BBD1}"/>
              </a:ext>
            </a:extLst>
          </p:cNvPr>
          <p:cNvSpPr/>
          <p:nvPr/>
        </p:nvSpPr>
        <p:spPr>
          <a:xfrm>
            <a:off x="1381489" y="-24114"/>
            <a:ext cx="7762512" cy="688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AFA04-5B18-4B0D-B50E-A2832DF4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947A7D-C24F-4265-83C4-4974EAAC0E38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7B3349-DE47-43DD-9E07-218A659C96B2}"/>
              </a:ext>
            </a:extLst>
          </p:cNvPr>
          <p:cNvSpPr/>
          <p:nvPr/>
        </p:nvSpPr>
        <p:spPr>
          <a:xfrm>
            <a:off x="1676400" y="1292286"/>
            <a:ext cx="69556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L. Croswell</a:t>
            </a:r>
          </a:p>
          <a:p>
            <a:r>
              <a:rPr lang="en-US" sz="29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GIS Management Handbook</a:t>
            </a:r>
            <a:endParaRPr lang="en-US" sz="28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DD243-1B44-4AE0-901B-BDA436A24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07" y="2432303"/>
            <a:ext cx="3052630" cy="40172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A96EA9-4B15-4BE9-9337-86FE4B7E0851}"/>
              </a:ext>
            </a:extLst>
          </p:cNvPr>
          <p:cNvSpPr/>
          <p:nvPr/>
        </p:nvSpPr>
        <p:spPr>
          <a:xfrm>
            <a:off x="4915949" y="2960726"/>
            <a:ext cx="37776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Forthcoming</a:t>
            </a:r>
          </a:p>
          <a:p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baseline="30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Edition 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cite</a:t>
            </a:r>
          </a:p>
          <a:p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utilize our</a:t>
            </a:r>
          </a:p>
          <a:p>
            <a:r>
              <a:rPr lang="en-US" sz="22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MSWGP Project Charter</a:t>
            </a:r>
          </a:p>
          <a:p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 good example of </a:t>
            </a:r>
          </a:p>
          <a:p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inter-agency project scoping and documentation</a:t>
            </a:r>
          </a:p>
          <a:p>
            <a:endParaRPr lang="en-US" sz="2200" b="1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729CE7-D119-414E-A698-104114D558B3}"/>
              </a:ext>
            </a:extLst>
          </p:cNvPr>
          <p:cNvSpPr/>
          <p:nvPr/>
        </p:nvSpPr>
        <p:spPr>
          <a:xfrm>
            <a:off x="1676400" y="459432"/>
            <a:ext cx="739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Metro Stormwater Geodata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0E74-C83D-4C2C-BFFC-02A870341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89" y="153849"/>
            <a:ext cx="1136121" cy="11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06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92BDA-00DF-4F69-AE3D-B1E85231BFAC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431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L_CHANNELS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66226" y="1135465"/>
            <a:ext cx="73491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Channel Ownership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Ownership Name</a:t>
            </a:r>
          </a:p>
          <a:p>
            <a:endParaRPr lang="en-US" sz="3200" b="1" dirty="0">
              <a:solidFill>
                <a:srgbClr val="9900FF"/>
              </a:solidFill>
            </a:endParaRPr>
          </a:p>
          <a:p>
            <a:r>
              <a:rPr lang="en-US" sz="3200" b="1" dirty="0">
                <a:solidFill>
                  <a:srgbClr val="9900FF"/>
                </a:solidFill>
              </a:rPr>
              <a:t>Channel Maintenance Authority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Maintenance Authority Name</a:t>
            </a:r>
          </a:p>
          <a:p>
            <a:endParaRPr lang="en-US" sz="3200" b="1" dirty="0">
              <a:solidFill>
                <a:srgbClr val="9900FF"/>
              </a:solidFill>
            </a:endParaRPr>
          </a:p>
          <a:p>
            <a:r>
              <a:rPr lang="en-US" sz="3200" b="1" dirty="0">
                <a:solidFill>
                  <a:srgbClr val="9900FF"/>
                </a:solidFill>
              </a:rPr>
              <a:t>Channel Producer/Source </a:t>
            </a:r>
            <a:r>
              <a:rPr lang="en-US" sz="3200" b="1" dirty="0"/>
              <a:t>Type*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Producer/Source Name</a:t>
            </a:r>
          </a:p>
          <a:p>
            <a:endParaRPr lang="en-US" sz="3200" b="1" dirty="0">
              <a:solidFill>
                <a:srgbClr val="0066FF"/>
              </a:solidFill>
            </a:endParaRPr>
          </a:p>
          <a:p>
            <a:r>
              <a:rPr lang="en-US" sz="3200" b="1" dirty="0"/>
              <a:t>*Shared domain: Management Type</a:t>
            </a:r>
          </a:p>
        </p:txBody>
      </p:sp>
    </p:spTree>
    <p:extLst>
      <p:ext uri="{BB962C8B-B14F-4D97-AF65-F5344CB8AC3E}">
        <p14:creationId xmlns:p14="http://schemas.microsoft.com/office/powerpoint/2010/main" val="2373386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698D-266E-46D1-A130-6F6D6694CBA3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607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Management Type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C8AD38-81A6-40B7-B5EB-ACF258BA1AC0}"/>
              </a:ext>
            </a:extLst>
          </p:cNvPr>
          <p:cNvGraphicFramePr>
            <a:graphicFrameLocks noGrp="1"/>
          </p:cNvGraphicFramePr>
          <p:nvPr/>
        </p:nvGraphicFramePr>
        <p:xfrm>
          <a:off x="1794510" y="1074418"/>
          <a:ext cx="5410200" cy="525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923958008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u="none" strike="noStrike" dirty="0">
                          <a:effectLst/>
                        </a:rPr>
                        <a:t>Code/Value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163264316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City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403196465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State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59649499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County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29695427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Judicial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36794867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Watershed District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356187539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Watershed Management Organization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38594534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Township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94427614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Educational Entity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2424176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Private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61189226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Other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992303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Unknown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17493519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AE2CA95-68C6-4964-BD3A-A90E4AE943F3}"/>
              </a:ext>
            </a:extLst>
          </p:cNvPr>
          <p:cNvSpPr txBox="1"/>
          <p:nvPr/>
        </p:nvSpPr>
        <p:spPr>
          <a:xfrm>
            <a:off x="5940287" y="4625009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(add Federal?)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(other values?)</a:t>
            </a:r>
          </a:p>
        </p:txBody>
      </p:sp>
    </p:spTree>
    <p:extLst>
      <p:ext uri="{BB962C8B-B14F-4D97-AF65-F5344CB8AC3E}">
        <p14:creationId xmlns:p14="http://schemas.microsoft.com/office/powerpoint/2010/main" val="42011307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363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FF"/>
                </a:solidFill>
              </a:rPr>
              <a:t>L_CHANNELS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90610" y="1247997"/>
            <a:ext cx="71723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9900FF"/>
                </a:solidFill>
              </a:rPr>
              <a:t>Last Modified (Data) - Date</a:t>
            </a:r>
          </a:p>
          <a:p>
            <a:r>
              <a:rPr lang="en-US" sz="3400" b="1" dirty="0">
                <a:solidFill>
                  <a:srgbClr val="9900FF"/>
                </a:solidFill>
              </a:rPr>
              <a:t>Channel Easement </a:t>
            </a:r>
            <a:r>
              <a:rPr lang="en-US" sz="3000" dirty="0">
                <a:solidFill>
                  <a:srgbClr val="9900FF"/>
                </a:solidFill>
              </a:rPr>
              <a:t>(Yes, No, Unknown)</a:t>
            </a:r>
          </a:p>
          <a:p>
            <a:r>
              <a:rPr lang="en-US" sz="3400" b="1" dirty="0">
                <a:solidFill>
                  <a:srgbClr val="9900FF"/>
                </a:solidFill>
              </a:rPr>
              <a:t>CTU Name</a:t>
            </a:r>
          </a:p>
          <a:p>
            <a:r>
              <a:rPr lang="en-US" sz="3400" b="1" dirty="0">
                <a:solidFill>
                  <a:srgbClr val="9900FF"/>
                </a:solidFill>
              </a:rPr>
              <a:t>CTU Code</a:t>
            </a:r>
          </a:p>
          <a:p>
            <a:r>
              <a:rPr lang="en-US" sz="3400" b="1" dirty="0">
                <a:solidFill>
                  <a:srgbClr val="9900FF"/>
                </a:solidFill>
              </a:rPr>
              <a:t>County Code</a:t>
            </a:r>
          </a:p>
          <a:p>
            <a:r>
              <a:rPr lang="en-US" sz="3400" b="1" dirty="0">
                <a:solidFill>
                  <a:srgbClr val="9900FF"/>
                </a:solidFill>
              </a:rPr>
              <a:t>County Name</a:t>
            </a:r>
          </a:p>
          <a:p>
            <a:r>
              <a:rPr lang="en-US" sz="3400" b="1" dirty="0">
                <a:solidFill>
                  <a:srgbClr val="9900FF"/>
                </a:solidFill>
              </a:rPr>
              <a:t>State Code</a:t>
            </a:r>
          </a:p>
          <a:p>
            <a:r>
              <a:rPr lang="en-US" sz="3400" b="1" dirty="0">
                <a:solidFill>
                  <a:srgbClr val="9900FF"/>
                </a:solidFill>
              </a:rPr>
              <a:t>Data Source</a:t>
            </a:r>
          </a:p>
          <a:p>
            <a:r>
              <a:rPr lang="en-US" sz="3400" b="1" dirty="0">
                <a:solidFill>
                  <a:srgbClr val="9900FF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24416136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619638" y="2700309"/>
            <a:ext cx="7172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663300"/>
                </a:solidFill>
              </a:rPr>
              <a:t>Artificial Paths</a:t>
            </a:r>
          </a:p>
        </p:txBody>
      </p:sp>
    </p:spTree>
    <p:extLst>
      <p:ext uri="{BB962C8B-B14F-4D97-AF65-F5344CB8AC3E}">
        <p14:creationId xmlns:p14="http://schemas.microsoft.com/office/powerpoint/2010/main" val="11726699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751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63300"/>
                </a:solidFill>
              </a:rPr>
              <a:t>L_APATH (Artificial Paths)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90610" y="943197"/>
            <a:ext cx="7172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663300"/>
                </a:solidFill>
              </a:rPr>
              <a:t>Artificial Path Status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ECB7E-D732-43C7-BFCB-AD3AAA152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55237"/>
              </p:ext>
            </p:extLst>
          </p:nvPr>
        </p:nvGraphicFramePr>
        <p:xfrm>
          <a:off x="1734566" y="1905346"/>
          <a:ext cx="2434144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4144">
                  <a:extLst>
                    <a:ext uri="{9D8B030D-6E8A-4147-A177-3AD203B41FA5}">
                      <a16:colId xmlns:a16="http://schemas.microsoft.com/office/drawing/2014/main" val="409417958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1" u="none" strike="noStrike" dirty="0">
                          <a:effectLst/>
                        </a:rPr>
                        <a:t>Code/Value</a:t>
                      </a:r>
                      <a:endParaRPr lang="en-US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83610665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Active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422378617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Inactive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415401911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Removed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16922613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Proposed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0202963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Abandoned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195284877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 dirty="0">
                          <a:effectLst/>
                        </a:rPr>
                        <a:t>Other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71289362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 dirty="0">
                          <a:effectLst/>
                        </a:rPr>
                        <a:t>Unknown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22482287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B29FE0F-40E1-485D-BED2-503AA7880813}"/>
              </a:ext>
            </a:extLst>
          </p:cNvPr>
          <p:cNvSpPr txBox="1"/>
          <p:nvPr/>
        </p:nvSpPr>
        <p:spPr>
          <a:xfrm>
            <a:off x="4422755" y="1789232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663300"/>
                </a:solidFill>
              </a:rPr>
              <a:t>Same as:</a:t>
            </a:r>
          </a:p>
          <a:p>
            <a:r>
              <a:rPr lang="en-US" sz="3200" b="1" dirty="0">
                <a:solidFill>
                  <a:srgbClr val="0066FF"/>
                </a:solidFill>
              </a:rPr>
              <a:t>Pipe Status</a:t>
            </a:r>
          </a:p>
          <a:p>
            <a:r>
              <a:rPr lang="en-US" sz="3200" b="1" dirty="0">
                <a:solidFill>
                  <a:srgbClr val="9900FF"/>
                </a:solidFill>
              </a:rPr>
              <a:t>Channel Status</a:t>
            </a:r>
            <a:endParaRPr lang="en-US" sz="32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82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1C8B2-14CE-4F59-BB79-A73C9B9F7632}"/>
              </a:ext>
            </a:extLst>
          </p:cNvPr>
          <p:cNvSpPr txBox="1"/>
          <p:nvPr/>
        </p:nvSpPr>
        <p:spPr>
          <a:xfrm>
            <a:off x="1624062" y="272599"/>
            <a:ext cx="751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63300"/>
                </a:solidFill>
              </a:rPr>
              <a:t>L_APATH (Artificial Paths)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90610" y="943197"/>
            <a:ext cx="7172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663300"/>
                </a:solidFill>
              </a:rPr>
              <a:t>Artificial Path Type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5D5510-450E-4888-B531-6E4FF7B1B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05198"/>
              </p:ext>
            </p:extLst>
          </p:nvPr>
        </p:nvGraphicFramePr>
        <p:xfrm>
          <a:off x="1647825" y="1828800"/>
          <a:ext cx="4067175" cy="44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7175">
                  <a:extLst>
                    <a:ext uri="{9D8B030D-6E8A-4147-A177-3AD203B41FA5}">
                      <a16:colId xmlns:a16="http://schemas.microsoft.com/office/drawing/2014/main" val="1776889515"/>
                    </a:ext>
                  </a:extLst>
                </a:gridCol>
              </a:tblGrid>
              <a:tr h="63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effectLst/>
                        </a:rPr>
                        <a:t>Code/Value</a:t>
                      </a:r>
                      <a:endParaRPr lang="en-US" sz="3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00" marR="31500" marT="31500" marB="0" anchor="b"/>
                </a:tc>
                <a:extLst>
                  <a:ext uri="{0D108BD9-81ED-4DB2-BD59-A6C34878D82A}">
                    <a16:rowId xmlns:a16="http://schemas.microsoft.com/office/drawing/2014/main" val="3644625290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Water connector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00" marR="31500" marT="31500" marB="0" anchor="b"/>
                </a:tc>
                <a:extLst>
                  <a:ext uri="{0D108BD9-81ED-4DB2-BD59-A6C34878D82A}">
                    <a16:rowId xmlns:a16="http://schemas.microsoft.com/office/drawing/2014/main" val="839105714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Land connector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00" marR="31500" marT="31500" marB="0" anchor="b"/>
                </a:tc>
                <a:extLst>
                  <a:ext uri="{0D108BD9-81ED-4DB2-BD59-A6C34878D82A}">
                    <a16:rowId xmlns:a16="http://schemas.microsoft.com/office/drawing/2014/main" val="3605687570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Spillway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00" marR="31500" marT="31500" marB="0" anchor="b"/>
                </a:tc>
                <a:extLst>
                  <a:ext uri="{0D108BD9-81ED-4DB2-BD59-A6C34878D82A}">
                    <a16:rowId xmlns:a16="http://schemas.microsoft.com/office/drawing/2014/main" val="2394352184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Emergency overflow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00" marR="31500" marT="31500" marB="0" anchor="b"/>
                </a:tc>
                <a:extLst>
                  <a:ext uri="{0D108BD9-81ED-4DB2-BD59-A6C34878D82A}">
                    <a16:rowId xmlns:a16="http://schemas.microsoft.com/office/drawing/2014/main" val="143863291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Other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00" marR="31500" marT="31500" marB="0" anchor="b"/>
                </a:tc>
                <a:extLst>
                  <a:ext uri="{0D108BD9-81ED-4DB2-BD59-A6C34878D82A}">
                    <a16:rowId xmlns:a16="http://schemas.microsoft.com/office/drawing/2014/main" val="2890149616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Unknown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00" marR="31500" marT="31500" marB="0" anchor="b"/>
                </a:tc>
                <a:extLst>
                  <a:ext uri="{0D108BD9-81ED-4DB2-BD59-A6C34878D82A}">
                    <a16:rowId xmlns:a16="http://schemas.microsoft.com/office/drawing/2014/main" val="313974949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1DF0055-0B9C-4DE1-9450-FB40F2776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9" y="1825172"/>
            <a:ext cx="2825890" cy="4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810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4AF96-8941-4706-9D77-AA355732947B}"/>
              </a:ext>
            </a:extLst>
          </p:cNvPr>
          <p:cNvSpPr txBox="1"/>
          <p:nvPr/>
        </p:nvSpPr>
        <p:spPr>
          <a:xfrm>
            <a:off x="1600200" y="272599"/>
            <a:ext cx="607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Management Type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FE9E93-FCEE-4C3C-A3BF-1528A330FE75}"/>
              </a:ext>
            </a:extLst>
          </p:cNvPr>
          <p:cNvGraphicFramePr>
            <a:graphicFrameLocks noGrp="1"/>
          </p:cNvGraphicFramePr>
          <p:nvPr/>
        </p:nvGraphicFramePr>
        <p:xfrm>
          <a:off x="1794510" y="1074418"/>
          <a:ext cx="5410200" cy="525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923958008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u="none" strike="noStrike" dirty="0">
                          <a:effectLst/>
                        </a:rPr>
                        <a:t>Code/Value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163264316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City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403196465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State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59649499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County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29695427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Judicial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36794867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Watershed District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356187539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Watershed Management Organization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38594534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Township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94427614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Educational Entity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2424176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Private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61189226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Other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2992303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Unknown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07" marR="21907" marT="21907" marB="0" anchor="b"/>
                </a:tc>
                <a:extLst>
                  <a:ext uri="{0D108BD9-81ED-4DB2-BD59-A6C34878D82A}">
                    <a16:rowId xmlns:a16="http://schemas.microsoft.com/office/drawing/2014/main" val="174935199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A9ADDB8-8D2F-4E47-97C6-21709F00B1FB}"/>
              </a:ext>
            </a:extLst>
          </p:cNvPr>
          <p:cNvSpPr txBox="1"/>
          <p:nvPr/>
        </p:nvSpPr>
        <p:spPr>
          <a:xfrm>
            <a:off x="5940287" y="4625009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63300"/>
                </a:solidFill>
              </a:rPr>
              <a:t>(add Federal?)</a:t>
            </a:r>
          </a:p>
          <a:p>
            <a:r>
              <a:rPr lang="en-US" sz="3200" b="1" dirty="0">
                <a:solidFill>
                  <a:srgbClr val="663300"/>
                </a:solidFill>
              </a:rPr>
              <a:t>(other values?)</a:t>
            </a:r>
          </a:p>
        </p:txBody>
      </p:sp>
    </p:spTree>
    <p:extLst>
      <p:ext uri="{BB962C8B-B14F-4D97-AF65-F5344CB8AC3E}">
        <p14:creationId xmlns:p14="http://schemas.microsoft.com/office/powerpoint/2010/main" val="10536657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017733-AB32-4356-86CF-FF9EB8A88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4128BA-4119-4B73-80C2-137B1338C696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07991"/>
            <a:ext cx="1140247" cy="1120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57AEFD-4BAB-4191-9BA5-411A0D5E0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7574"/>
            <a:ext cx="5314034" cy="3041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A04AFC-1B25-4A89-8D49-1D5045A2F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61" y="2396833"/>
            <a:ext cx="5409640" cy="20643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8B605-C60E-4BED-BCEE-A35303B97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67051"/>
            <a:ext cx="5516217" cy="21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896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017733-AB32-4356-86CF-FF9EB8A88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3685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4128BA-4119-4B73-80C2-137B1338C696}"/>
              </a:ext>
            </a:extLst>
          </p:cNvPr>
          <p:cNvSpPr/>
          <p:nvPr/>
        </p:nvSpPr>
        <p:spPr>
          <a:xfrm>
            <a:off x="1229090" y="0"/>
            <a:ext cx="1523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07991"/>
            <a:ext cx="1140247" cy="1120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57AEFD-4BAB-4191-9BA5-411A0D5E0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7574"/>
            <a:ext cx="5314034" cy="3041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A04AFC-1B25-4A89-8D49-1D5045A2F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61" y="2396833"/>
            <a:ext cx="5409640" cy="20643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8B605-C60E-4BED-BCEE-A35303B97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67051"/>
            <a:ext cx="5516217" cy="21424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5FED9A-2C7C-4513-B475-7679342FFEE5}"/>
              </a:ext>
            </a:extLst>
          </p:cNvPr>
          <p:cNvSpPr/>
          <p:nvPr/>
        </p:nvSpPr>
        <p:spPr>
          <a:xfrm>
            <a:off x="5562600" y="1295400"/>
            <a:ext cx="914400" cy="22860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CF13D-FE70-4CA9-B8BA-DB8407265F40}"/>
              </a:ext>
            </a:extLst>
          </p:cNvPr>
          <p:cNvSpPr txBox="1"/>
          <p:nvPr/>
        </p:nvSpPr>
        <p:spPr>
          <a:xfrm>
            <a:off x="6896100" y="856836"/>
            <a:ext cx="228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6600"/>
                </a:solidFill>
              </a:rPr>
              <a:t>“Life in the Fast Drain”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BAA36-11C5-41EC-BABB-F7FEFC07D951}"/>
              </a:ext>
            </a:extLst>
          </p:cNvPr>
          <p:cNvSpPr/>
          <p:nvPr/>
        </p:nvSpPr>
        <p:spPr>
          <a:xfrm>
            <a:off x="5761345" y="3362681"/>
            <a:ext cx="914400" cy="22860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DC88C-2EBF-4F11-9239-2398F71A976C}"/>
              </a:ext>
            </a:extLst>
          </p:cNvPr>
          <p:cNvSpPr txBox="1"/>
          <p:nvPr/>
        </p:nvSpPr>
        <p:spPr>
          <a:xfrm>
            <a:off x="6942445" y="2724092"/>
            <a:ext cx="228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6600"/>
                </a:solidFill>
              </a:rPr>
              <a:t>“Last Dance</a:t>
            </a:r>
          </a:p>
          <a:p>
            <a:r>
              <a:rPr lang="en-US" sz="2600" b="1" dirty="0">
                <a:solidFill>
                  <a:srgbClr val="006600"/>
                </a:solidFill>
              </a:rPr>
              <a:t>With Mary</a:t>
            </a:r>
          </a:p>
          <a:p>
            <a:r>
              <a:rPr lang="en-US" sz="2600" b="1" dirty="0">
                <a:solidFill>
                  <a:srgbClr val="006600"/>
                </a:solidFill>
              </a:rPr>
              <a:t>Drain”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E8CB32-BC35-4010-BB6E-C7BB10F417CB}"/>
              </a:ext>
            </a:extLst>
          </p:cNvPr>
          <p:cNvSpPr/>
          <p:nvPr/>
        </p:nvSpPr>
        <p:spPr>
          <a:xfrm>
            <a:off x="5867400" y="5332899"/>
            <a:ext cx="914400" cy="22860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A2556F-9B6F-46BF-8CCA-C0244AD32AAD}"/>
              </a:ext>
            </a:extLst>
          </p:cNvPr>
          <p:cNvSpPr txBox="1"/>
          <p:nvPr/>
        </p:nvSpPr>
        <p:spPr>
          <a:xfrm>
            <a:off x="6867525" y="4837185"/>
            <a:ext cx="228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6600"/>
                </a:solidFill>
              </a:rPr>
              <a:t>“</a:t>
            </a:r>
            <a:r>
              <a:rPr lang="en-US" sz="2600" b="1" dirty="0" err="1">
                <a:solidFill>
                  <a:srgbClr val="006600"/>
                </a:solidFill>
              </a:rPr>
              <a:t>Drainy</a:t>
            </a:r>
            <a:endParaRPr lang="en-US" sz="2600" b="1" dirty="0">
              <a:solidFill>
                <a:srgbClr val="006600"/>
              </a:solidFill>
            </a:endParaRPr>
          </a:p>
          <a:p>
            <a:r>
              <a:rPr lang="en-US" sz="2600" b="1" dirty="0" err="1">
                <a:solidFill>
                  <a:srgbClr val="006600"/>
                </a:solidFill>
              </a:rPr>
              <a:t>McDrainerton</a:t>
            </a:r>
            <a:r>
              <a:rPr lang="en-US" sz="2600" b="1" dirty="0">
                <a:solidFill>
                  <a:srgbClr val="0066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73023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729CE4-2A3A-4945-82D0-593D6CC5A8E9}"/>
              </a:ext>
            </a:extLst>
          </p:cNvPr>
          <p:cNvSpPr/>
          <p:nvPr/>
        </p:nvSpPr>
        <p:spPr>
          <a:xfrm>
            <a:off x="0" y="0"/>
            <a:ext cx="1381489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2132D-04BB-44FE-A050-2143EA91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" y="5507991"/>
            <a:ext cx="1140247" cy="1120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C77B8-5B7E-4A10-8CC5-053EE2DDD998}"/>
              </a:ext>
            </a:extLst>
          </p:cNvPr>
          <p:cNvSpPr txBox="1"/>
          <p:nvPr/>
        </p:nvSpPr>
        <p:spPr>
          <a:xfrm>
            <a:off x="1551602" y="768311"/>
            <a:ext cx="7172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6600"/>
                </a:solidFill>
              </a:rPr>
              <a:t>Basins (P_BASIN)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51335-F3C6-43BB-85FD-B2B88E906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86" y="1905000"/>
            <a:ext cx="4154714" cy="41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9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40787</TotalTime>
  <Words>4708</Words>
  <Application>Microsoft Office PowerPoint</Application>
  <PresentationFormat>On-screen Show (4:3)</PresentationFormat>
  <Paragraphs>1491</Paragraphs>
  <Slides>161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161</vt:i4>
      </vt:variant>
    </vt:vector>
  </HeadingPairs>
  <TitlesOfParts>
    <vt:vector size="16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Metropolitan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Maasgm</dc:creator>
  <cp:lastModifiedBy>Maas, Geoffrey</cp:lastModifiedBy>
  <cp:revision>655</cp:revision>
  <cp:lastPrinted>2019-04-30T00:56:56Z</cp:lastPrinted>
  <dcterms:created xsi:type="dcterms:W3CDTF">2012-07-17T16:26:09Z</dcterms:created>
  <dcterms:modified xsi:type="dcterms:W3CDTF">2019-05-20T19:54:04Z</dcterms:modified>
</cp:coreProperties>
</file>